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0" autoAdjust="0"/>
    <p:restoredTop sz="94709"/>
  </p:normalViewPr>
  <p:slideViewPr>
    <p:cSldViewPr snapToGrid="0">
      <p:cViewPr varScale="1">
        <p:scale>
          <a:sx n="92" d="100"/>
          <a:sy n="92" d="100"/>
        </p:scale>
        <p:origin x="81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D11D76A-2BBF-413A-8733-3B2C134791D3}" type="datetimeFigureOut">
              <a:rPr lang="pt-PT" smtClean="0"/>
              <a:t>26/11/25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1511316-3605-4F64-B2E2-19A14330BDBF}" type="slidenum">
              <a:rPr lang="pt-PT" smtClean="0"/>
              <a:t>‹#›</a:t>
            </a:fld>
            <a:endParaRPr lang="pt-PT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3400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1D76A-2BBF-413A-8733-3B2C134791D3}" type="datetimeFigureOut">
              <a:rPr lang="pt-PT" smtClean="0"/>
              <a:t>26/11/25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11316-3605-4F64-B2E2-19A14330BDBF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81292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1D76A-2BBF-413A-8733-3B2C134791D3}" type="datetimeFigureOut">
              <a:rPr lang="pt-PT" smtClean="0"/>
              <a:t>26/11/25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11316-3605-4F64-B2E2-19A14330BDBF}" type="slidenum">
              <a:rPr lang="pt-PT" smtClean="0"/>
              <a:t>‹#›</a:t>
            </a:fld>
            <a:endParaRPr lang="pt-P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08051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1D76A-2BBF-413A-8733-3B2C134791D3}" type="datetimeFigureOut">
              <a:rPr lang="pt-PT" smtClean="0"/>
              <a:t>26/11/25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11316-3605-4F64-B2E2-19A14330BDBF}" type="slidenum">
              <a:rPr lang="pt-PT" smtClean="0"/>
              <a:t>‹#›</a:t>
            </a:fld>
            <a:endParaRPr lang="pt-PT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4736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1D76A-2BBF-413A-8733-3B2C134791D3}" type="datetimeFigureOut">
              <a:rPr lang="pt-PT" smtClean="0"/>
              <a:t>26/11/25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11316-3605-4F64-B2E2-19A14330BDBF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182360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1D76A-2BBF-413A-8733-3B2C134791D3}" type="datetimeFigureOut">
              <a:rPr lang="pt-PT" smtClean="0"/>
              <a:t>26/11/25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11316-3605-4F64-B2E2-19A14330BDBF}" type="slidenum">
              <a:rPr lang="pt-PT" smtClean="0"/>
              <a:t>‹#›</a:t>
            </a:fld>
            <a:endParaRPr lang="pt-PT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45121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1D76A-2BBF-413A-8733-3B2C134791D3}" type="datetimeFigureOut">
              <a:rPr lang="pt-PT" smtClean="0"/>
              <a:t>26/11/25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11316-3605-4F64-B2E2-19A14330BDBF}" type="slidenum">
              <a:rPr lang="pt-PT" smtClean="0"/>
              <a:t>‹#›</a:t>
            </a:fld>
            <a:endParaRPr lang="pt-P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63295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1D76A-2BBF-413A-8733-3B2C134791D3}" type="datetimeFigureOut">
              <a:rPr lang="pt-PT" smtClean="0"/>
              <a:t>26/11/25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11316-3605-4F64-B2E2-19A14330BDBF}" type="slidenum">
              <a:rPr lang="pt-PT" smtClean="0"/>
              <a:t>‹#›</a:t>
            </a:fld>
            <a:endParaRPr lang="pt-P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21763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1D76A-2BBF-413A-8733-3B2C134791D3}" type="datetimeFigureOut">
              <a:rPr lang="pt-PT" smtClean="0"/>
              <a:t>26/11/25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11316-3605-4F64-B2E2-19A14330BDBF}" type="slidenum">
              <a:rPr lang="pt-PT" smtClean="0"/>
              <a:t>‹#›</a:t>
            </a:fld>
            <a:endParaRPr lang="pt-PT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5793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1D76A-2BBF-413A-8733-3B2C134791D3}" type="datetimeFigureOut">
              <a:rPr lang="pt-PT" smtClean="0"/>
              <a:t>26/11/25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11316-3605-4F64-B2E2-19A14330BDBF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43415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1D76A-2BBF-413A-8733-3B2C134791D3}" type="datetimeFigureOut">
              <a:rPr lang="pt-PT" smtClean="0"/>
              <a:t>26/11/25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11316-3605-4F64-B2E2-19A14330BDBF}" type="slidenum">
              <a:rPr lang="pt-PT" smtClean="0"/>
              <a:t>‹#›</a:t>
            </a:fld>
            <a:endParaRPr lang="pt-PT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1313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1D76A-2BBF-413A-8733-3B2C134791D3}" type="datetimeFigureOut">
              <a:rPr lang="pt-PT" smtClean="0"/>
              <a:t>26/11/25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11316-3605-4F64-B2E2-19A14330BDBF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57326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1D76A-2BBF-413A-8733-3B2C134791D3}" type="datetimeFigureOut">
              <a:rPr lang="pt-PT" smtClean="0"/>
              <a:t>26/11/25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11316-3605-4F64-B2E2-19A14330BDBF}" type="slidenum">
              <a:rPr lang="pt-PT" smtClean="0"/>
              <a:t>‹#›</a:t>
            </a:fld>
            <a:endParaRPr lang="pt-PT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2734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1D76A-2BBF-413A-8733-3B2C134791D3}" type="datetimeFigureOut">
              <a:rPr lang="pt-PT" smtClean="0"/>
              <a:t>26/11/25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11316-3605-4F64-B2E2-19A14330BDBF}" type="slidenum">
              <a:rPr lang="pt-PT" smtClean="0"/>
              <a:t>‹#›</a:t>
            </a:fld>
            <a:endParaRPr lang="pt-P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2915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1D76A-2BBF-413A-8733-3B2C134791D3}" type="datetimeFigureOut">
              <a:rPr lang="pt-PT" smtClean="0"/>
              <a:t>26/11/25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11316-3605-4F64-B2E2-19A14330BDBF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221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1D76A-2BBF-413A-8733-3B2C134791D3}" type="datetimeFigureOut">
              <a:rPr lang="pt-PT" smtClean="0"/>
              <a:t>26/11/25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11316-3605-4F64-B2E2-19A14330BDBF}" type="slidenum">
              <a:rPr lang="pt-PT" smtClean="0"/>
              <a:t>‹#›</a:t>
            </a:fld>
            <a:endParaRPr lang="pt-PT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8025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1D76A-2BBF-413A-8733-3B2C134791D3}" type="datetimeFigureOut">
              <a:rPr lang="pt-PT" smtClean="0"/>
              <a:t>26/11/25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11316-3605-4F64-B2E2-19A14330BDBF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68771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D11D76A-2BBF-413A-8733-3B2C134791D3}" type="datetimeFigureOut">
              <a:rPr lang="pt-PT" smtClean="0"/>
              <a:t>26/11/25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1511316-3605-4F64-B2E2-19A14330BDBF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46142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  <p:sldLayoutId id="2147483934" r:id="rId13"/>
    <p:sldLayoutId id="2147483935" r:id="rId14"/>
    <p:sldLayoutId id="2147483936" r:id="rId15"/>
    <p:sldLayoutId id="2147483937" r:id="rId16"/>
    <p:sldLayoutId id="214748393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CC3383-06BF-E059-9D95-9FB1C2B0D5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1760240"/>
          </a:xfrm>
        </p:spPr>
        <p:txBody>
          <a:bodyPr>
            <a:normAutofit/>
          </a:bodyPr>
          <a:lstStyle/>
          <a:p>
            <a:r>
              <a:rPr lang="pt-PT" sz="2800" b="1" dirty="0"/>
              <a:t>IV Colóquio Internacional de Direito Processual</a:t>
            </a:r>
            <a:r>
              <a:rPr lang="en-GB" b="1" dirty="0"/>
              <a:t/>
            </a:r>
            <a:br>
              <a:rPr lang="en-GB" b="1" dirty="0"/>
            </a:br>
            <a:endParaRPr lang="pt-PT" sz="16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01C4B07-C75E-B41E-FF49-F21DFCD097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pt-PT" sz="2400" b="1" dirty="0"/>
              <a:t>O Papel dos Tribunais Marítimos nos Processos de Tráfico de Drogas</a:t>
            </a:r>
            <a:r>
              <a:rPr lang="pt-PT" sz="2400" dirty="0"/>
              <a:t> </a:t>
            </a:r>
          </a:p>
          <a:p>
            <a:r>
              <a:rPr lang="pt-PT" sz="2400" b="1" dirty="0"/>
              <a:t>João Guilherme</a:t>
            </a:r>
            <a:endParaRPr lang="en-GB" sz="2400" b="1" dirty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42060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8610E0-C350-422E-DF69-F22E5B834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2800" b="1" dirty="0"/>
              <a:t>Os Pilares da Ação Operacional - A Necessidade de uma actuação aguerrida e estratégica.</a:t>
            </a:r>
            <a:r>
              <a:rPr lang="pt-PT" sz="2800" dirty="0"/>
              <a:t/>
            </a:r>
            <a:br>
              <a:rPr lang="pt-PT" sz="2800" dirty="0"/>
            </a:br>
            <a:r>
              <a:rPr lang="pt-PT" sz="2800" b="1" dirty="0"/>
              <a:t>E quem são estes pilares indispensáveis?</a:t>
            </a:r>
            <a:r>
              <a:rPr lang="en-GB" sz="2800" b="1" dirty="0"/>
              <a:t/>
            </a:r>
            <a:br>
              <a:rPr lang="en-GB" sz="2800" b="1" dirty="0"/>
            </a:br>
            <a:endParaRPr lang="pt-PT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C5A3216-FD09-450F-FC18-C4412F7D0B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 algn="just"/>
            <a:r>
              <a:rPr lang="pt-PT" b="1" dirty="0"/>
              <a:t>A Marinha de Guerra:</a:t>
            </a:r>
            <a:r>
              <a:rPr lang="pt-PT" dirty="0"/>
              <a:t> A nossa </a:t>
            </a:r>
            <a:r>
              <a:rPr lang="pt-PT" b="1" dirty="0"/>
              <a:t>"espada"</a:t>
            </a:r>
            <a:r>
              <a:rPr lang="pt-PT" dirty="0"/>
              <a:t> no mar. Precisa de meios navais, de vigilância e de inteligência para </a:t>
            </a:r>
            <a:r>
              <a:rPr lang="pt-PT" dirty="0" err="1"/>
              <a:t>interceptar</a:t>
            </a:r>
            <a:r>
              <a:rPr lang="pt-PT" dirty="0"/>
              <a:t>, deter e garantir a segurança nas operações de alto mar. A sua eficácia é a capacidade de dissuadir e dominar o teatro de operações marítimo.</a:t>
            </a:r>
            <a:endParaRPr lang="en-GB" dirty="0"/>
          </a:p>
          <a:p>
            <a:pPr lvl="0" algn="just"/>
            <a:r>
              <a:rPr lang="pt-PT" b="1" dirty="0"/>
              <a:t>A Autoridade Marítima (Autoridade Marítima de Moçambique):</a:t>
            </a:r>
            <a:r>
              <a:rPr lang="pt-PT" dirty="0"/>
              <a:t> O nosso </a:t>
            </a:r>
            <a:r>
              <a:rPr lang="pt-PT" b="1" dirty="0"/>
              <a:t>"olho"</a:t>
            </a:r>
            <a:r>
              <a:rPr lang="pt-PT" dirty="0"/>
              <a:t> regulador. É crucial na inspeção de navios, no controle do tráfego marítimo (AIS), na investigação administrativa que pode originar processos criminais. A sua eficácia é a vigilância constante e o conhecimento profundo do ambiente marítimo.</a:t>
            </a:r>
            <a:endParaRPr lang="en-GB" dirty="0"/>
          </a:p>
          <a:p>
            <a:pPr lvl="0" algn="just"/>
            <a:r>
              <a:rPr lang="pt-PT" b="1" dirty="0"/>
              <a:t>A Polícia Costeira, Lacustre e Fluvial:</a:t>
            </a:r>
            <a:r>
              <a:rPr lang="pt-PT" dirty="0"/>
              <a:t> A nossa </a:t>
            </a:r>
            <a:r>
              <a:rPr lang="pt-PT" b="1" dirty="0"/>
              <a:t>"mão"</a:t>
            </a:r>
            <a:r>
              <a:rPr lang="pt-PT" dirty="0"/>
              <a:t> investigativa. Deve ser especializada na recolha de prova a bordo, na preservação de cenários de crime, na realização de interrogatórios iniciais e no trabalho de inteligência criminal. A sua eficácia é a perícia técnica e a capacidade de construir um caso judicialmente sólido.</a:t>
            </a:r>
            <a:endParaRPr lang="en-GB" dirty="0"/>
          </a:p>
          <a:p>
            <a:pPr algn="just"/>
            <a:r>
              <a:rPr lang="pt-PT" dirty="0"/>
              <a:t>A eficácia do Tribunal é, directamente, o produto da eficiência desta tríade.</a:t>
            </a:r>
            <a:endParaRPr lang="en-GB" dirty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581216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806626-7430-2240-CC36-A47AA8DE6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2800" b="1" dirty="0"/>
              <a:t>O Caminho a Seguir - Da Teoria à Prática</a:t>
            </a:r>
            <a:r>
              <a:rPr lang="pt-PT" sz="2800" dirty="0"/>
              <a:t/>
            </a:r>
            <a:br>
              <a:rPr lang="pt-PT" sz="2800" dirty="0"/>
            </a:br>
            <a:r>
              <a:rPr lang="pt-PT" sz="2800" b="1" dirty="0"/>
              <a:t>O que precisamos para fazer esta engrenagem funcionar?</a:t>
            </a:r>
            <a:r>
              <a:rPr lang="en-GB" sz="2800" b="1" dirty="0"/>
              <a:t/>
            </a:r>
            <a:br>
              <a:rPr lang="en-GB" sz="2800" b="1" dirty="0"/>
            </a:br>
            <a:endParaRPr lang="pt-PT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EFBD086-CEE9-C3A2-829E-4833EC8A24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endParaRPr lang="pt-PT" b="1" dirty="0"/>
          </a:p>
          <a:p>
            <a:pPr lvl="0" algn="just"/>
            <a:r>
              <a:rPr lang="pt-PT" b="1" dirty="0"/>
              <a:t>Protocolos de Actuação Conjunta:</a:t>
            </a:r>
            <a:r>
              <a:rPr lang="pt-PT" dirty="0"/>
              <a:t> Criar, de imediato, canais de comunicação e procedimentos operacionais padrão entre o Tribunal e as forças de intervenção.</a:t>
            </a:r>
            <a:endParaRPr lang="en-GB" dirty="0"/>
          </a:p>
          <a:p>
            <a:pPr lvl="0" algn="just"/>
            <a:r>
              <a:rPr lang="pt-PT" b="1" dirty="0"/>
              <a:t>Formação Contínua e Partilhada:</a:t>
            </a:r>
            <a:r>
              <a:rPr lang="pt-PT" dirty="0"/>
              <a:t> Promover sessões de formação onde magistrados e operacionais marítimos partilhem conhecimentos. Os juízes e Magistrados do Ministério Público precisam de entender as realidades operacionais, e os operacionais precisam de entender os requisitos processuais do Tribunal.</a:t>
            </a:r>
            <a:endParaRPr lang="en-GB" dirty="0"/>
          </a:p>
          <a:p>
            <a:pPr lvl="0" algn="just"/>
            <a:r>
              <a:rPr lang="pt-PT" b="1" dirty="0"/>
              <a:t>Unidade de Apoio Técnico:</a:t>
            </a:r>
            <a:r>
              <a:rPr lang="pt-PT" dirty="0"/>
              <a:t> Estabelecer, a médio prazo, uma pequena unidade de peritos (juristas, antigos marinheiros, peritos em logística) para assessorar o Tribunal nos processos mais complexos.</a:t>
            </a:r>
            <a:endParaRPr lang="en-GB" dirty="0"/>
          </a:p>
          <a:p>
            <a:pPr algn="just"/>
            <a:endParaRPr lang="en-GB" i="1" dirty="0">
              <a:latin typeface="+mj-lt"/>
            </a:endParaRP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35213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3CDE55-0CC2-E465-4928-C7AE5FC29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2800" b="1" dirty="0"/>
              <a:t>Conclusão</a:t>
            </a:r>
            <a:endParaRPr lang="pt-PT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08A1ED2-4D45-F4A6-4C48-050434AD13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pt-PT" dirty="0"/>
              <a:t/>
            </a:r>
            <a:br>
              <a:rPr lang="pt-PT" dirty="0"/>
            </a:br>
            <a:r>
              <a:rPr lang="pt-PT" dirty="0"/>
              <a:t>O Tribunal Marítimo de Moçambique chega tarde, mas chega com determinação. A nossa </a:t>
            </a:r>
            <a:r>
              <a:rPr lang="pt-PT" b="1" dirty="0"/>
              <a:t>falta de jurisprudência </a:t>
            </a:r>
            <a:r>
              <a:rPr lang="pt-PT" dirty="0"/>
              <a:t>não é um vazio, é um convite à inovação. A nossa </a:t>
            </a:r>
            <a:r>
              <a:rPr lang="pt-PT" b="1" dirty="0"/>
              <a:t>dependência das forças marítimas </a:t>
            </a:r>
            <a:r>
              <a:rPr lang="pt-PT" dirty="0"/>
              <a:t>não é uma fraqueza, é o reconhecimento de que a Justiça no mar é um esforço de equipa. O combate ao narcotráfico no nosso palco marítimo não será vencido apenas por </a:t>
            </a:r>
            <a:r>
              <a:rPr lang="pt-PT" b="1" dirty="0"/>
              <a:t>um juiz e um código penal</a:t>
            </a:r>
            <a:r>
              <a:rPr lang="pt-PT" dirty="0"/>
              <a:t>. Será vencido por uma comunidade estratégica – </a:t>
            </a:r>
            <a:r>
              <a:rPr lang="pt-PT" b="1" dirty="0"/>
              <a:t>uma Marinha aguerrida, uma Autoridade Marítima vigilante, uma Polícia Marítima investigativa e um Tribunal pronto a garantir que a lei, no fim de contas, prevalece</a:t>
            </a:r>
            <a:r>
              <a:rPr lang="pt-PT" dirty="0"/>
              <a:t>.</a:t>
            </a:r>
            <a:endParaRPr lang="en-GB" dirty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196261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7C3B4C-03D6-F51A-DB13-76F7B02FE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BD4AD6D-FB85-8CC6-BBD2-55BB1DBD1E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Obrigado pela atenção dispensada</a:t>
            </a:r>
            <a:endParaRPr lang="en-GB" dirty="0"/>
          </a:p>
          <a:p>
            <a:r>
              <a:rPr lang="pt-PT" dirty="0"/>
              <a:t>Maputo, 26 de Novembro de 2025</a:t>
            </a:r>
            <a:endParaRPr lang="en-GB" dirty="0"/>
          </a:p>
          <a:p>
            <a:r>
              <a:rPr lang="pt-PT" dirty="0"/>
              <a:t> </a:t>
            </a:r>
            <a:endParaRPr lang="en-GB" dirty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534501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D3EF5F-EE43-B912-41A6-7D220EA71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2800" b="1" dirty="0"/>
              <a:t>Sumário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E1A4AEE-7560-611B-A864-CB59F3E39F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b="1" dirty="0"/>
              <a:t>Enquadramento legal</a:t>
            </a:r>
            <a:r>
              <a:rPr lang="pt-PT" dirty="0"/>
              <a:t>: concretização da Constituição da República.</a:t>
            </a:r>
            <a:endParaRPr lang="en-GB" dirty="0"/>
          </a:p>
          <a:p>
            <a:pPr lvl="0"/>
            <a:r>
              <a:rPr lang="pt-PT" b="1" dirty="0"/>
              <a:t>Contexto moçambicano</a:t>
            </a:r>
            <a:r>
              <a:rPr lang="pt-PT" dirty="0"/>
              <a:t>: uma nova jurisdição para um problema ancestral.</a:t>
            </a:r>
            <a:endParaRPr lang="en-GB" dirty="0"/>
          </a:p>
          <a:p>
            <a:pPr lvl="0"/>
            <a:r>
              <a:rPr lang="pt-PT" b="1" dirty="0"/>
              <a:t>Desafios estruturais</a:t>
            </a:r>
            <a:r>
              <a:rPr lang="pt-PT" dirty="0"/>
              <a:t>: a realidade de começar do zero.</a:t>
            </a:r>
            <a:endParaRPr lang="en-GB" dirty="0"/>
          </a:p>
          <a:p>
            <a:pPr lvl="0"/>
            <a:r>
              <a:rPr lang="pt-PT" b="1" dirty="0"/>
              <a:t>Solução: a sinergia de vontades</a:t>
            </a:r>
            <a:r>
              <a:rPr lang="pt-PT" dirty="0"/>
              <a:t> – porque um Tribunal Marítimo não pode combater o crime sozinho.</a:t>
            </a:r>
            <a:endParaRPr lang="en-GB" dirty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88948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953C4A-C92C-C8B8-AC8C-C6BA1B285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2800" b="1" dirty="0"/>
              <a:t>Enquadramento legal: observância da Constituição da República</a:t>
            </a:r>
            <a:r>
              <a:rPr lang="en-GB" sz="3200" dirty="0"/>
              <a:t/>
            </a:r>
            <a:br>
              <a:rPr lang="en-GB" sz="3200" dirty="0"/>
            </a:br>
            <a:endParaRPr lang="pt-PT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5FA7E5-D9B9-0421-157F-3AEDEA4690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PT" dirty="0"/>
              <a:t>O Tribunal Marítimo é por excelência órgão constitucional, por a sua existência estar autorizada desde a </a:t>
            </a:r>
            <a:r>
              <a:rPr lang="pt-PT" b="1" dirty="0"/>
              <a:t>CRM DE 1990</a:t>
            </a:r>
            <a:r>
              <a:rPr lang="pt-PT" dirty="0"/>
              <a:t>, no seu </a:t>
            </a:r>
            <a:r>
              <a:rPr lang="pt-PT" b="1" dirty="0"/>
              <a:t>artigo 167</a:t>
            </a:r>
            <a:r>
              <a:rPr lang="pt-PT" dirty="0"/>
              <a:t>.º e depois, e na </a:t>
            </a:r>
            <a:r>
              <a:rPr lang="pt-PT" b="1" dirty="0"/>
              <a:t>de 2004</a:t>
            </a:r>
            <a:r>
              <a:rPr lang="pt-PT" dirty="0"/>
              <a:t>, no </a:t>
            </a:r>
            <a:r>
              <a:rPr lang="pt-PT" b="1" dirty="0"/>
              <a:t>artigo 223</a:t>
            </a:r>
            <a:r>
              <a:rPr lang="pt-PT" dirty="0"/>
              <a:t>.º, pelo que as leis orgânicas deste tribunal (</a:t>
            </a:r>
            <a:r>
              <a:rPr lang="pt-PT" b="1" dirty="0"/>
              <a:t>Lei n.°5/96, de 4 de Janeiro e 10/2022, de 7 de Julho</a:t>
            </a:r>
            <a:r>
              <a:rPr lang="pt-PT" dirty="0"/>
              <a:t>) se traduzem em cumprimento pelo legislador ordinário, do ditame constitucional sobre a possibilidade de existência desta jurisdição. </a:t>
            </a:r>
            <a:endParaRPr lang="en-GB" dirty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02002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F98158-BEDC-1DD2-92E4-14510A317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2800" b="1" dirty="0"/>
              <a:t>Jurisdição- art.5º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7D9392F-E55D-5BA6-65CB-C6F1AE002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>
                <a:latin typeface="+mj-lt"/>
              </a:rPr>
              <a:t>Espaço marítimo  nacional, de acordo com o Direito internacional;</a:t>
            </a:r>
          </a:p>
          <a:p>
            <a:r>
              <a:rPr lang="pt-PT" dirty="0">
                <a:latin typeface="+mj-lt"/>
              </a:rPr>
              <a:t>Águas fluviais e lacustre e respectivo solo e subsolo, e o domínio público adjacente a tais águas;</a:t>
            </a:r>
          </a:p>
          <a:p>
            <a:r>
              <a:rPr lang="pt-PT" dirty="0">
                <a:latin typeface="+mj-lt"/>
              </a:rPr>
              <a:t>Zonas portuárias e estaleiros de construção e reparação naval, docas secas, tiradouros, tendais de arte de pesca e seus arrais e instalações de natureza semelhante. </a:t>
            </a:r>
          </a:p>
          <a:p>
            <a:pPr marL="0" indent="0">
              <a:buNone/>
            </a:pPr>
            <a:endParaRPr lang="pt-PT" dirty="0">
              <a:latin typeface="+mj-lt"/>
            </a:endParaRP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199211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BCB155-6C57-BB51-2F6C-0941700E9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2800" b="1" dirty="0"/>
              <a:t>Competência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9416C52-CE0C-1654-5BCB-FA667E3631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>
                <a:latin typeface="+mj-lt"/>
              </a:rPr>
              <a:t>Litígios de natureza cível e comercial- artigo 17.º </a:t>
            </a:r>
          </a:p>
          <a:p>
            <a:r>
              <a:rPr lang="pt-PT" dirty="0">
                <a:latin typeface="+mj-lt"/>
              </a:rPr>
              <a:t>Litígios de natureza penal, incluindo contravenções -18.º  </a:t>
            </a:r>
          </a:p>
          <a:p>
            <a:r>
              <a:rPr lang="pt-PT" dirty="0">
                <a:latin typeface="+mj-lt"/>
              </a:rPr>
              <a:t>Instância de recurso das decisões do Administrador Marítimo no âmbito dos processos de contravenção- artigo 21.º  </a:t>
            </a:r>
          </a:p>
          <a:p>
            <a:pPr algn="just"/>
            <a:r>
              <a:rPr lang="pt-PT" dirty="0">
                <a:latin typeface="+mj-lt"/>
              </a:rPr>
              <a:t>De tudo resultando que o Tribunal Marítimo moçambicano é também instância judicial criminal neste triplo domínio territorial.  </a:t>
            </a:r>
          </a:p>
        </p:txBody>
      </p:sp>
    </p:spTree>
    <p:extLst>
      <p:ext uri="{BB962C8B-B14F-4D97-AF65-F5344CB8AC3E}">
        <p14:creationId xmlns:p14="http://schemas.microsoft.com/office/powerpoint/2010/main" val="2896102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158438-79E2-E444-1FF6-F209735F1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2800" b="1" dirty="0"/>
              <a:t>O Contexto Moçambicano - Uma Nova Resposta a uma Ameaça Antiga</a:t>
            </a:r>
            <a:r>
              <a:rPr lang="en-GB" sz="2800" dirty="0"/>
              <a:t/>
            </a:r>
            <a:br>
              <a:rPr lang="en-GB" sz="2800" dirty="0"/>
            </a:br>
            <a:endParaRPr lang="pt-PT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F5261B-B4F3-B47C-33F5-96781D5B1B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pt-PT" dirty="0"/>
              <a:t>Moçambique possui uma costa de cerca de </a:t>
            </a:r>
            <a:r>
              <a:rPr lang="pt-PT" b="1" dirty="0"/>
              <a:t>2.700 Km </a:t>
            </a:r>
            <a:r>
              <a:rPr lang="pt-PT" dirty="0"/>
              <a:t>e uma </a:t>
            </a:r>
            <a:r>
              <a:rPr lang="pt-PT" b="1" dirty="0"/>
              <a:t>Zona Económica Exclusiva (ZEE) </a:t>
            </a:r>
            <a:r>
              <a:rPr lang="pt-PT" dirty="0"/>
              <a:t>de aproximadamente </a:t>
            </a:r>
            <a:r>
              <a:rPr lang="pt-PT" b="1" dirty="0"/>
              <a:t>580 km2</a:t>
            </a:r>
            <a:r>
              <a:rPr lang="pt-PT" dirty="0"/>
              <a:t>, posicionando-se por isso como um dos países africanos mais marítimo do mundo. </a:t>
            </a:r>
            <a:endParaRPr lang="en-GB" dirty="0"/>
          </a:p>
          <a:p>
            <a:r>
              <a:rPr lang="pt-PT" dirty="0"/>
              <a:t>Tendo o canal de Moçambique como estandarte, o território marítimo moçambicano desempenha funções de extrema relevância, designadamente, as de:</a:t>
            </a:r>
            <a:endParaRPr lang="en-GB" dirty="0"/>
          </a:p>
          <a:p>
            <a:pPr lvl="0"/>
            <a:r>
              <a:rPr lang="pt-PT" b="1" dirty="0"/>
              <a:t>Via estratégica para o comércio mundial</a:t>
            </a:r>
            <a:r>
              <a:rPr lang="pt-PT" dirty="0"/>
              <a:t>, por ele passando uma percentagem significativa do comércio global de hidrocarbonetos e mercadorias, ligando o Médio Oriente e a Ásia à Europa e às Américas; </a:t>
            </a:r>
            <a:endParaRPr lang="en-GB" dirty="0"/>
          </a:p>
          <a:p>
            <a:pPr lvl="0"/>
            <a:r>
              <a:rPr lang="pt-PT" b="1" dirty="0"/>
              <a:t>Fonte de riqueza nacional</a:t>
            </a:r>
            <a:r>
              <a:rPr lang="pt-PT" dirty="0"/>
              <a:t>, em face das conhecidas reservas de gás natural, com potencial para transformar radicalmente a economia nacional e influenciar a economia mundial</a:t>
            </a:r>
            <a:r>
              <a:rPr lang="pt-PT" dirty="0">
                <a:latin typeface="Arial Narrow" panose="020B0606020202030204" pitchFamily="34" charset="0"/>
              </a:rPr>
              <a:t>;</a:t>
            </a:r>
            <a:r>
              <a:rPr lang="pt-PT" dirty="0"/>
              <a:t> </a:t>
            </a:r>
            <a:endParaRPr lang="en-GB" dirty="0"/>
          </a:p>
          <a:p>
            <a:pPr lvl="0"/>
            <a:r>
              <a:rPr lang="pt-PT" b="1" dirty="0"/>
              <a:t>Notáveis recursos pesqueiros localizáveis no Índico Ocidental</a:t>
            </a:r>
            <a:r>
              <a:rPr lang="pt-PT" dirty="0"/>
              <a:t>, que são verdadeira fonte de alimento, emprego e sustento para milhões de moçambicanos quem têm na costa o seu intemporal </a:t>
            </a:r>
            <a:r>
              <a:rPr lang="pt-PT" i="1" dirty="0"/>
              <a:t>habitat.</a:t>
            </a:r>
            <a:endParaRPr lang="en-GB" dirty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906467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89B72B-0017-CA5D-1070-E17505DFA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2800" b="1" dirty="0"/>
              <a:t>O Contexto Moçambicano - Uma Nova Resposta a uma Ameaça Antiga</a:t>
            </a:r>
            <a:endParaRPr lang="pt-PT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040872E-AD7A-4BE1-6F51-6CFB1D70D0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pt-PT" dirty="0"/>
              <a:t>Estas características do espaço marítimo, no entanto, tornam Moçambique susceptível a várias e sérias ameaças transnacionais à sua segurança marítima, entre as quais está o tráfico de drogas, sendo também, no âmbito da redução da vulnerabilidade e garantia da segurança marítima que o Estado Moçambicano criou, instalou e pôs em funcionamento o Tribunal Marítimo. </a:t>
            </a:r>
            <a:endParaRPr lang="en-GB" dirty="0"/>
          </a:p>
          <a:p>
            <a:pPr algn="just"/>
            <a:r>
              <a:rPr lang="pt-PT" dirty="0">
                <a:solidFill>
                  <a:srgbClr val="0070C0"/>
                </a:solidFill>
              </a:rPr>
              <a:t>A nossa competência criminal é clara, mas a nossa </a:t>
            </a:r>
            <a:r>
              <a:rPr lang="pt-PT" i="1" dirty="0">
                <a:solidFill>
                  <a:srgbClr val="0070C0"/>
                </a:solidFill>
              </a:rPr>
              <a:t>capacidade operacional</a:t>
            </a:r>
            <a:r>
              <a:rPr lang="pt-PT" dirty="0">
                <a:solidFill>
                  <a:srgbClr val="0070C0"/>
                </a:solidFill>
              </a:rPr>
              <a:t> podemos dizer que está ainda em construção. Ainda enfrentamos um aparente paradoxo: temos o mandato legal para actuar, mas precisamos ainda de construir as condições efectivas para cumprirmos integralmente esse mandato legal. Por isso, a nossa riqueza actual não é ainda um acervo de processos decididos sobre tráfico de drogas, mas a oportunidade de criar boas práticas desde o primeiro dia, sem os vícios de instituições mais antigas.</a:t>
            </a:r>
            <a:endParaRPr lang="en-GB" dirty="0">
              <a:solidFill>
                <a:srgbClr val="0070C0"/>
              </a:solidFill>
            </a:endParaRP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056422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0232EF-6C91-2601-EA6F-D6AD79C09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1196" cy="1303867"/>
          </a:xfrm>
        </p:spPr>
        <p:txBody>
          <a:bodyPr>
            <a:noAutofit/>
          </a:bodyPr>
          <a:lstStyle/>
          <a:p>
            <a:r>
              <a:rPr lang="pt-PT" sz="2800" b="1" dirty="0"/>
              <a:t>O Desafio Central - Um Tribunal Novo, com Competência Vasta</a:t>
            </a:r>
            <a:r>
              <a:rPr lang="pt-PT" sz="2800" dirty="0"/>
              <a:t/>
            </a:r>
            <a:br>
              <a:rPr lang="pt-PT" sz="2800" dirty="0"/>
            </a:br>
            <a:r>
              <a:rPr lang="pt-PT" sz="2800" b="1" dirty="0"/>
              <a:t>Qual é a nossa realidade?</a:t>
            </a:r>
            <a:r>
              <a:rPr lang="en-GB" sz="2800" b="1" dirty="0"/>
              <a:t/>
            </a:r>
            <a:br>
              <a:rPr lang="en-GB" sz="2800" b="1" dirty="0"/>
            </a:br>
            <a:endParaRPr lang="pt-PT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D5E94E5-4E77-EDD8-A3B0-51F5748490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r>
              <a:rPr lang="en-GB" dirty="0"/>
              <a:t/>
            </a:r>
            <a:br>
              <a:rPr lang="en-GB" dirty="0"/>
            </a:br>
            <a:endParaRPr lang="en-GB" dirty="0"/>
          </a:p>
          <a:p>
            <a:pPr lvl="0" algn="just"/>
            <a:r>
              <a:rPr lang="pt-PT" b="1" dirty="0"/>
              <a:t>Jurisprudência por criar:</a:t>
            </a:r>
            <a:r>
              <a:rPr lang="pt-PT" dirty="0"/>
              <a:t> Não vemos isto como uma fraqueza, mas como uma tábua rasa. Permite-nos analisar cada caso que vier com singularidade, fundamentando as nossas decisões nas melhores práticas internacionais, sem estarmos presos a precedentes que possam não refletir a complexidade actual do crime marítimo.</a:t>
            </a:r>
            <a:endParaRPr lang="en-GB" dirty="0"/>
          </a:p>
          <a:p>
            <a:pPr lvl="0" algn="just"/>
            <a:r>
              <a:rPr lang="pt-PT" b="1" dirty="0"/>
              <a:t>Necessidade Corpo Técnico Especializado:</a:t>
            </a:r>
            <a:r>
              <a:rPr lang="pt-PT" dirty="0"/>
              <a:t> Não dispomos, </a:t>
            </a:r>
            <a:r>
              <a:rPr lang="pt-PT" i="1" dirty="0"/>
              <a:t>ainda</a:t>
            </a:r>
            <a:r>
              <a:rPr lang="pt-PT" dirty="0"/>
              <a:t>, de um corpo de magistrados judiciais e do Ministério Público e oficiais de justiça com formação específica e consolidada em direito marítimo criminal. O risco? A aplicação de lógicas judiciais terrestres a crimes intrinsecamente marítimos.</a:t>
            </a:r>
            <a:endParaRPr lang="en-GB" dirty="0"/>
          </a:p>
          <a:p>
            <a:pPr lvl="0" algn="just"/>
            <a:r>
              <a:rPr lang="pt-PT" b="1" dirty="0"/>
              <a:t>Complexidade Jurídico-Material dos crimes:</a:t>
            </a:r>
            <a:r>
              <a:rPr lang="pt-PT" dirty="0"/>
              <a:t> O crime de narcotráfico no mar não é simples. Envolve leis nacionais, convenções internacionais (como a UNCLOS e as convenções contra o narcotráfico), regras de prova complexas (apreensão em águas internacionais, jurisdição) e a necessidade de peritos em logística marítima, rastreamento e química.</a:t>
            </a:r>
            <a:endParaRPr lang="en-GB" dirty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856603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34F37B-5859-3D72-1FAC-FD6EA16FB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sz="3100" b="1" dirty="0"/>
              <a:t>A Solução: A Sinergia - O Tribunal como "Cérebro" do Sistema</a:t>
            </a:r>
            <a:r>
              <a:rPr lang="pt-PT" dirty="0"/>
              <a:t/>
            </a:r>
            <a:br>
              <a:rPr lang="pt-PT" dirty="0"/>
            </a:br>
            <a:endParaRPr lang="pt-P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6017BE3-CAF0-22F0-B746-FCFF82F5E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PT" dirty="0">
                <a:latin typeface="+mj-lt"/>
              </a:rPr>
              <a:t>Um Tribunal Marítimo, especialmente um novo, não é uma fortaleza isolada. É o cérebro de um corpo mais amplo. E esse corpo são as forças de intervenção no mar. O Tribunal só será eficaz se as instituições que actuam no terreno forem aguerridas, proativas e tecnicamente capacitadas.</a:t>
            </a:r>
            <a:endParaRPr lang="en-GB" dirty="0">
              <a:latin typeface="+mj-lt"/>
            </a:endParaRPr>
          </a:p>
          <a:p>
            <a:r>
              <a:rPr lang="pt-PT" dirty="0">
                <a:latin typeface="+mj-lt"/>
              </a:rPr>
              <a:t>O que se espera de nós, em especial no combate ao crime de tráfico de droga enquanto Tribunal, é:</a:t>
            </a:r>
            <a:endParaRPr lang="en-GB" dirty="0">
              <a:latin typeface="+mj-lt"/>
            </a:endParaRPr>
          </a:p>
          <a:p>
            <a:pPr lvl="0"/>
            <a:r>
              <a:rPr lang="pt-PT" b="1" dirty="0">
                <a:latin typeface="+mj-lt"/>
              </a:rPr>
              <a:t>Legitimar</a:t>
            </a:r>
            <a:r>
              <a:rPr lang="pt-PT" dirty="0">
                <a:latin typeface="+mj-lt"/>
              </a:rPr>
              <a:t> a sua acção das forças de intervenção  através de decisões judiciais sólidas;</a:t>
            </a:r>
            <a:endParaRPr lang="en-GB" dirty="0">
              <a:latin typeface="+mj-lt"/>
            </a:endParaRPr>
          </a:p>
          <a:p>
            <a:pPr lvl="0"/>
            <a:r>
              <a:rPr lang="pt-PT" b="1" dirty="0">
                <a:latin typeface="+mj-lt"/>
              </a:rPr>
              <a:t>Fornecer</a:t>
            </a:r>
            <a:r>
              <a:rPr lang="pt-PT" dirty="0">
                <a:latin typeface="+mj-lt"/>
              </a:rPr>
              <a:t>  a essas mesmas forças, as garantias processuais necessárias;</a:t>
            </a:r>
            <a:endParaRPr lang="en-GB" dirty="0">
              <a:latin typeface="+mj-lt"/>
            </a:endParaRPr>
          </a:p>
          <a:p>
            <a:pPr lvl="0"/>
            <a:r>
              <a:rPr lang="pt-PT" b="1" dirty="0">
                <a:latin typeface="+mj-lt"/>
              </a:rPr>
              <a:t>Converter</a:t>
            </a:r>
            <a:r>
              <a:rPr lang="pt-PT" dirty="0">
                <a:latin typeface="+mj-lt"/>
              </a:rPr>
              <a:t> a acção operacional das forças de intervenção em prova válida para uma condenação.</a:t>
            </a:r>
            <a:endParaRPr lang="en-GB" dirty="0">
              <a:latin typeface="+mj-lt"/>
            </a:endParaRPr>
          </a:p>
          <a:p>
            <a:r>
              <a:rPr lang="pt-PT" dirty="0">
                <a:latin typeface="+mj-lt"/>
              </a:rPr>
              <a:t>Mas sem as forças de intervenção, não temos caso.  Mas sem nós, acção das forças de intervenção pode ser inócua ou ilegítima.</a:t>
            </a:r>
            <a:endParaRPr lang="en-GB" dirty="0">
              <a:latin typeface="+mj-lt"/>
            </a:endParaRP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0290940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98</TotalTime>
  <Words>541</Words>
  <Application>Microsoft Macintosh PowerPoint</Application>
  <PresentationFormat>Widescreen</PresentationFormat>
  <Paragraphs>55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Arial Narrow</vt:lpstr>
      <vt:lpstr>Garamond</vt:lpstr>
      <vt:lpstr>Organic</vt:lpstr>
      <vt:lpstr>IV Colóquio Internacional de Direito Processual </vt:lpstr>
      <vt:lpstr>Sumário </vt:lpstr>
      <vt:lpstr>Enquadramento legal: observância da Constituição da República </vt:lpstr>
      <vt:lpstr>Jurisdição- art.5º  </vt:lpstr>
      <vt:lpstr>Competência</vt:lpstr>
      <vt:lpstr>O Contexto Moçambicano - Uma Nova Resposta a uma Ameaça Antiga </vt:lpstr>
      <vt:lpstr>O Contexto Moçambicano - Uma Nova Resposta a uma Ameaça Antiga</vt:lpstr>
      <vt:lpstr>O Desafio Central - Um Tribunal Novo, com Competência Vasta Qual é a nossa realidade? </vt:lpstr>
      <vt:lpstr>A Solução: A Sinergia - O Tribunal como "Cérebro" do Sistema </vt:lpstr>
      <vt:lpstr>Os Pilares da Ação Operacional - A Necessidade de uma actuação aguerrida e estratégica. E quem são estes pilares indispensáveis? </vt:lpstr>
      <vt:lpstr>O Caminho a Seguir - Da Teoria à Prática O que precisamos para fazer esta engrenagem funcionar? </vt:lpstr>
      <vt:lpstr>Conclusão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IV Colóquio Internacional de Direito Processual </dc:title>
  <dc:creator>Tribunal Supremo</dc:creator>
  <cp:lastModifiedBy>Microsoft Office User</cp:lastModifiedBy>
  <cp:revision>24</cp:revision>
  <dcterms:created xsi:type="dcterms:W3CDTF">2025-11-24T07:07:33Z</dcterms:created>
  <dcterms:modified xsi:type="dcterms:W3CDTF">2025-11-26T06:25:55Z</dcterms:modified>
</cp:coreProperties>
</file>