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8"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5" r:id="rId17"/>
    <p:sldId id="274"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93" r:id="rId31"/>
    <p:sldId id="317" r:id="rId32"/>
    <p:sldId id="294" r:id="rId33"/>
    <p:sldId id="295"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3" r:id="rId50"/>
    <p:sldId id="314" r:id="rId51"/>
    <p:sldId id="315" r:id="rId52"/>
    <p:sldId id="316" r:id="rId53"/>
    <p:sldId id="31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168" userDrawn="1">
          <p15:clr>
            <a:srgbClr val="A4A3A4"/>
          </p15:clr>
        </p15:guide>
        <p15:guide id="4" pos="7512" userDrawn="1">
          <p15:clr>
            <a:srgbClr val="A4A3A4"/>
          </p15:clr>
        </p15:guide>
        <p15:guide id="5" orient="horz" pos="168" userDrawn="1">
          <p15:clr>
            <a:srgbClr val="A4A3A4"/>
          </p15:clr>
        </p15:guide>
        <p15:guide id="6" orient="horz" pos="4176" userDrawn="1">
          <p15:clr>
            <a:srgbClr val="A4A3A4"/>
          </p15:clr>
        </p15:guide>
        <p15:guide id="7" pos="3264" userDrawn="1">
          <p15:clr>
            <a:srgbClr val="A4A3A4"/>
          </p15:clr>
        </p15:guide>
        <p15:guide id="8"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D966"/>
    <a:srgbClr val="516482"/>
    <a:srgbClr val="FCF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60"/>
  </p:normalViewPr>
  <p:slideViewPr>
    <p:cSldViewPr snapToGrid="0" showGuides="1">
      <p:cViewPr varScale="1">
        <p:scale>
          <a:sx n="82" d="100"/>
          <a:sy n="82" d="100"/>
        </p:scale>
        <p:origin x="624" y="72"/>
      </p:cViewPr>
      <p:guideLst>
        <p:guide orient="horz" pos="2184"/>
        <p:guide pos="3840"/>
        <p:guide pos="168"/>
        <p:guide pos="7512"/>
        <p:guide orient="horz" pos="168"/>
        <p:guide orient="horz" pos="4176"/>
        <p:guide pos="3264"/>
        <p:guide pos="44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ão Centeno" userId="ac5d2037-2edd-4123-9091-16eb0e28729f" providerId="ADAL" clId="{74D47557-B777-4412-9A72-71B440FC34B1}"/>
    <pc:docChg chg="undo custSel delSld modSld">
      <pc:chgData name="João Centeno" userId="ac5d2037-2edd-4123-9091-16eb0e28729f" providerId="ADAL" clId="{74D47557-B777-4412-9A72-71B440FC34B1}" dt="2025-11-20T15:15:03.841" v="984" actId="2696"/>
      <pc:docMkLst>
        <pc:docMk/>
      </pc:docMkLst>
      <pc:sldChg chg="modSp mod">
        <pc:chgData name="João Centeno" userId="ac5d2037-2edd-4123-9091-16eb0e28729f" providerId="ADAL" clId="{74D47557-B777-4412-9A72-71B440FC34B1}" dt="2025-11-19T13:37:14.295" v="45" actId="20577"/>
        <pc:sldMkLst>
          <pc:docMk/>
          <pc:sldMk cId="4077901261" sldId="257"/>
        </pc:sldMkLst>
        <pc:spChg chg="mod">
          <ac:chgData name="João Centeno" userId="ac5d2037-2edd-4123-9091-16eb0e28729f" providerId="ADAL" clId="{74D47557-B777-4412-9A72-71B440FC34B1}" dt="2025-11-19T13:37:14.295" v="45" actId="20577"/>
          <ac:spMkLst>
            <pc:docMk/>
            <pc:sldMk cId="4077901261" sldId="257"/>
            <ac:spMk id="5" creationId="{ECC53D04-7190-4BC7-A28D-1D49B260CE0E}"/>
          </ac:spMkLst>
        </pc:spChg>
      </pc:sldChg>
      <pc:sldChg chg="modSp mod">
        <pc:chgData name="João Centeno" userId="ac5d2037-2edd-4123-9091-16eb0e28729f" providerId="ADAL" clId="{74D47557-B777-4412-9A72-71B440FC34B1}" dt="2025-11-20T14:48:57.874" v="884" actId="20577"/>
        <pc:sldMkLst>
          <pc:docMk/>
          <pc:sldMk cId="866307325" sldId="260"/>
        </pc:sldMkLst>
        <pc:spChg chg="mod">
          <ac:chgData name="João Centeno" userId="ac5d2037-2edd-4123-9091-16eb0e28729f" providerId="ADAL" clId="{74D47557-B777-4412-9A72-71B440FC34B1}" dt="2025-11-20T14:48:57.874" v="884" actId="20577"/>
          <ac:spMkLst>
            <pc:docMk/>
            <pc:sldMk cId="866307325" sldId="260"/>
            <ac:spMk id="11" creationId="{08317DA7-9BB9-4049-8937-3B0A61B2DC3D}"/>
          </ac:spMkLst>
        </pc:spChg>
      </pc:sldChg>
      <pc:sldChg chg="delSp modSp mod">
        <pc:chgData name="João Centeno" userId="ac5d2037-2edd-4123-9091-16eb0e28729f" providerId="ADAL" clId="{74D47557-B777-4412-9A72-71B440FC34B1}" dt="2025-11-20T14:51:23.277" v="885" actId="14100"/>
        <pc:sldMkLst>
          <pc:docMk/>
          <pc:sldMk cId="225920750" sldId="264"/>
        </pc:sldMkLst>
        <pc:spChg chg="mod">
          <ac:chgData name="João Centeno" userId="ac5d2037-2edd-4123-9091-16eb0e28729f" providerId="ADAL" clId="{74D47557-B777-4412-9A72-71B440FC34B1}" dt="2025-11-20T14:51:23.277" v="885" actId="14100"/>
          <ac:spMkLst>
            <pc:docMk/>
            <pc:sldMk cId="225920750" sldId="264"/>
            <ac:spMk id="27" creationId="{5E55CAB6-7AD5-4EA2-8861-D46D942DEC6B}"/>
          </ac:spMkLst>
        </pc:spChg>
        <pc:grpChg chg="del mod">
          <ac:chgData name="João Centeno" userId="ac5d2037-2edd-4123-9091-16eb0e28729f" providerId="ADAL" clId="{74D47557-B777-4412-9A72-71B440FC34B1}" dt="2025-11-19T13:39:38.180" v="49" actId="21"/>
          <ac:grpSpMkLst>
            <pc:docMk/>
            <pc:sldMk cId="225920750" sldId="264"/>
            <ac:grpSpMk id="16" creationId="{6E94B83D-3745-4429-A31D-BC379EA5E704}"/>
          </ac:grpSpMkLst>
        </pc:grpChg>
      </pc:sldChg>
      <pc:sldChg chg="modSp mod">
        <pc:chgData name="João Centeno" userId="ac5d2037-2edd-4123-9091-16eb0e28729f" providerId="ADAL" clId="{74D47557-B777-4412-9A72-71B440FC34B1}" dt="2025-11-20T14:56:46.259" v="981" actId="14100"/>
        <pc:sldMkLst>
          <pc:docMk/>
          <pc:sldMk cId="3729062110" sldId="266"/>
        </pc:sldMkLst>
        <pc:spChg chg="mod">
          <ac:chgData name="João Centeno" userId="ac5d2037-2edd-4123-9091-16eb0e28729f" providerId="ADAL" clId="{74D47557-B777-4412-9A72-71B440FC34B1}" dt="2025-11-20T14:56:46.259" v="981" actId="14100"/>
          <ac:spMkLst>
            <pc:docMk/>
            <pc:sldMk cId="3729062110" sldId="266"/>
            <ac:spMk id="3" creationId="{0DA3C78D-D0FC-4648-9D27-2C0FD519109B}"/>
          </ac:spMkLst>
        </pc:spChg>
      </pc:sldChg>
      <pc:sldChg chg="delSp modSp mod">
        <pc:chgData name="João Centeno" userId="ac5d2037-2edd-4123-9091-16eb0e28729f" providerId="ADAL" clId="{74D47557-B777-4412-9A72-71B440FC34B1}" dt="2025-11-20T14:56:33.675" v="979" actId="14100"/>
        <pc:sldMkLst>
          <pc:docMk/>
          <pc:sldMk cId="3693342098" sldId="268"/>
        </pc:sldMkLst>
        <pc:spChg chg="mod">
          <ac:chgData name="João Centeno" userId="ac5d2037-2edd-4123-9091-16eb0e28729f" providerId="ADAL" clId="{74D47557-B777-4412-9A72-71B440FC34B1}" dt="2025-11-20T14:56:33.675" v="979" actId="14100"/>
          <ac:spMkLst>
            <pc:docMk/>
            <pc:sldMk cId="3693342098" sldId="268"/>
            <ac:spMk id="27" creationId="{5E55CAB6-7AD5-4EA2-8861-D46D942DEC6B}"/>
          </ac:spMkLst>
        </pc:spChg>
        <pc:grpChg chg="del">
          <ac:chgData name="João Centeno" userId="ac5d2037-2edd-4123-9091-16eb0e28729f" providerId="ADAL" clId="{74D47557-B777-4412-9A72-71B440FC34B1}" dt="2025-11-19T13:40:28.942" v="50" actId="21"/>
          <ac:grpSpMkLst>
            <pc:docMk/>
            <pc:sldMk cId="3693342098" sldId="268"/>
            <ac:grpSpMk id="16" creationId="{6E94B83D-3745-4429-A31D-BC379EA5E704}"/>
          </ac:grpSpMkLst>
        </pc:grpChg>
      </pc:sldChg>
      <pc:sldChg chg="modSp mod">
        <pc:chgData name="João Centeno" userId="ac5d2037-2edd-4123-9091-16eb0e28729f" providerId="ADAL" clId="{74D47557-B777-4412-9A72-71B440FC34B1}" dt="2025-11-19T14:02:54.739" v="179" actId="6549"/>
        <pc:sldMkLst>
          <pc:docMk/>
          <pc:sldMk cId="2129090031" sldId="271"/>
        </pc:sldMkLst>
        <pc:spChg chg="mod">
          <ac:chgData name="João Centeno" userId="ac5d2037-2edd-4123-9091-16eb0e28729f" providerId="ADAL" clId="{74D47557-B777-4412-9A72-71B440FC34B1}" dt="2025-11-19T14:02:54.739" v="179" actId="6549"/>
          <ac:spMkLst>
            <pc:docMk/>
            <pc:sldMk cId="2129090031" sldId="271"/>
            <ac:spMk id="2" creationId="{3E9E3270-7CBC-4F3D-85CF-66ED0C60358B}"/>
          </ac:spMkLst>
        </pc:spChg>
      </pc:sldChg>
      <pc:sldChg chg="del">
        <pc:chgData name="João Centeno" userId="ac5d2037-2edd-4123-9091-16eb0e28729f" providerId="ADAL" clId="{74D47557-B777-4412-9A72-71B440FC34B1}" dt="2025-11-19T13:41:51.798" v="52" actId="2696"/>
        <pc:sldMkLst>
          <pc:docMk/>
          <pc:sldMk cId="1558200270" sldId="272"/>
        </pc:sldMkLst>
      </pc:sldChg>
      <pc:sldChg chg="del">
        <pc:chgData name="João Centeno" userId="ac5d2037-2edd-4123-9091-16eb0e28729f" providerId="ADAL" clId="{74D47557-B777-4412-9A72-71B440FC34B1}" dt="2025-11-19T13:41:25.686" v="51" actId="2696"/>
        <pc:sldMkLst>
          <pc:docMk/>
          <pc:sldMk cId="943815127" sldId="273"/>
        </pc:sldMkLst>
      </pc:sldChg>
      <pc:sldChg chg="modSp mod">
        <pc:chgData name="João Centeno" userId="ac5d2037-2edd-4123-9091-16eb0e28729f" providerId="ADAL" clId="{74D47557-B777-4412-9A72-71B440FC34B1}" dt="2025-11-19T15:30:00.535" v="789" actId="20577"/>
        <pc:sldMkLst>
          <pc:docMk/>
          <pc:sldMk cId="1375371333" sldId="287"/>
        </pc:sldMkLst>
        <pc:spChg chg="mod">
          <ac:chgData name="João Centeno" userId="ac5d2037-2edd-4123-9091-16eb0e28729f" providerId="ADAL" clId="{74D47557-B777-4412-9A72-71B440FC34B1}" dt="2025-11-19T15:01:28.008" v="222" actId="6549"/>
          <ac:spMkLst>
            <pc:docMk/>
            <pc:sldMk cId="1375371333" sldId="287"/>
            <ac:spMk id="7" creationId="{1598A349-C279-4B08-9DC1-DBA6D5F3879D}"/>
          </ac:spMkLst>
        </pc:spChg>
        <pc:spChg chg="mod">
          <ac:chgData name="João Centeno" userId="ac5d2037-2edd-4123-9091-16eb0e28729f" providerId="ADAL" clId="{74D47557-B777-4412-9A72-71B440FC34B1}" dt="2025-11-19T15:19:55.377" v="253" actId="6549"/>
          <ac:spMkLst>
            <pc:docMk/>
            <pc:sldMk cId="1375371333" sldId="287"/>
            <ac:spMk id="11" creationId="{49C3944F-C3F8-40D6-9AAE-A4DEA02CB991}"/>
          </ac:spMkLst>
        </pc:spChg>
        <pc:spChg chg="mod">
          <ac:chgData name="João Centeno" userId="ac5d2037-2edd-4123-9091-16eb0e28729f" providerId="ADAL" clId="{74D47557-B777-4412-9A72-71B440FC34B1}" dt="2025-11-19T15:20:27.639" v="309" actId="20577"/>
          <ac:spMkLst>
            <pc:docMk/>
            <pc:sldMk cId="1375371333" sldId="287"/>
            <ac:spMk id="17" creationId="{D49BE96D-4289-4F43-9F3E-6E2B1C48DD04}"/>
          </ac:spMkLst>
        </pc:spChg>
        <pc:spChg chg="mod">
          <ac:chgData name="João Centeno" userId="ac5d2037-2edd-4123-9091-16eb0e28729f" providerId="ADAL" clId="{74D47557-B777-4412-9A72-71B440FC34B1}" dt="2025-11-19T15:22:08.386" v="378" actId="20577"/>
          <ac:spMkLst>
            <pc:docMk/>
            <pc:sldMk cId="1375371333" sldId="287"/>
            <ac:spMk id="20" creationId="{E6BB2613-A81D-45BC-9A9B-6FD4ED2618DA}"/>
          </ac:spMkLst>
        </pc:spChg>
        <pc:spChg chg="mod">
          <ac:chgData name="João Centeno" userId="ac5d2037-2edd-4123-9091-16eb0e28729f" providerId="ADAL" clId="{74D47557-B777-4412-9A72-71B440FC34B1}" dt="2025-11-19T15:27:01.578" v="523" actId="20577"/>
          <ac:spMkLst>
            <pc:docMk/>
            <pc:sldMk cId="1375371333" sldId="287"/>
            <ac:spMk id="23" creationId="{7970856D-EF35-4D35-A2E4-06083757C792}"/>
          </ac:spMkLst>
        </pc:spChg>
        <pc:spChg chg="mod">
          <ac:chgData name="João Centeno" userId="ac5d2037-2edd-4123-9091-16eb0e28729f" providerId="ADAL" clId="{74D47557-B777-4412-9A72-71B440FC34B1}" dt="2025-11-19T15:28:58.867" v="688" actId="20577"/>
          <ac:spMkLst>
            <pc:docMk/>
            <pc:sldMk cId="1375371333" sldId="287"/>
            <ac:spMk id="26" creationId="{AD5DA14D-853C-48EF-973B-49DC8FD3A9A8}"/>
          </ac:spMkLst>
        </pc:spChg>
        <pc:spChg chg="mod">
          <ac:chgData name="João Centeno" userId="ac5d2037-2edd-4123-9091-16eb0e28729f" providerId="ADAL" clId="{74D47557-B777-4412-9A72-71B440FC34B1}" dt="2025-11-19T15:29:21.235" v="739" actId="20577"/>
          <ac:spMkLst>
            <pc:docMk/>
            <pc:sldMk cId="1375371333" sldId="287"/>
            <ac:spMk id="29" creationId="{C4615A65-BA5C-4A98-B1E2-A73D00F4DCBD}"/>
          </ac:spMkLst>
        </pc:spChg>
        <pc:spChg chg="mod">
          <ac:chgData name="João Centeno" userId="ac5d2037-2edd-4123-9091-16eb0e28729f" providerId="ADAL" clId="{74D47557-B777-4412-9A72-71B440FC34B1}" dt="2025-11-19T15:30:00.535" v="789" actId="20577"/>
          <ac:spMkLst>
            <pc:docMk/>
            <pc:sldMk cId="1375371333" sldId="287"/>
            <ac:spMk id="32" creationId="{25B363CE-63FA-459C-83E3-E34B6B27EEBB}"/>
          </ac:spMkLst>
        </pc:spChg>
        <pc:grpChg chg="mod">
          <ac:chgData name="João Centeno" userId="ac5d2037-2edd-4123-9091-16eb0e28729f" providerId="ADAL" clId="{74D47557-B777-4412-9A72-71B440FC34B1}" dt="2025-11-19T15:23:55.879" v="428" actId="1076"/>
          <ac:grpSpMkLst>
            <pc:docMk/>
            <pc:sldMk cId="1375371333" sldId="287"/>
            <ac:grpSpMk id="24" creationId="{7AD726FB-2E32-4390-8693-0E0FD10F34FC}"/>
          </ac:grpSpMkLst>
        </pc:grpChg>
      </pc:sldChg>
      <pc:sldChg chg="del">
        <pc:chgData name="João Centeno" userId="ac5d2037-2edd-4123-9091-16eb0e28729f" providerId="ADAL" clId="{74D47557-B777-4412-9A72-71B440FC34B1}" dt="2025-11-19T15:30:10.290" v="790" actId="2696"/>
        <pc:sldMkLst>
          <pc:docMk/>
          <pc:sldMk cId="3120972442" sldId="288"/>
        </pc:sldMkLst>
      </pc:sldChg>
      <pc:sldChg chg="del">
        <pc:chgData name="João Centeno" userId="ac5d2037-2edd-4123-9091-16eb0e28729f" providerId="ADAL" clId="{74D47557-B777-4412-9A72-71B440FC34B1}" dt="2025-11-19T13:42:55.345" v="53" actId="2696"/>
        <pc:sldMkLst>
          <pc:docMk/>
          <pc:sldMk cId="1117761668" sldId="289"/>
        </pc:sldMkLst>
      </pc:sldChg>
      <pc:sldChg chg="del">
        <pc:chgData name="João Centeno" userId="ac5d2037-2edd-4123-9091-16eb0e28729f" providerId="ADAL" clId="{74D47557-B777-4412-9A72-71B440FC34B1}" dt="2025-11-19T13:42:57.789" v="54" actId="2696"/>
        <pc:sldMkLst>
          <pc:docMk/>
          <pc:sldMk cId="4186393905" sldId="290"/>
        </pc:sldMkLst>
      </pc:sldChg>
      <pc:sldChg chg="del">
        <pc:chgData name="João Centeno" userId="ac5d2037-2edd-4123-9091-16eb0e28729f" providerId="ADAL" clId="{74D47557-B777-4412-9A72-71B440FC34B1}" dt="2025-11-19T13:43:43.727" v="55" actId="2696"/>
        <pc:sldMkLst>
          <pc:docMk/>
          <pc:sldMk cId="3577143045" sldId="291"/>
        </pc:sldMkLst>
      </pc:sldChg>
      <pc:sldChg chg="del">
        <pc:chgData name="João Centeno" userId="ac5d2037-2edd-4123-9091-16eb0e28729f" providerId="ADAL" clId="{74D47557-B777-4412-9A72-71B440FC34B1}" dt="2025-11-20T15:08:56.598" v="982" actId="2696"/>
        <pc:sldMkLst>
          <pc:docMk/>
          <pc:sldMk cId="3796557193" sldId="292"/>
        </pc:sldMkLst>
      </pc:sldChg>
      <pc:sldChg chg="del">
        <pc:chgData name="João Centeno" userId="ac5d2037-2edd-4123-9091-16eb0e28729f" providerId="ADAL" clId="{74D47557-B777-4412-9A72-71B440FC34B1}" dt="2025-11-20T15:10:11.457" v="983" actId="2696"/>
        <pc:sldMkLst>
          <pc:docMk/>
          <pc:sldMk cId="1024060169" sldId="296"/>
        </pc:sldMkLst>
      </pc:sldChg>
      <pc:sldChg chg="del">
        <pc:chgData name="João Centeno" userId="ac5d2037-2edd-4123-9091-16eb0e28729f" providerId="ADAL" clId="{74D47557-B777-4412-9A72-71B440FC34B1}" dt="2025-11-20T15:15:03.841" v="984" actId="2696"/>
        <pc:sldMkLst>
          <pc:docMk/>
          <pc:sldMk cId="4070360662" sldId="312"/>
        </pc:sldMkLst>
      </pc:sldChg>
      <pc:sldChg chg="modSp mod">
        <pc:chgData name="João Centeno" userId="ac5d2037-2edd-4123-9091-16eb0e28729f" providerId="ADAL" clId="{74D47557-B777-4412-9A72-71B440FC34B1}" dt="2025-11-20T14:42:43.742" v="835" actId="20577"/>
        <pc:sldMkLst>
          <pc:docMk/>
          <pc:sldMk cId="2010912896" sldId="316"/>
        </pc:sldMkLst>
        <pc:spChg chg="mod">
          <ac:chgData name="João Centeno" userId="ac5d2037-2edd-4123-9091-16eb0e28729f" providerId="ADAL" clId="{74D47557-B777-4412-9A72-71B440FC34B1}" dt="2025-11-20T14:42:43.742" v="835" actId="20577"/>
          <ac:spMkLst>
            <pc:docMk/>
            <pc:sldMk cId="2010912896" sldId="316"/>
            <ac:spMk id="5" creationId="{071687B3-3BC9-4745-8D59-168969FD298B}"/>
          </ac:spMkLst>
        </pc:spChg>
      </pc:sldChg>
    </pc:docChg>
  </pc:docChgLst>
  <pc:docChgLst>
    <pc:chgData name="João Centeno" userId="ac5d2037-2edd-4123-9091-16eb0e28729f" providerId="ADAL" clId="{2D2D281F-E1CF-4D60-B48B-D5E0B41659FA}"/>
    <pc:docChg chg="custSel modSld">
      <pc:chgData name="João Centeno" userId="ac5d2037-2edd-4123-9091-16eb0e28729f" providerId="ADAL" clId="{2D2D281F-E1CF-4D60-B48B-D5E0B41659FA}" dt="2025-11-03T11:10:04.536" v="329" actId="20577"/>
      <pc:docMkLst>
        <pc:docMk/>
      </pc:docMkLst>
      <pc:sldChg chg="delSp modSp mod">
        <pc:chgData name="João Centeno" userId="ac5d2037-2edd-4123-9091-16eb0e28729f" providerId="ADAL" clId="{2D2D281F-E1CF-4D60-B48B-D5E0B41659FA}" dt="2025-11-03T11:10:04.536" v="329" actId="20577"/>
        <pc:sldMkLst>
          <pc:docMk/>
          <pc:sldMk cId="4077901261" sldId="257"/>
        </pc:sldMkLst>
        <pc:spChg chg="mod">
          <ac:chgData name="João Centeno" userId="ac5d2037-2edd-4123-9091-16eb0e28729f" providerId="ADAL" clId="{2D2D281F-E1CF-4D60-B48B-D5E0B41659FA}" dt="2025-11-03T11:10:04.536" v="329" actId="20577"/>
          <ac:spMkLst>
            <pc:docMk/>
            <pc:sldMk cId="4077901261" sldId="257"/>
            <ac:spMk id="2" creationId="{893A8E5B-B96E-42DC-B408-EC50BA659E6F}"/>
          </ac:spMkLst>
        </pc:spChg>
        <pc:spChg chg="mod">
          <ac:chgData name="João Centeno" userId="ac5d2037-2edd-4123-9091-16eb0e28729f" providerId="ADAL" clId="{2D2D281F-E1CF-4D60-B48B-D5E0B41659FA}" dt="2025-11-03T11:07:07.536" v="208" actId="20577"/>
          <ac:spMkLst>
            <pc:docMk/>
            <pc:sldMk cId="4077901261" sldId="257"/>
            <ac:spMk id="5" creationId="{ECC53D04-7190-4BC7-A28D-1D49B260CE0E}"/>
          </ac:spMkLst>
        </pc:spChg>
        <pc:spChg chg="del mod">
          <ac:chgData name="João Centeno" userId="ac5d2037-2edd-4123-9091-16eb0e28729f" providerId="ADAL" clId="{2D2D281F-E1CF-4D60-B48B-D5E0B41659FA}" dt="2025-11-03T09:47:03.017" v="2"/>
          <ac:spMkLst>
            <pc:docMk/>
            <pc:sldMk cId="4077901261" sldId="257"/>
            <ac:spMk id="10" creationId="{14FB8923-13EA-4EED-BA3A-7DB152FA7871}"/>
          </ac:spMkLst>
        </pc:spChg>
        <pc:spChg chg="mod">
          <ac:chgData name="João Centeno" userId="ac5d2037-2edd-4123-9091-16eb0e28729f" providerId="ADAL" clId="{2D2D281F-E1CF-4D60-B48B-D5E0B41659FA}" dt="2025-11-03T11:08:08.566" v="258" actId="14100"/>
          <ac:spMkLst>
            <pc:docMk/>
            <pc:sldMk cId="4077901261" sldId="257"/>
            <ac:spMk id="11" creationId="{169FEA5C-4BE3-4DB5-8FC0-97A1DC291D1C}"/>
          </ac:spMkLst>
        </pc:spChg>
      </pc:sldChg>
      <pc:sldChg chg="delSp modSp mod">
        <pc:chgData name="João Centeno" userId="ac5d2037-2edd-4123-9091-16eb0e28729f" providerId="ADAL" clId="{2D2D281F-E1CF-4D60-B48B-D5E0B41659FA}" dt="2025-11-03T09:52:04.470" v="12" actId="21"/>
        <pc:sldMkLst>
          <pc:docMk/>
          <pc:sldMk cId="2010912896" sldId="316"/>
        </pc:sldMkLst>
        <pc:spChg chg="del">
          <ac:chgData name="João Centeno" userId="ac5d2037-2edd-4123-9091-16eb0e28729f" providerId="ADAL" clId="{2D2D281F-E1CF-4D60-B48B-D5E0B41659FA}" dt="2025-11-03T09:52:04.470" v="12" actId="21"/>
          <ac:spMkLst>
            <pc:docMk/>
            <pc:sldMk cId="2010912896" sldId="316"/>
            <ac:spMk id="2" creationId="{24EC815E-9831-4951-B481-F3E60A3EB64A}"/>
          </ac:spMkLst>
        </pc:spChg>
        <pc:spChg chg="mod">
          <ac:chgData name="João Centeno" userId="ac5d2037-2edd-4123-9091-16eb0e28729f" providerId="ADAL" clId="{2D2D281F-E1CF-4D60-B48B-D5E0B41659FA}" dt="2025-11-03T09:51:35.102" v="10" actId="20577"/>
          <ac:spMkLst>
            <pc:docMk/>
            <pc:sldMk cId="2010912896" sldId="316"/>
            <ac:spMk id="5" creationId="{071687B3-3BC9-4745-8D59-168969FD298B}"/>
          </ac:spMkLst>
        </pc:spChg>
        <pc:picChg chg="del">
          <ac:chgData name="João Centeno" userId="ac5d2037-2edd-4123-9091-16eb0e28729f" providerId="ADAL" clId="{2D2D281F-E1CF-4D60-B48B-D5E0B41659FA}" dt="2025-11-03T09:51:54.859" v="11" actId="21"/>
          <ac:picMkLst>
            <pc:docMk/>
            <pc:sldMk cId="2010912896" sldId="316"/>
            <ac:picMk id="4" creationId="{70B82E8B-27D0-49EE-89E9-A2F8D53F0EB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DF425-F987-4531-9D5D-65EF89DD00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AB4903-8D59-4079-9443-1E89BF4225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67052E-4E85-4341-A951-008EBA8D93FD}"/>
              </a:ext>
            </a:extLst>
          </p:cNvPr>
          <p:cNvSpPr>
            <a:spLocks noGrp="1"/>
          </p:cNvSpPr>
          <p:nvPr>
            <p:ph type="dt" sz="half" idx="10"/>
          </p:nvPr>
        </p:nvSpPr>
        <p:spPr/>
        <p:txBody>
          <a:bodyPr/>
          <a:lstStyle/>
          <a:p>
            <a:fld id="{F1BB76BE-4DD0-4164-950A-A79E44075BE8}" type="datetimeFigureOut">
              <a:rPr lang="en-US" smtClean="0"/>
              <a:t>11/26/2025</a:t>
            </a:fld>
            <a:endParaRPr lang="en-US"/>
          </a:p>
        </p:txBody>
      </p:sp>
      <p:sp>
        <p:nvSpPr>
          <p:cNvPr id="5" name="Footer Placeholder 4">
            <a:extLst>
              <a:ext uri="{FF2B5EF4-FFF2-40B4-BE49-F238E27FC236}">
                <a16:creationId xmlns:a16="http://schemas.microsoft.com/office/drawing/2014/main" id="{763E687B-5FDD-4C8A-BD20-B8AA6F894E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16744-A84F-4006-981B-50D22061EB50}"/>
              </a:ext>
            </a:extLst>
          </p:cNvPr>
          <p:cNvSpPr>
            <a:spLocks noGrp="1"/>
          </p:cNvSpPr>
          <p:nvPr>
            <p:ph type="sldNum" sz="quarter" idx="12"/>
          </p:nvPr>
        </p:nvSpPr>
        <p:spPr/>
        <p:txBody>
          <a:bodyPr/>
          <a:lstStyle/>
          <a:p>
            <a:fld id="{3F40C5CD-7ACE-4124-B119-D931A6E68A6C}" type="slidenum">
              <a:rPr lang="en-US" smtClean="0"/>
              <a:t>‹#›</a:t>
            </a:fld>
            <a:endParaRPr lang="en-US"/>
          </a:p>
        </p:txBody>
      </p:sp>
    </p:spTree>
    <p:extLst>
      <p:ext uri="{BB962C8B-B14F-4D97-AF65-F5344CB8AC3E}">
        <p14:creationId xmlns:p14="http://schemas.microsoft.com/office/powerpoint/2010/main" val="4089524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3FBFC-2465-40BC-9A6A-D331308E8A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456919-A9BB-42B4-98B9-61A89CD821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2AC518-B0FE-4724-867D-654DB2CF9E83}"/>
              </a:ext>
            </a:extLst>
          </p:cNvPr>
          <p:cNvSpPr>
            <a:spLocks noGrp="1"/>
          </p:cNvSpPr>
          <p:nvPr>
            <p:ph type="dt" sz="half" idx="10"/>
          </p:nvPr>
        </p:nvSpPr>
        <p:spPr/>
        <p:txBody>
          <a:bodyPr/>
          <a:lstStyle/>
          <a:p>
            <a:fld id="{F1BB76BE-4DD0-4164-950A-A79E44075BE8}" type="datetimeFigureOut">
              <a:rPr lang="en-US" smtClean="0"/>
              <a:t>11/26/2025</a:t>
            </a:fld>
            <a:endParaRPr lang="en-US"/>
          </a:p>
        </p:txBody>
      </p:sp>
      <p:sp>
        <p:nvSpPr>
          <p:cNvPr id="5" name="Footer Placeholder 4">
            <a:extLst>
              <a:ext uri="{FF2B5EF4-FFF2-40B4-BE49-F238E27FC236}">
                <a16:creationId xmlns:a16="http://schemas.microsoft.com/office/drawing/2014/main" id="{399527CB-9ADF-4C86-9F00-16D342ED6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E17CF8-A551-4D54-A54D-C0C915D8674C}"/>
              </a:ext>
            </a:extLst>
          </p:cNvPr>
          <p:cNvSpPr>
            <a:spLocks noGrp="1"/>
          </p:cNvSpPr>
          <p:nvPr>
            <p:ph type="sldNum" sz="quarter" idx="12"/>
          </p:nvPr>
        </p:nvSpPr>
        <p:spPr/>
        <p:txBody>
          <a:bodyPr/>
          <a:lstStyle/>
          <a:p>
            <a:fld id="{3F40C5CD-7ACE-4124-B119-D931A6E68A6C}" type="slidenum">
              <a:rPr lang="en-US" smtClean="0"/>
              <a:t>‹#›</a:t>
            </a:fld>
            <a:endParaRPr lang="en-US"/>
          </a:p>
        </p:txBody>
      </p:sp>
    </p:spTree>
    <p:extLst>
      <p:ext uri="{BB962C8B-B14F-4D97-AF65-F5344CB8AC3E}">
        <p14:creationId xmlns:p14="http://schemas.microsoft.com/office/powerpoint/2010/main" val="17260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9EA24D-0251-4DCC-8502-F76F8DAB50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EEEEC9-BD61-41E6-9E5D-65E4C21FF4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B4418-DFDE-4962-8F0F-B3BE24DB8EBF}"/>
              </a:ext>
            </a:extLst>
          </p:cNvPr>
          <p:cNvSpPr>
            <a:spLocks noGrp="1"/>
          </p:cNvSpPr>
          <p:nvPr>
            <p:ph type="dt" sz="half" idx="10"/>
          </p:nvPr>
        </p:nvSpPr>
        <p:spPr/>
        <p:txBody>
          <a:bodyPr/>
          <a:lstStyle/>
          <a:p>
            <a:fld id="{F1BB76BE-4DD0-4164-950A-A79E44075BE8}" type="datetimeFigureOut">
              <a:rPr lang="en-US" smtClean="0"/>
              <a:t>11/26/2025</a:t>
            </a:fld>
            <a:endParaRPr lang="en-US"/>
          </a:p>
        </p:txBody>
      </p:sp>
      <p:sp>
        <p:nvSpPr>
          <p:cNvPr id="5" name="Footer Placeholder 4">
            <a:extLst>
              <a:ext uri="{FF2B5EF4-FFF2-40B4-BE49-F238E27FC236}">
                <a16:creationId xmlns:a16="http://schemas.microsoft.com/office/drawing/2014/main" id="{9826289C-AC1D-423C-8DC9-9991BBD89E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AEA1E-EC91-43D2-AFBE-D0065EE50EC7}"/>
              </a:ext>
            </a:extLst>
          </p:cNvPr>
          <p:cNvSpPr>
            <a:spLocks noGrp="1"/>
          </p:cNvSpPr>
          <p:nvPr>
            <p:ph type="sldNum" sz="quarter" idx="12"/>
          </p:nvPr>
        </p:nvSpPr>
        <p:spPr/>
        <p:txBody>
          <a:bodyPr/>
          <a:lstStyle/>
          <a:p>
            <a:fld id="{3F40C5CD-7ACE-4124-B119-D931A6E68A6C}" type="slidenum">
              <a:rPr lang="en-US" smtClean="0"/>
              <a:t>‹#›</a:t>
            </a:fld>
            <a:endParaRPr lang="en-US"/>
          </a:p>
        </p:txBody>
      </p:sp>
    </p:spTree>
    <p:extLst>
      <p:ext uri="{BB962C8B-B14F-4D97-AF65-F5344CB8AC3E}">
        <p14:creationId xmlns:p14="http://schemas.microsoft.com/office/powerpoint/2010/main" val="130445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784DB-0840-4DEA-B5B7-EE1D2D593D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726580-BBF9-4923-80C4-C3A6BCEE2D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7B8639-D82A-408E-90C8-4F0B781EA776}"/>
              </a:ext>
            </a:extLst>
          </p:cNvPr>
          <p:cNvSpPr>
            <a:spLocks noGrp="1"/>
          </p:cNvSpPr>
          <p:nvPr>
            <p:ph type="dt" sz="half" idx="10"/>
          </p:nvPr>
        </p:nvSpPr>
        <p:spPr/>
        <p:txBody>
          <a:bodyPr/>
          <a:lstStyle/>
          <a:p>
            <a:fld id="{F1BB76BE-4DD0-4164-950A-A79E44075BE8}" type="datetimeFigureOut">
              <a:rPr lang="en-US" smtClean="0"/>
              <a:t>11/26/2025</a:t>
            </a:fld>
            <a:endParaRPr lang="en-US"/>
          </a:p>
        </p:txBody>
      </p:sp>
      <p:sp>
        <p:nvSpPr>
          <p:cNvPr id="5" name="Footer Placeholder 4">
            <a:extLst>
              <a:ext uri="{FF2B5EF4-FFF2-40B4-BE49-F238E27FC236}">
                <a16:creationId xmlns:a16="http://schemas.microsoft.com/office/drawing/2014/main" id="{F2043024-C8AC-4305-B26E-507EE31BE7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6AF554-23B2-4919-8181-AE53053AEAAA}"/>
              </a:ext>
            </a:extLst>
          </p:cNvPr>
          <p:cNvSpPr>
            <a:spLocks noGrp="1"/>
          </p:cNvSpPr>
          <p:nvPr>
            <p:ph type="sldNum" sz="quarter" idx="12"/>
          </p:nvPr>
        </p:nvSpPr>
        <p:spPr/>
        <p:txBody>
          <a:bodyPr/>
          <a:lstStyle/>
          <a:p>
            <a:fld id="{3F40C5CD-7ACE-4124-B119-D931A6E68A6C}" type="slidenum">
              <a:rPr lang="en-US" smtClean="0"/>
              <a:t>‹#›</a:t>
            </a:fld>
            <a:endParaRPr lang="en-US"/>
          </a:p>
        </p:txBody>
      </p:sp>
    </p:spTree>
    <p:extLst>
      <p:ext uri="{BB962C8B-B14F-4D97-AF65-F5344CB8AC3E}">
        <p14:creationId xmlns:p14="http://schemas.microsoft.com/office/powerpoint/2010/main" val="1831987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DA2F1-1347-4BC5-835A-2D9F9F3333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871900-FBA0-42DA-AB91-4C2E49A690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C48B3D-789D-4ACE-B297-550AFBECB71D}"/>
              </a:ext>
            </a:extLst>
          </p:cNvPr>
          <p:cNvSpPr>
            <a:spLocks noGrp="1"/>
          </p:cNvSpPr>
          <p:nvPr>
            <p:ph type="dt" sz="half" idx="10"/>
          </p:nvPr>
        </p:nvSpPr>
        <p:spPr/>
        <p:txBody>
          <a:bodyPr/>
          <a:lstStyle/>
          <a:p>
            <a:fld id="{F1BB76BE-4DD0-4164-950A-A79E44075BE8}" type="datetimeFigureOut">
              <a:rPr lang="en-US" smtClean="0"/>
              <a:t>11/26/2025</a:t>
            </a:fld>
            <a:endParaRPr lang="en-US"/>
          </a:p>
        </p:txBody>
      </p:sp>
      <p:sp>
        <p:nvSpPr>
          <p:cNvPr id="5" name="Footer Placeholder 4">
            <a:extLst>
              <a:ext uri="{FF2B5EF4-FFF2-40B4-BE49-F238E27FC236}">
                <a16:creationId xmlns:a16="http://schemas.microsoft.com/office/drawing/2014/main" id="{4D0E9350-8379-4B53-9795-859963C42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A22ACD-4BD0-4898-A215-375E39121E17}"/>
              </a:ext>
            </a:extLst>
          </p:cNvPr>
          <p:cNvSpPr>
            <a:spLocks noGrp="1"/>
          </p:cNvSpPr>
          <p:nvPr>
            <p:ph type="sldNum" sz="quarter" idx="12"/>
          </p:nvPr>
        </p:nvSpPr>
        <p:spPr/>
        <p:txBody>
          <a:bodyPr/>
          <a:lstStyle/>
          <a:p>
            <a:fld id="{3F40C5CD-7ACE-4124-B119-D931A6E68A6C}" type="slidenum">
              <a:rPr lang="en-US" smtClean="0"/>
              <a:t>‹#›</a:t>
            </a:fld>
            <a:endParaRPr lang="en-US"/>
          </a:p>
        </p:txBody>
      </p:sp>
    </p:spTree>
    <p:extLst>
      <p:ext uri="{BB962C8B-B14F-4D97-AF65-F5344CB8AC3E}">
        <p14:creationId xmlns:p14="http://schemas.microsoft.com/office/powerpoint/2010/main" val="2060301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A580E-CE26-466C-B26C-24E7A89467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28FC30-DF44-4F03-8A86-5AE17E0F9B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EDF5E6-E391-4199-BF99-AB6DC86D43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7F980B-DFD8-4456-8C27-3BBE91C27CC0}"/>
              </a:ext>
            </a:extLst>
          </p:cNvPr>
          <p:cNvSpPr>
            <a:spLocks noGrp="1"/>
          </p:cNvSpPr>
          <p:nvPr>
            <p:ph type="dt" sz="half" idx="10"/>
          </p:nvPr>
        </p:nvSpPr>
        <p:spPr/>
        <p:txBody>
          <a:bodyPr/>
          <a:lstStyle/>
          <a:p>
            <a:fld id="{F1BB76BE-4DD0-4164-950A-A79E44075BE8}" type="datetimeFigureOut">
              <a:rPr lang="en-US" smtClean="0"/>
              <a:t>11/26/2025</a:t>
            </a:fld>
            <a:endParaRPr lang="en-US"/>
          </a:p>
        </p:txBody>
      </p:sp>
      <p:sp>
        <p:nvSpPr>
          <p:cNvPr id="6" name="Footer Placeholder 5">
            <a:extLst>
              <a:ext uri="{FF2B5EF4-FFF2-40B4-BE49-F238E27FC236}">
                <a16:creationId xmlns:a16="http://schemas.microsoft.com/office/drawing/2014/main" id="{CF3829B8-8AD1-46F1-B94B-410DCE5CEF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ACCEB2-6B33-48F7-91FB-E93B6932AF94}"/>
              </a:ext>
            </a:extLst>
          </p:cNvPr>
          <p:cNvSpPr>
            <a:spLocks noGrp="1"/>
          </p:cNvSpPr>
          <p:nvPr>
            <p:ph type="sldNum" sz="quarter" idx="12"/>
          </p:nvPr>
        </p:nvSpPr>
        <p:spPr/>
        <p:txBody>
          <a:bodyPr/>
          <a:lstStyle/>
          <a:p>
            <a:fld id="{3F40C5CD-7ACE-4124-B119-D931A6E68A6C}" type="slidenum">
              <a:rPr lang="en-US" smtClean="0"/>
              <a:t>‹#›</a:t>
            </a:fld>
            <a:endParaRPr lang="en-US"/>
          </a:p>
        </p:txBody>
      </p:sp>
    </p:spTree>
    <p:extLst>
      <p:ext uri="{BB962C8B-B14F-4D97-AF65-F5344CB8AC3E}">
        <p14:creationId xmlns:p14="http://schemas.microsoft.com/office/powerpoint/2010/main" val="19087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72BFC-4F4D-424E-B4AB-9B42025D3C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E881B8-BF35-42B3-99D8-687140982E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A19180-1557-422D-84CA-612A54501A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F3897E-FA31-431E-B64B-526477AB0D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4D010-7E40-49BD-B172-9920B3FED1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AA57DE-F210-4B59-85D6-BD3984D5F22A}"/>
              </a:ext>
            </a:extLst>
          </p:cNvPr>
          <p:cNvSpPr>
            <a:spLocks noGrp="1"/>
          </p:cNvSpPr>
          <p:nvPr>
            <p:ph type="dt" sz="half" idx="10"/>
          </p:nvPr>
        </p:nvSpPr>
        <p:spPr/>
        <p:txBody>
          <a:bodyPr/>
          <a:lstStyle/>
          <a:p>
            <a:fld id="{F1BB76BE-4DD0-4164-950A-A79E44075BE8}" type="datetimeFigureOut">
              <a:rPr lang="en-US" smtClean="0"/>
              <a:t>11/26/2025</a:t>
            </a:fld>
            <a:endParaRPr lang="en-US"/>
          </a:p>
        </p:txBody>
      </p:sp>
      <p:sp>
        <p:nvSpPr>
          <p:cNvPr id="8" name="Footer Placeholder 7">
            <a:extLst>
              <a:ext uri="{FF2B5EF4-FFF2-40B4-BE49-F238E27FC236}">
                <a16:creationId xmlns:a16="http://schemas.microsoft.com/office/drawing/2014/main" id="{1D1B84D8-316D-47E8-A2D1-811860BC43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D85D8F-090E-4BF7-9EA0-A7DA22A3DA5A}"/>
              </a:ext>
            </a:extLst>
          </p:cNvPr>
          <p:cNvSpPr>
            <a:spLocks noGrp="1"/>
          </p:cNvSpPr>
          <p:nvPr>
            <p:ph type="sldNum" sz="quarter" idx="12"/>
          </p:nvPr>
        </p:nvSpPr>
        <p:spPr/>
        <p:txBody>
          <a:bodyPr/>
          <a:lstStyle/>
          <a:p>
            <a:fld id="{3F40C5CD-7ACE-4124-B119-D931A6E68A6C}" type="slidenum">
              <a:rPr lang="en-US" smtClean="0"/>
              <a:t>‹#›</a:t>
            </a:fld>
            <a:endParaRPr lang="en-US"/>
          </a:p>
        </p:txBody>
      </p:sp>
    </p:spTree>
    <p:extLst>
      <p:ext uri="{BB962C8B-B14F-4D97-AF65-F5344CB8AC3E}">
        <p14:creationId xmlns:p14="http://schemas.microsoft.com/office/powerpoint/2010/main" val="3613071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417BB-D200-4D3A-BFB9-542900837B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7D8204-52EB-4445-A0CB-D015AF596515}"/>
              </a:ext>
            </a:extLst>
          </p:cNvPr>
          <p:cNvSpPr>
            <a:spLocks noGrp="1"/>
          </p:cNvSpPr>
          <p:nvPr>
            <p:ph type="dt" sz="half" idx="10"/>
          </p:nvPr>
        </p:nvSpPr>
        <p:spPr/>
        <p:txBody>
          <a:bodyPr/>
          <a:lstStyle/>
          <a:p>
            <a:fld id="{F1BB76BE-4DD0-4164-950A-A79E44075BE8}" type="datetimeFigureOut">
              <a:rPr lang="en-US" smtClean="0"/>
              <a:t>11/26/2025</a:t>
            </a:fld>
            <a:endParaRPr lang="en-US"/>
          </a:p>
        </p:txBody>
      </p:sp>
      <p:sp>
        <p:nvSpPr>
          <p:cNvPr id="4" name="Footer Placeholder 3">
            <a:extLst>
              <a:ext uri="{FF2B5EF4-FFF2-40B4-BE49-F238E27FC236}">
                <a16:creationId xmlns:a16="http://schemas.microsoft.com/office/drawing/2014/main" id="{996184BF-DD8D-4A16-B86A-85858A2061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00A768-DEE8-4C72-89A2-ECA526E046B8}"/>
              </a:ext>
            </a:extLst>
          </p:cNvPr>
          <p:cNvSpPr>
            <a:spLocks noGrp="1"/>
          </p:cNvSpPr>
          <p:nvPr>
            <p:ph type="sldNum" sz="quarter" idx="12"/>
          </p:nvPr>
        </p:nvSpPr>
        <p:spPr/>
        <p:txBody>
          <a:bodyPr/>
          <a:lstStyle/>
          <a:p>
            <a:fld id="{3F40C5CD-7ACE-4124-B119-D931A6E68A6C}" type="slidenum">
              <a:rPr lang="en-US" smtClean="0"/>
              <a:t>‹#›</a:t>
            </a:fld>
            <a:endParaRPr lang="en-US"/>
          </a:p>
        </p:txBody>
      </p:sp>
    </p:spTree>
    <p:extLst>
      <p:ext uri="{BB962C8B-B14F-4D97-AF65-F5344CB8AC3E}">
        <p14:creationId xmlns:p14="http://schemas.microsoft.com/office/powerpoint/2010/main" val="167656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A674B2-1B5D-4876-AD0E-138E1413C462}"/>
              </a:ext>
            </a:extLst>
          </p:cNvPr>
          <p:cNvSpPr>
            <a:spLocks noGrp="1"/>
          </p:cNvSpPr>
          <p:nvPr>
            <p:ph type="dt" sz="half" idx="10"/>
          </p:nvPr>
        </p:nvSpPr>
        <p:spPr/>
        <p:txBody>
          <a:bodyPr/>
          <a:lstStyle/>
          <a:p>
            <a:fld id="{F1BB76BE-4DD0-4164-950A-A79E44075BE8}" type="datetimeFigureOut">
              <a:rPr lang="en-US" smtClean="0"/>
              <a:t>11/26/2025</a:t>
            </a:fld>
            <a:endParaRPr lang="en-US"/>
          </a:p>
        </p:txBody>
      </p:sp>
      <p:sp>
        <p:nvSpPr>
          <p:cNvPr id="3" name="Footer Placeholder 2">
            <a:extLst>
              <a:ext uri="{FF2B5EF4-FFF2-40B4-BE49-F238E27FC236}">
                <a16:creationId xmlns:a16="http://schemas.microsoft.com/office/drawing/2014/main" id="{C0903145-6729-45AA-8998-DE909327DB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129A82-8E14-4598-B63D-ED4574BFAD08}"/>
              </a:ext>
            </a:extLst>
          </p:cNvPr>
          <p:cNvSpPr>
            <a:spLocks noGrp="1"/>
          </p:cNvSpPr>
          <p:nvPr>
            <p:ph type="sldNum" sz="quarter" idx="12"/>
          </p:nvPr>
        </p:nvSpPr>
        <p:spPr/>
        <p:txBody>
          <a:bodyPr/>
          <a:lstStyle/>
          <a:p>
            <a:fld id="{3F40C5CD-7ACE-4124-B119-D931A6E68A6C}" type="slidenum">
              <a:rPr lang="en-US" smtClean="0"/>
              <a:t>‹#›</a:t>
            </a:fld>
            <a:endParaRPr lang="en-US"/>
          </a:p>
        </p:txBody>
      </p:sp>
    </p:spTree>
    <p:extLst>
      <p:ext uri="{BB962C8B-B14F-4D97-AF65-F5344CB8AC3E}">
        <p14:creationId xmlns:p14="http://schemas.microsoft.com/office/powerpoint/2010/main" val="402375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DF787-A2C3-4E53-AEBA-C368A2AB57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62E65E-56BB-40FC-B2D9-B7BCAEF529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610B07-5DB5-4FB7-88C6-FF6584DB9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26DCC4-2883-41A5-A187-5873AC7E1B7F}"/>
              </a:ext>
            </a:extLst>
          </p:cNvPr>
          <p:cNvSpPr>
            <a:spLocks noGrp="1"/>
          </p:cNvSpPr>
          <p:nvPr>
            <p:ph type="dt" sz="half" idx="10"/>
          </p:nvPr>
        </p:nvSpPr>
        <p:spPr/>
        <p:txBody>
          <a:bodyPr/>
          <a:lstStyle/>
          <a:p>
            <a:fld id="{F1BB76BE-4DD0-4164-950A-A79E44075BE8}" type="datetimeFigureOut">
              <a:rPr lang="en-US" smtClean="0"/>
              <a:t>11/26/2025</a:t>
            </a:fld>
            <a:endParaRPr lang="en-US"/>
          </a:p>
        </p:txBody>
      </p:sp>
      <p:sp>
        <p:nvSpPr>
          <p:cNvPr id="6" name="Footer Placeholder 5">
            <a:extLst>
              <a:ext uri="{FF2B5EF4-FFF2-40B4-BE49-F238E27FC236}">
                <a16:creationId xmlns:a16="http://schemas.microsoft.com/office/drawing/2014/main" id="{1F233A8C-6009-4308-84D6-7CC1D91533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56F8B6-506C-4D53-B069-6E42A1287824}"/>
              </a:ext>
            </a:extLst>
          </p:cNvPr>
          <p:cNvSpPr>
            <a:spLocks noGrp="1"/>
          </p:cNvSpPr>
          <p:nvPr>
            <p:ph type="sldNum" sz="quarter" idx="12"/>
          </p:nvPr>
        </p:nvSpPr>
        <p:spPr/>
        <p:txBody>
          <a:bodyPr/>
          <a:lstStyle/>
          <a:p>
            <a:fld id="{3F40C5CD-7ACE-4124-B119-D931A6E68A6C}" type="slidenum">
              <a:rPr lang="en-US" smtClean="0"/>
              <a:t>‹#›</a:t>
            </a:fld>
            <a:endParaRPr lang="en-US"/>
          </a:p>
        </p:txBody>
      </p:sp>
    </p:spTree>
    <p:extLst>
      <p:ext uri="{BB962C8B-B14F-4D97-AF65-F5344CB8AC3E}">
        <p14:creationId xmlns:p14="http://schemas.microsoft.com/office/powerpoint/2010/main" val="627204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22978-6168-4B87-BB0F-54AE9FF869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9BBAF9-A25F-4AFB-93CA-7E93BBEF18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FCBBA0-3A76-4FE4-B0B6-2E315D4EA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24CE93-78A7-40AC-9576-C9FAB7FA3E47}"/>
              </a:ext>
            </a:extLst>
          </p:cNvPr>
          <p:cNvSpPr>
            <a:spLocks noGrp="1"/>
          </p:cNvSpPr>
          <p:nvPr>
            <p:ph type="dt" sz="half" idx="10"/>
          </p:nvPr>
        </p:nvSpPr>
        <p:spPr/>
        <p:txBody>
          <a:bodyPr/>
          <a:lstStyle/>
          <a:p>
            <a:fld id="{F1BB76BE-4DD0-4164-950A-A79E44075BE8}" type="datetimeFigureOut">
              <a:rPr lang="en-US" smtClean="0"/>
              <a:t>11/26/2025</a:t>
            </a:fld>
            <a:endParaRPr lang="en-US"/>
          </a:p>
        </p:txBody>
      </p:sp>
      <p:sp>
        <p:nvSpPr>
          <p:cNvPr id="6" name="Footer Placeholder 5">
            <a:extLst>
              <a:ext uri="{FF2B5EF4-FFF2-40B4-BE49-F238E27FC236}">
                <a16:creationId xmlns:a16="http://schemas.microsoft.com/office/drawing/2014/main" id="{89A365DC-6327-40E3-AFE6-9A35619E5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A3BB2-5575-4117-9B38-5ED39B52CBAD}"/>
              </a:ext>
            </a:extLst>
          </p:cNvPr>
          <p:cNvSpPr>
            <a:spLocks noGrp="1"/>
          </p:cNvSpPr>
          <p:nvPr>
            <p:ph type="sldNum" sz="quarter" idx="12"/>
          </p:nvPr>
        </p:nvSpPr>
        <p:spPr/>
        <p:txBody>
          <a:bodyPr/>
          <a:lstStyle/>
          <a:p>
            <a:fld id="{3F40C5CD-7ACE-4124-B119-D931A6E68A6C}" type="slidenum">
              <a:rPr lang="en-US" smtClean="0"/>
              <a:t>‹#›</a:t>
            </a:fld>
            <a:endParaRPr lang="en-US"/>
          </a:p>
        </p:txBody>
      </p:sp>
    </p:spTree>
    <p:extLst>
      <p:ext uri="{BB962C8B-B14F-4D97-AF65-F5344CB8AC3E}">
        <p14:creationId xmlns:p14="http://schemas.microsoft.com/office/powerpoint/2010/main" val="982145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3F49CC-D6CB-407B-A278-18C79AC741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246305-893C-4116-B56C-696078B9DB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92637-B12E-4E14-932C-048F3855B7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B76BE-4DD0-4164-950A-A79E44075BE8}" type="datetimeFigureOut">
              <a:rPr lang="en-US" smtClean="0"/>
              <a:t>11/26/2025</a:t>
            </a:fld>
            <a:endParaRPr lang="en-US"/>
          </a:p>
        </p:txBody>
      </p:sp>
      <p:sp>
        <p:nvSpPr>
          <p:cNvPr id="5" name="Footer Placeholder 4">
            <a:extLst>
              <a:ext uri="{FF2B5EF4-FFF2-40B4-BE49-F238E27FC236}">
                <a16:creationId xmlns:a16="http://schemas.microsoft.com/office/drawing/2014/main" id="{3D260863-458F-40ED-A183-AC3676CB48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69E169-BE4D-4A3F-8B9A-3397664BDC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0C5CD-7ACE-4124-B119-D931A6E68A6C}"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DF47935F-CD18-45BA-9B4C-B2653B766E7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320062" y="304799"/>
            <a:ext cx="567138" cy="612007"/>
          </a:xfrm>
          <a:prstGeom prst="rect">
            <a:avLst/>
          </a:prstGeom>
        </p:spPr>
      </p:pic>
      <p:pic>
        <p:nvPicPr>
          <p:cNvPr id="12" name="Picture 11" descr="Logo&#10;&#10;Description automatically generated with medium confidence">
            <a:extLst>
              <a:ext uri="{FF2B5EF4-FFF2-40B4-BE49-F238E27FC236}">
                <a16:creationId xmlns:a16="http://schemas.microsoft.com/office/drawing/2014/main" id="{BEE2D6B4-3932-400F-8F7A-2696EA2B79D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88117" y="136525"/>
            <a:ext cx="3267555" cy="1089185"/>
          </a:xfrm>
          <a:prstGeom prst="rect">
            <a:avLst/>
          </a:prstGeom>
        </p:spPr>
      </p:pic>
    </p:spTree>
    <p:extLst>
      <p:ext uri="{BB962C8B-B14F-4D97-AF65-F5344CB8AC3E}">
        <p14:creationId xmlns:p14="http://schemas.microsoft.com/office/powerpoint/2010/main" val="168456107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oster with text and images of a person&#10;&#10;AI-generated content may be incorrect.">
            <a:extLst>
              <a:ext uri="{FF2B5EF4-FFF2-40B4-BE49-F238E27FC236}">
                <a16:creationId xmlns:a16="http://schemas.microsoft.com/office/drawing/2014/main" id="{C3AA91E0-B7DF-9C19-CC64-E711E5072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57315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1402080" y="2659559"/>
            <a:ext cx="3139441" cy="769441"/>
          </a:xfrm>
          <a:prstGeom prst="rect">
            <a:avLst/>
          </a:prstGeom>
          <a:noFill/>
        </p:spPr>
        <p:txBody>
          <a:bodyPr wrap="square" rtlCol="0">
            <a:spAutoFit/>
          </a:bodyPr>
          <a:lstStyle/>
          <a:p>
            <a:r>
              <a:rPr lang="pt-PT" sz="4400" dirty="0"/>
              <a:t>Progressos</a:t>
            </a:r>
          </a:p>
        </p:txBody>
      </p:sp>
      <p:sp>
        <p:nvSpPr>
          <p:cNvPr id="27" name="TextBox 26">
            <a:extLst>
              <a:ext uri="{FF2B5EF4-FFF2-40B4-BE49-F238E27FC236}">
                <a16:creationId xmlns:a16="http://schemas.microsoft.com/office/drawing/2014/main" id="{5E55CAB6-7AD5-4EA2-8861-D46D942DEC6B}"/>
              </a:ext>
            </a:extLst>
          </p:cNvPr>
          <p:cNvSpPr txBox="1"/>
          <p:nvPr/>
        </p:nvSpPr>
        <p:spPr>
          <a:xfrm>
            <a:off x="5157965" y="3525659"/>
            <a:ext cx="5631955" cy="1836400"/>
          </a:xfrm>
          <a:prstGeom prst="rect">
            <a:avLst/>
          </a:prstGeom>
          <a:noFill/>
        </p:spPr>
        <p:txBody>
          <a:bodyPr wrap="square" rtlCol="0">
            <a:spAutoFit/>
          </a:bodyPr>
          <a:lstStyle/>
          <a:p>
            <a:pPr marL="285750" indent="-285750">
              <a:spcAft>
                <a:spcPts val="2000"/>
              </a:spcAft>
              <a:buFont typeface="Wingdings" panose="05000000000000000000" pitchFamily="2" charset="2"/>
              <a:buChar char="q"/>
            </a:pPr>
            <a:r>
              <a:rPr lang="pt-PT" sz="2000" dirty="0"/>
              <a:t>Ministério Público como Autoridade Central</a:t>
            </a:r>
          </a:p>
          <a:p>
            <a:pPr marL="285750" indent="-285750">
              <a:spcAft>
                <a:spcPts val="2000"/>
              </a:spcAft>
              <a:buFont typeface="Wingdings" panose="05000000000000000000" pitchFamily="2" charset="2"/>
              <a:buChar char="q"/>
            </a:pPr>
            <a:r>
              <a:rPr lang="pt-PT" sz="2000" dirty="0"/>
              <a:t>Admissão da tramitação electrónica</a:t>
            </a:r>
          </a:p>
          <a:p>
            <a:pPr marL="285750" indent="-285750">
              <a:spcAft>
                <a:spcPts val="2000"/>
              </a:spcAft>
              <a:buFont typeface="Wingdings" panose="05000000000000000000" pitchFamily="2" charset="2"/>
              <a:buChar char="q"/>
            </a:pPr>
            <a:r>
              <a:rPr lang="pt-PT" sz="2000" dirty="0"/>
              <a:t>Incremento do uso de instrumentos “avançados” de investigação</a:t>
            </a:r>
            <a:endParaRPr lang="en-US" dirty="0"/>
          </a:p>
        </p:txBody>
      </p:sp>
      <p:cxnSp>
        <p:nvCxnSpPr>
          <p:cNvPr id="3" name="Straight Connector 2">
            <a:extLst>
              <a:ext uri="{FF2B5EF4-FFF2-40B4-BE49-F238E27FC236}">
                <a16:creationId xmlns:a16="http://schemas.microsoft.com/office/drawing/2014/main" id="{91766DC7-6246-4DAB-8B8F-FA83475CF870}"/>
              </a:ext>
            </a:extLst>
          </p:cNvPr>
          <p:cNvCxnSpPr/>
          <p:nvPr/>
        </p:nvCxnSpPr>
        <p:spPr>
          <a:xfrm>
            <a:off x="4849743" y="2598420"/>
            <a:ext cx="0" cy="28727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886B19E-2B42-4296-906E-DAEB154F294A}"/>
              </a:ext>
            </a:extLst>
          </p:cNvPr>
          <p:cNvSpPr/>
          <p:nvPr/>
        </p:nvSpPr>
        <p:spPr>
          <a:xfrm>
            <a:off x="4541521" y="0"/>
            <a:ext cx="616444" cy="2758440"/>
          </a:xfrm>
          <a:prstGeom prst="rect">
            <a:avLst/>
          </a:prstGeom>
          <a:solidFill>
            <a:srgbClr val="516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504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27">
                                            <p:txEl>
                                              <p:pRg st="1" end="1"/>
                                            </p:txEl>
                                          </p:spTgt>
                                        </p:tgtEl>
                                        <p:attrNameLst>
                                          <p:attrName>style.visibility</p:attrName>
                                        </p:attrNameLst>
                                      </p:cBhvr>
                                      <p:to>
                                        <p:strVal val="visible"/>
                                      </p:to>
                                    </p:set>
                                    <p:animEffect transition="in" filter="fade">
                                      <p:cBhvr>
                                        <p:cTn id="16" dur="500"/>
                                        <p:tgtEl>
                                          <p:spTgt spid="27">
                                            <p:txEl>
                                              <p:pRg st="1" end="1"/>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27">
                                            <p:txEl>
                                              <p:pRg st="2" end="2"/>
                                            </p:txEl>
                                          </p:spTgt>
                                        </p:tgtEl>
                                        <p:attrNameLst>
                                          <p:attrName>style.visibility</p:attrName>
                                        </p:attrNameLst>
                                      </p:cBhvr>
                                      <p:to>
                                        <p:strVal val="visible"/>
                                      </p:to>
                                    </p:set>
                                    <p:animEffect transition="in" filter="fade">
                                      <p:cBhvr>
                                        <p:cTn id="20" dur="5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834390" y="1976643"/>
            <a:ext cx="10523220" cy="1754326"/>
          </a:xfrm>
          <a:prstGeom prst="rect">
            <a:avLst/>
          </a:prstGeom>
          <a:noFill/>
        </p:spPr>
        <p:txBody>
          <a:bodyPr wrap="square" rtlCol="0">
            <a:spAutoFit/>
          </a:bodyPr>
          <a:lstStyle/>
          <a:p>
            <a:pPr algn="ctr"/>
            <a:r>
              <a:rPr lang="pt-PT" sz="3600" dirty="0"/>
              <a:t>O Ministério Público à procura de outras possibilidades de cooperação complementares à cooperação clássica</a:t>
            </a:r>
          </a:p>
        </p:txBody>
      </p:sp>
      <p:sp>
        <p:nvSpPr>
          <p:cNvPr id="3" name="TextBox 2">
            <a:extLst>
              <a:ext uri="{FF2B5EF4-FFF2-40B4-BE49-F238E27FC236}">
                <a16:creationId xmlns:a16="http://schemas.microsoft.com/office/drawing/2014/main" id="{0DA3C78D-D0FC-4648-9D27-2C0FD519109B}"/>
              </a:ext>
            </a:extLst>
          </p:cNvPr>
          <p:cNvSpPr txBox="1"/>
          <p:nvPr/>
        </p:nvSpPr>
        <p:spPr>
          <a:xfrm>
            <a:off x="834390" y="4446165"/>
            <a:ext cx="10523220" cy="646331"/>
          </a:xfrm>
          <a:prstGeom prst="rect">
            <a:avLst/>
          </a:prstGeom>
          <a:noFill/>
        </p:spPr>
        <p:txBody>
          <a:bodyPr wrap="square" rtlCol="0">
            <a:spAutoFit/>
          </a:bodyPr>
          <a:lstStyle/>
          <a:p>
            <a:pPr algn="ctr"/>
            <a:r>
              <a:rPr lang="pt-PT" sz="3600" dirty="0"/>
              <a:t>A cooperação informal</a:t>
            </a:r>
          </a:p>
        </p:txBody>
      </p:sp>
    </p:spTree>
    <p:extLst>
      <p:ext uri="{BB962C8B-B14F-4D97-AF65-F5344CB8AC3E}">
        <p14:creationId xmlns:p14="http://schemas.microsoft.com/office/powerpoint/2010/main" val="3729062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699" y="266700"/>
            <a:ext cx="6659539" cy="769441"/>
          </a:xfrm>
          <a:prstGeom prst="rect">
            <a:avLst/>
          </a:prstGeom>
          <a:noFill/>
        </p:spPr>
        <p:txBody>
          <a:bodyPr wrap="square" rtlCol="0">
            <a:spAutoFit/>
          </a:bodyPr>
          <a:lstStyle/>
          <a:p>
            <a:r>
              <a:rPr lang="pt-PT" sz="4400" dirty="0"/>
              <a:t>Cooperação informal</a:t>
            </a:r>
          </a:p>
        </p:txBody>
      </p:sp>
      <p:sp>
        <p:nvSpPr>
          <p:cNvPr id="27" name="TextBox 26">
            <a:extLst>
              <a:ext uri="{FF2B5EF4-FFF2-40B4-BE49-F238E27FC236}">
                <a16:creationId xmlns:a16="http://schemas.microsoft.com/office/drawing/2014/main" id="{5E55CAB6-7AD5-4EA2-8861-D46D942DEC6B}"/>
              </a:ext>
            </a:extLst>
          </p:cNvPr>
          <p:cNvSpPr txBox="1"/>
          <p:nvPr/>
        </p:nvSpPr>
        <p:spPr>
          <a:xfrm>
            <a:off x="502145" y="2944537"/>
            <a:ext cx="4287969" cy="2092881"/>
          </a:xfrm>
          <a:prstGeom prst="rect">
            <a:avLst/>
          </a:prstGeom>
          <a:noFill/>
        </p:spPr>
        <p:txBody>
          <a:bodyPr wrap="square" rtlCol="0">
            <a:spAutoFit/>
          </a:bodyPr>
          <a:lstStyle/>
          <a:p>
            <a:pPr marL="285750" indent="-285750">
              <a:spcAft>
                <a:spcPts val="2000"/>
              </a:spcAft>
              <a:buFont typeface="Wingdings" panose="05000000000000000000" pitchFamily="2" charset="2"/>
              <a:buChar char="q"/>
            </a:pPr>
            <a:r>
              <a:rPr lang="pt-PT" sz="2000" dirty="0"/>
              <a:t>Confiança mútua</a:t>
            </a:r>
          </a:p>
          <a:p>
            <a:pPr marL="285750" indent="-285750">
              <a:spcAft>
                <a:spcPts val="2000"/>
              </a:spcAft>
              <a:buFont typeface="Wingdings" panose="05000000000000000000" pitchFamily="2" charset="2"/>
              <a:buChar char="q"/>
            </a:pPr>
            <a:r>
              <a:rPr lang="pt-PT" sz="2000" dirty="0"/>
              <a:t>Contactos directos e informais</a:t>
            </a:r>
          </a:p>
          <a:p>
            <a:pPr marL="285750" indent="-285750">
              <a:spcAft>
                <a:spcPts val="2000"/>
              </a:spcAft>
              <a:buFont typeface="Wingdings" panose="05000000000000000000" pitchFamily="2" charset="2"/>
              <a:buChar char="q"/>
            </a:pPr>
            <a:r>
              <a:rPr lang="pt-PT" sz="2000" dirty="0"/>
              <a:t>Trocas de informação</a:t>
            </a:r>
          </a:p>
          <a:p>
            <a:pPr marL="285750" indent="-285750">
              <a:spcAft>
                <a:spcPts val="2000"/>
              </a:spcAft>
              <a:buFont typeface="Wingdings" panose="05000000000000000000" pitchFamily="2" charset="2"/>
              <a:buChar char="q"/>
            </a:pPr>
            <a:r>
              <a:rPr lang="pt-PT" sz="2000" dirty="0"/>
              <a:t>Preparação da Carta Rogatória</a:t>
            </a:r>
            <a:endParaRPr lang="en-US" dirty="0"/>
          </a:p>
        </p:txBody>
      </p:sp>
    </p:spTree>
    <p:extLst>
      <p:ext uri="{BB962C8B-B14F-4D97-AF65-F5344CB8AC3E}">
        <p14:creationId xmlns:p14="http://schemas.microsoft.com/office/powerpoint/2010/main" val="3693342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2CAF0A4-3A4E-42D6-A95C-ABFE24A139C5}"/>
              </a:ext>
            </a:extLst>
          </p:cNvPr>
          <p:cNvGrpSpPr/>
          <p:nvPr/>
        </p:nvGrpSpPr>
        <p:grpSpPr>
          <a:xfrm>
            <a:off x="781050" y="2289869"/>
            <a:ext cx="10629901" cy="2278262"/>
            <a:chOff x="1295398" y="1889760"/>
            <a:chExt cx="10629901" cy="2278262"/>
          </a:xfrm>
        </p:grpSpPr>
        <p:sp>
          <p:nvSpPr>
            <p:cNvPr id="7" name="TextBox 6">
              <a:extLst>
                <a:ext uri="{FF2B5EF4-FFF2-40B4-BE49-F238E27FC236}">
                  <a16:creationId xmlns:a16="http://schemas.microsoft.com/office/drawing/2014/main" id="{1598A349-C279-4B08-9DC1-DBA6D5F3879D}"/>
                </a:ext>
              </a:extLst>
            </p:cNvPr>
            <p:cNvSpPr txBox="1"/>
            <p:nvPr/>
          </p:nvSpPr>
          <p:spPr>
            <a:xfrm>
              <a:off x="1295399" y="1889760"/>
              <a:ext cx="8503921" cy="1446550"/>
            </a:xfrm>
            <a:prstGeom prst="rect">
              <a:avLst/>
            </a:prstGeom>
            <a:noFill/>
          </p:spPr>
          <p:txBody>
            <a:bodyPr wrap="square" rtlCol="0">
              <a:spAutoFit/>
            </a:bodyPr>
            <a:lstStyle/>
            <a:p>
              <a:r>
                <a:rPr lang="pt-PT" sz="4400" dirty="0"/>
                <a:t>Suporte normativo da cooperação informal</a:t>
              </a:r>
            </a:p>
          </p:txBody>
        </p:sp>
        <p:sp>
          <p:nvSpPr>
            <p:cNvPr id="27" name="TextBox 26">
              <a:extLst>
                <a:ext uri="{FF2B5EF4-FFF2-40B4-BE49-F238E27FC236}">
                  <a16:creationId xmlns:a16="http://schemas.microsoft.com/office/drawing/2014/main" id="{5E55CAB6-7AD5-4EA2-8861-D46D942DEC6B}"/>
                </a:ext>
              </a:extLst>
            </p:cNvPr>
            <p:cNvSpPr txBox="1"/>
            <p:nvPr/>
          </p:nvSpPr>
          <p:spPr>
            <a:xfrm>
              <a:off x="1295398" y="3521691"/>
              <a:ext cx="10629901" cy="646331"/>
            </a:xfrm>
            <a:prstGeom prst="rect">
              <a:avLst/>
            </a:prstGeom>
            <a:noFill/>
          </p:spPr>
          <p:txBody>
            <a:bodyPr wrap="square" rtlCol="0">
              <a:spAutoFit/>
            </a:bodyPr>
            <a:lstStyle/>
            <a:p>
              <a:pPr>
                <a:spcAft>
                  <a:spcPts val="2000"/>
                </a:spcAft>
              </a:pPr>
              <a:r>
                <a:rPr lang="pt-PT" cap="small" dirty="0"/>
                <a:t>Artigo 18.º, n.º 4 da Convenção das Nações Unidas contra a Criminalidade Organizada Transnacional (Palermo – 2000)</a:t>
              </a:r>
              <a:endParaRPr lang="en-US" cap="small" dirty="0"/>
            </a:p>
          </p:txBody>
        </p:sp>
      </p:grpSp>
    </p:spTree>
    <p:extLst>
      <p:ext uri="{BB962C8B-B14F-4D97-AF65-F5344CB8AC3E}">
        <p14:creationId xmlns:p14="http://schemas.microsoft.com/office/powerpoint/2010/main" val="272278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DB8B5A-1A40-4402-9973-7F351B05D852}"/>
              </a:ext>
            </a:extLst>
          </p:cNvPr>
          <p:cNvSpPr txBox="1"/>
          <p:nvPr/>
        </p:nvSpPr>
        <p:spPr>
          <a:xfrm>
            <a:off x="3006089" y="2206869"/>
            <a:ext cx="6743700" cy="1323439"/>
          </a:xfrm>
          <a:prstGeom prst="rect">
            <a:avLst/>
          </a:prstGeom>
          <a:noFill/>
        </p:spPr>
        <p:txBody>
          <a:bodyPr wrap="square" rtlCol="0">
            <a:spAutoFit/>
          </a:bodyPr>
          <a:lstStyle/>
          <a:p>
            <a:pPr algn="r"/>
            <a:r>
              <a:rPr lang="pt-PT" sz="4000" dirty="0"/>
              <a:t>Vantages da cooperação informal</a:t>
            </a:r>
            <a:endParaRPr lang="en-US" sz="4000" dirty="0"/>
          </a:p>
        </p:txBody>
      </p:sp>
      <p:sp>
        <p:nvSpPr>
          <p:cNvPr id="8" name="TextBox 7">
            <a:extLst>
              <a:ext uri="{FF2B5EF4-FFF2-40B4-BE49-F238E27FC236}">
                <a16:creationId xmlns:a16="http://schemas.microsoft.com/office/drawing/2014/main" id="{87440AD6-ECF8-4FA6-8F6C-F5D21E86B823}"/>
              </a:ext>
            </a:extLst>
          </p:cNvPr>
          <p:cNvSpPr txBox="1"/>
          <p:nvPr/>
        </p:nvSpPr>
        <p:spPr>
          <a:xfrm>
            <a:off x="464044" y="3264877"/>
            <a:ext cx="5913895" cy="3206006"/>
          </a:xfrm>
          <a:prstGeom prst="rect">
            <a:avLst/>
          </a:prstGeom>
          <a:noFill/>
        </p:spPr>
        <p:txBody>
          <a:bodyPr wrap="square" rtlCol="0">
            <a:spAutoFit/>
          </a:bodyPr>
          <a:lstStyle/>
          <a:p>
            <a:pPr marL="342900" indent="-342900">
              <a:spcAft>
                <a:spcPts val="1000"/>
              </a:spcAft>
              <a:buFont typeface="Calibri" panose="020F0502020204030204" pitchFamily="34" charset="0"/>
              <a:buChar char="+"/>
            </a:pPr>
            <a:r>
              <a:rPr lang="pt-PT" sz="1600" dirty="0"/>
              <a:t>Contactos directos</a:t>
            </a:r>
          </a:p>
          <a:p>
            <a:pPr marL="342900" indent="-342900">
              <a:spcAft>
                <a:spcPts val="1000"/>
              </a:spcAft>
              <a:buFont typeface="Calibri" panose="020F0502020204030204" pitchFamily="34" charset="0"/>
              <a:buChar char="+"/>
            </a:pPr>
            <a:r>
              <a:rPr lang="pt-PT" sz="1600" dirty="0"/>
              <a:t>Rapidez</a:t>
            </a:r>
          </a:p>
          <a:p>
            <a:pPr marL="342900" indent="-342900">
              <a:spcAft>
                <a:spcPts val="1000"/>
              </a:spcAft>
              <a:buFont typeface="Calibri" panose="020F0502020204030204" pitchFamily="34" charset="0"/>
              <a:buChar char="+"/>
            </a:pPr>
            <a:r>
              <a:rPr lang="pt-PT" sz="1600" dirty="0"/>
              <a:t>Meios informais de comunicação</a:t>
            </a:r>
          </a:p>
          <a:p>
            <a:pPr marL="342900" indent="-342900">
              <a:spcAft>
                <a:spcPts val="1000"/>
              </a:spcAft>
              <a:buFont typeface="Calibri" panose="020F0502020204030204" pitchFamily="34" charset="0"/>
              <a:buChar char="+"/>
            </a:pPr>
            <a:r>
              <a:rPr lang="pt-PT" sz="1600" dirty="0"/>
              <a:t>Informação qualificada sobre a lesgislação nacional</a:t>
            </a:r>
          </a:p>
          <a:p>
            <a:pPr marL="342900" indent="-342900">
              <a:spcAft>
                <a:spcPts val="1000"/>
              </a:spcAft>
              <a:buFont typeface="Calibri" panose="020F0502020204030204" pitchFamily="34" charset="0"/>
              <a:buChar char="+"/>
            </a:pPr>
            <a:r>
              <a:rPr lang="pt-PT" sz="1600" dirty="0"/>
              <a:t>Económica</a:t>
            </a:r>
          </a:p>
          <a:p>
            <a:pPr marL="342900" indent="-342900">
              <a:spcAft>
                <a:spcPts val="1000"/>
              </a:spcAft>
              <a:buFont typeface="Calibri" panose="020F0502020204030204" pitchFamily="34" charset="0"/>
              <a:buChar char="+"/>
            </a:pPr>
            <a:r>
              <a:rPr lang="pt-PT" sz="1600" dirty="0"/>
              <a:t>Acesso prévio a informação que irá complementar o pedido a formular na Carta Rogatória</a:t>
            </a:r>
          </a:p>
          <a:p>
            <a:pPr marL="342900" indent="-342900">
              <a:spcAft>
                <a:spcPts val="1000"/>
              </a:spcAft>
              <a:buFont typeface="Calibri" panose="020F0502020204030204" pitchFamily="34" charset="0"/>
              <a:buChar char="+"/>
            </a:pPr>
            <a:r>
              <a:rPr lang="pt-PT" sz="1600" dirty="0"/>
              <a:t>Troca de experiências e boas práticas</a:t>
            </a:r>
          </a:p>
          <a:p>
            <a:pPr marL="342900" indent="-342900">
              <a:spcAft>
                <a:spcPts val="1000"/>
              </a:spcAft>
              <a:buFont typeface="Calibri" panose="020F0502020204030204" pitchFamily="34" charset="0"/>
              <a:buChar char="+"/>
            </a:pPr>
            <a:r>
              <a:rPr lang="pt-PT" sz="1600" dirty="0"/>
              <a:t>Confiança mútua</a:t>
            </a:r>
            <a:endParaRPr lang="en-US" sz="1400" dirty="0"/>
          </a:p>
        </p:txBody>
      </p:sp>
    </p:spTree>
    <p:extLst>
      <p:ext uri="{BB962C8B-B14F-4D97-AF65-F5344CB8AC3E}">
        <p14:creationId xmlns:p14="http://schemas.microsoft.com/office/powerpoint/2010/main" val="383409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327660" y="266700"/>
            <a:ext cx="7692390" cy="1446550"/>
          </a:xfrm>
          <a:prstGeom prst="rect">
            <a:avLst/>
          </a:prstGeom>
          <a:noFill/>
        </p:spPr>
        <p:txBody>
          <a:bodyPr wrap="square" rtlCol="0">
            <a:spAutoFit/>
          </a:bodyPr>
          <a:lstStyle/>
          <a:p>
            <a:r>
              <a:rPr lang="pt-PT" sz="4400" dirty="0"/>
              <a:t>As redes regionais de procuradores especializados</a:t>
            </a:r>
          </a:p>
        </p:txBody>
      </p:sp>
      <p:sp>
        <p:nvSpPr>
          <p:cNvPr id="2" name="TextBox 1">
            <a:extLst>
              <a:ext uri="{FF2B5EF4-FFF2-40B4-BE49-F238E27FC236}">
                <a16:creationId xmlns:a16="http://schemas.microsoft.com/office/drawing/2014/main" id="{3E9E3270-7CBC-4F3D-85CF-66ED0C60358B}"/>
              </a:ext>
            </a:extLst>
          </p:cNvPr>
          <p:cNvSpPr txBox="1"/>
          <p:nvPr/>
        </p:nvSpPr>
        <p:spPr>
          <a:xfrm>
            <a:off x="2156530" y="2149120"/>
            <a:ext cx="8046720" cy="3785652"/>
          </a:xfrm>
          <a:prstGeom prst="rect">
            <a:avLst/>
          </a:prstGeom>
          <a:noFill/>
        </p:spPr>
        <p:txBody>
          <a:bodyPr wrap="square" rtlCol="0">
            <a:spAutoFit/>
          </a:bodyPr>
          <a:lstStyle/>
          <a:p>
            <a:pPr algn="just"/>
            <a:r>
              <a:rPr lang="pt-PT" sz="2400" dirty="0"/>
              <a:t>As redes especializadas, compostas por procuradores que nos seus países lidam com as investigações do crime organizado, seja o tráfico de estupefacientes, seja o cibercrime, o branqueamento, ou a corrupção, têm vindo a ser implementadas nos últimos anos em distintas regiões do globo.</a:t>
            </a:r>
          </a:p>
          <a:p>
            <a:pPr algn="just"/>
            <a:endParaRPr lang="pt-PT" sz="2400" dirty="0"/>
          </a:p>
          <a:p>
            <a:pPr algn="just"/>
            <a:r>
              <a:rPr lang="pt-PT" sz="2400" dirty="0"/>
              <a:t>RPA-CPLP – rede de procuradores antidrogas dos Ministérios Públicos da CPLP</a:t>
            </a:r>
          </a:p>
          <a:p>
            <a:pPr algn="just"/>
            <a:r>
              <a:rPr lang="pt-PT" sz="2400" dirty="0"/>
              <a:t>www.ministeriospublicoscplp.org</a:t>
            </a:r>
            <a:endParaRPr lang="en-US" sz="2400" dirty="0"/>
          </a:p>
        </p:txBody>
      </p:sp>
    </p:spTree>
    <p:extLst>
      <p:ext uri="{BB962C8B-B14F-4D97-AF65-F5344CB8AC3E}">
        <p14:creationId xmlns:p14="http://schemas.microsoft.com/office/powerpoint/2010/main" val="2129090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1" y="266700"/>
            <a:ext cx="6743700" cy="1446550"/>
          </a:xfrm>
          <a:prstGeom prst="rect">
            <a:avLst/>
          </a:prstGeom>
          <a:noFill/>
        </p:spPr>
        <p:txBody>
          <a:bodyPr wrap="square" rtlCol="0">
            <a:spAutoFit/>
          </a:bodyPr>
          <a:lstStyle/>
          <a:p>
            <a:r>
              <a:rPr lang="pt-PT" sz="4400" dirty="0"/>
              <a:t>Constituição da República de Moçambique</a:t>
            </a:r>
          </a:p>
        </p:txBody>
      </p:sp>
      <p:grpSp>
        <p:nvGrpSpPr>
          <p:cNvPr id="8" name="Group 7">
            <a:extLst>
              <a:ext uri="{FF2B5EF4-FFF2-40B4-BE49-F238E27FC236}">
                <a16:creationId xmlns:a16="http://schemas.microsoft.com/office/drawing/2014/main" id="{65C7A74A-ADA6-4E16-B237-101C9DF1753C}"/>
              </a:ext>
            </a:extLst>
          </p:cNvPr>
          <p:cNvGrpSpPr/>
          <p:nvPr/>
        </p:nvGrpSpPr>
        <p:grpSpPr>
          <a:xfrm>
            <a:off x="-275864" y="2075390"/>
            <a:ext cx="12743727" cy="3934885"/>
            <a:chOff x="-266218" y="1590319"/>
            <a:chExt cx="12743727" cy="3934885"/>
          </a:xfrm>
        </p:grpSpPr>
        <p:sp>
          <p:nvSpPr>
            <p:cNvPr id="9" name="!!Gray Box">
              <a:extLst>
                <a:ext uri="{FF2B5EF4-FFF2-40B4-BE49-F238E27FC236}">
                  <a16:creationId xmlns:a16="http://schemas.microsoft.com/office/drawing/2014/main" id="{AE4CFA79-E552-4579-B3E6-769ACD9A72D7}"/>
                </a:ext>
              </a:extLst>
            </p:cNvPr>
            <p:cNvSpPr/>
            <p:nvPr/>
          </p:nvSpPr>
          <p:spPr>
            <a:xfrm>
              <a:off x="-266218" y="1590319"/>
              <a:ext cx="12743727" cy="3934885"/>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7">
              <a:extLst>
                <a:ext uri="{FF2B5EF4-FFF2-40B4-BE49-F238E27FC236}">
                  <a16:creationId xmlns:a16="http://schemas.microsoft.com/office/drawing/2014/main" id="{A54506DF-0A00-4D08-9EA6-5A70D374F5A2}"/>
                </a:ext>
              </a:extLst>
            </p:cNvPr>
            <p:cNvSpPr txBox="1"/>
            <p:nvPr/>
          </p:nvSpPr>
          <p:spPr>
            <a:xfrm>
              <a:off x="465314" y="1722513"/>
              <a:ext cx="11248266" cy="3636893"/>
            </a:xfrm>
            <a:prstGeom prst="rect">
              <a:avLst/>
            </a:prstGeom>
            <a:noFill/>
          </p:spPr>
          <p:txBody>
            <a:bodyPr wrap="square" rtlCol="0">
              <a:spAutoFit/>
            </a:bodyPr>
            <a:lstStyle/>
            <a:p>
              <a:endParaRPr lang="pt-PT" cap="small" dirty="0"/>
            </a:p>
            <a:p>
              <a:endParaRPr lang="pt-PT" cap="small" dirty="0"/>
            </a:p>
            <a:p>
              <a:endParaRPr lang="pt-PT" cap="small" dirty="0"/>
            </a:p>
            <a:p>
              <a:pPr>
                <a:spcAft>
                  <a:spcPts val="1000"/>
                </a:spcAft>
              </a:pPr>
              <a:r>
                <a:rPr lang="pt-PT" sz="2400" dirty="0"/>
                <a:t>1. Os tratados e acordos internacionais, validamente aprovados e ratificados, vigoram na ordem jurídica moçambicana após a sua publicação oficial e enquanto vincularem internacionalmente o Estado de Moçambique.</a:t>
              </a:r>
            </a:p>
            <a:p>
              <a:pPr>
                <a:spcAft>
                  <a:spcPts val="1000"/>
                </a:spcAft>
              </a:pPr>
              <a:r>
                <a:rPr lang="pt-PT" sz="2400" dirty="0"/>
                <a:t>2. As normas de direito internacional têm na ordem jurídica interna o mesmo valor que assumem os actos normativos infraconstitucionais emanados da Assembleia da República e do Governo, consoante a sua respectiva forma de recepção.</a:t>
              </a:r>
            </a:p>
          </p:txBody>
        </p:sp>
        <p:sp>
          <p:nvSpPr>
            <p:cNvPr id="10" name="TextBox 9">
              <a:extLst>
                <a:ext uri="{FF2B5EF4-FFF2-40B4-BE49-F238E27FC236}">
                  <a16:creationId xmlns:a16="http://schemas.microsoft.com/office/drawing/2014/main" id="{5F2CA913-480E-4DA7-AABF-537CF110F6F2}"/>
                </a:ext>
              </a:extLst>
            </p:cNvPr>
            <p:cNvSpPr txBox="1"/>
            <p:nvPr/>
          </p:nvSpPr>
          <p:spPr>
            <a:xfrm>
              <a:off x="465314" y="1637022"/>
              <a:ext cx="11248266" cy="1292662"/>
            </a:xfrm>
            <a:prstGeom prst="rect">
              <a:avLst/>
            </a:prstGeom>
            <a:noFill/>
          </p:spPr>
          <p:txBody>
            <a:bodyPr wrap="square" rtlCol="0">
              <a:spAutoFit/>
            </a:bodyPr>
            <a:lstStyle/>
            <a:p>
              <a:r>
                <a:rPr lang="pt-PT" sz="2400" dirty="0"/>
                <a:t>Artigo 18</a:t>
              </a:r>
            </a:p>
            <a:p>
              <a:r>
                <a:rPr lang="pt-PT" cap="small" dirty="0"/>
                <a:t>Direito Internacional</a:t>
              </a:r>
            </a:p>
            <a:p>
              <a:endParaRPr lang="pt-PT" cap="small" dirty="0"/>
            </a:p>
            <a:p>
              <a:endParaRPr lang="en-US" cap="small" dirty="0"/>
            </a:p>
          </p:txBody>
        </p:sp>
      </p:grpSp>
    </p:spTree>
    <p:extLst>
      <p:ext uri="{BB962C8B-B14F-4D97-AF65-F5344CB8AC3E}">
        <p14:creationId xmlns:p14="http://schemas.microsoft.com/office/powerpoint/2010/main" val="3615027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1" y="266700"/>
            <a:ext cx="6743700" cy="1446550"/>
          </a:xfrm>
          <a:prstGeom prst="rect">
            <a:avLst/>
          </a:prstGeom>
          <a:noFill/>
        </p:spPr>
        <p:txBody>
          <a:bodyPr wrap="square" rtlCol="0">
            <a:spAutoFit/>
          </a:bodyPr>
          <a:lstStyle/>
          <a:p>
            <a:r>
              <a:rPr lang="pt-PT" sz="4400" dirty="0"/>
              <a:t>Constituição da República de Moçambique</a:t>
            </a:r>
          </a:p>
        </p:txBody>
      </p:sp>
      <p:grpSp>
        <p:nvGrpSpPr>
          <p:cNvPr id="8" name="Group 7">
            <a:extLst>
              <a:ext uri="{FF2B5EF4-FFF2-40B4-BE49-F238E27FC236}">
                <a16:creationId xmlns:a16="http://schemas.microsoft.com/office/drawing/2014/main" id="{65C7A74A-ADA6-4E16-B237-101C9DF1753C}"/>
              </a:ext>
            </a:extLst>
          </p:cNvPr>
          <p:cNvGrpSpPr/>
          <p:nvPr/>
        </p:nvGrpSpPr>
        <p:grpSpPr>
          <a:xfrm>
            <a:off x="-275864" y="2075390"/>
            <a:ext cx="12743727" cy="4515910"/>
            <a:chOff x="-266218" y="1590319"/>
            <a:chExt cx="12743727" cy="4515910"/>
          </a:xfrm>
        </p:grpSpPr>
        <p:sp>
          <p:nvSpPr>
            <p:cNvPr id="9" name="!!Gray Box">
              <a:extLst>
                <a:ext uri="{FF2B5EF4-FFF2-40B4-BE49-F238E27FC236}">
                  <a16:creationId xmlns:a16="http://schemas.microsoft.com/office/drawing/2014/main" id="{AE4CFA79-E552-4579-B3E6-769ACD9A72D7}"/>
                </a:ext>
              </a:extLst>
            </p:cNvPr>
            <p:cNvSpPr/>
            <p:nvPr/>
          </p:nvSpPr>
          <p:spPr>
            <a:xfrm>
              <a:off x="-266218" y="1590319"/>
              <a:ext cx="12743727" cy="451591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7">
              <a:extLst>
                <a:ext uri="{FF2B5EF4-FFF2-40B4-BE49-F238E27FC236}">
                  <a16:creationId xmlns:a16="http://schemas.microsoft.com/office/drawing/2014/main" id="{A54506DF-0A00-4D08-9EA6-5A70D374F5A2}"/>
                </a:ext>
              </a:extLst>
            </p:cNvPr>
            <p:cNvSpPr txBox="1"/>
            <p:nvPr/>
          </p:nvSpPr>
          <p:spPr>
            <a:xfrm>
              <a:off x="465314" y="1722513"/>
              <a:ext cx="11248266" cy="4262705"/>
            </a:xfrm>
            <a:prstGeom prst="rect">
              <a:avLst/>
            </a:prstGeom>
            <a:noFill/>
          </p:spPr>
          <p:txBody>
            <a:bodyPr wrap="square" rtlCol="0">
              <a:spAutoFit/>
            </a:bodyPr>
            <a:lstStyle/>
            <a:p>
              <a:endParaRPr lang="pt-PT" cap="small" dirty="0"/>
            </a:p>
            <a:p>
              <a:endParaRPr lang="pt-PT" cap="small" dirty="0"/>
            </a:p>
            <a:p>
              <a:endParaRPr lang="pt-PT" cap="small" dirty="0"/>
            </a:p>
            <a:p>
              <a:pPr>
                <a:spcAft>
                  <a:spcPts val="1000"/>
                </a:spcAft>
              </a:pPr>
              <a:r>
                <a:rPr lang="pt-PT" sz="2400" dirty="0"/>
                <a:t>1. A extradição só pode ter lugar por decisão judicial.</a:t>
              </a:r>
            </a:p>
            <a:p>
              <a:pPr>
                <a:spcAft>
                  <a:spcPts val="1000"/>
                </a:spcAft>
              </a:pPr>
              <a:r>
                <a:rPr lang="pt-PT" sz="2400" dirty="0"/>
                <a:t>2. A extradição por motivos políticos não é autorizada.</a:t>
              </a:r>
            </a:p>
            <a:p>
              <a:pPr>
                <a:spcAft>
                  <a:spcPts val="1000"/>
                </a:spcAft>
              </a:pPr>
              <a:r>
                <a:rPr lang="pt-PT" sz="2400" dirty="0"/>
                <a:t>3. Não é permitida a extradição por crimes a que corresponda na lei do Estado requisitante pena de morte ou prisão perpétua, ou sempre que fundadamente se admita que o extraditando possa vir a ser sujeito a tortura, tratamento desumano, degradante ou cruel.</a:t>
              </a:r>
            </a:p>
            <a:p>
              <a:pPr>
                <a:spcAft>
                  <a:spcPts val="1000"/>
                </a:spcAft>
              </a:pPr>
              <a:r>
                <a:rPr lang="pt-PT" sz="2400" dirty="0"/>
                <a:t>4. O cidadão moçambicano não pode ser expulso ou extraditado do território nacional.</a:t>
              </a:r>
            </a:p>
          </p:txBody>
        </p:sp>
        <p:sp>
          <p:nvSpPr>
            <p:cNvPr id="10" name="TextBox 9">
              <a:extLst>
                <a:ext uri="{FF2B5EF4-FFF2-40B4-BE49-F238E27FC236}">
                  <a16:creationId xmlns:a16="http://schemas.microsoft.com/office/drawing/2014/main" id="{5F2CA913-480E-4DA7-AABF-537CF110F6F2}"/>
                </a:ext>
              </a:extLst>
            </p:cNvPr>
            <p:cNvSpPr txBox="1"/>
            <p:nvPr/>
          </p:nvSpPr>
          <p:spPr>
            <a:xfrm>
              <a:off x="465314" y="1637022"/>
              <a:ext cx="11248266" cy="1292662"/>
            </a:xfrm>
            <a:prstGeom prst="rect">
              <a:avLst/>
            </a:prstGeom>
            <a:noFill/>
          </p:spPr>
          <p:txBody>
            <a:bodyPr wrap="square" rtlCol="0">
              <a:spAutoFit/>
            </a:bodyPr>
            <a:lstStyle/>
            <a:p>
              <a:r>
                <a:rPr lang="pt-PT" sz="2400" dirty="0"/>
                <a:t>Artigo 67</a:t>
              </a:r>
            </a:p>
            <a:p>
              <a:r>
                <a:rPr lang="pt-PT" cap="small" dirty="0"/>
                <a:t>Extradição</a:t>
              </a:r>
            </a:p>
            <a:p>
              <a:endParaRPr lang="pt-PT" cap="small" dirty="0"/>
            </a:p>
            <a:p>
              <a:endParaRPr lang="en-US" cap="small" dirty="0"/>
            </a:p>
          </p:txBody>
        </p:sp>
      </p:grpSp>
    </p:spTree>
    <p:extLst>
      <p:ext uri="{BB962C8B-B14F-4D97-AF65-F5344CB8AC3E}">
        <p14:creationId xmlns:p14="http://schemas.microsoft.com/office/powerpoint/2010/main" val="2515960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0" y="266700"/>
            <a:ext cx="10648949" cy="2123658"/>
          </a:xfrm>
          <a:prstGeom prst="rect">
            <a:avLst/>
          </a:prstGeom>
          <a:noFill/>
        </p:spPr>
        <p:txBody>
          <a:bodyPr wrap="square" rtlCol="0">
            <a:spAutoFit/>
          </a:bodyPr>
          <a:lstStyle/>
          <a:p>
            <a:r>
              <a:rPr lang="pt-PT" sz="4400" dirty="0"/>
              <a:t>Convenção das </a:t>
            </a:r>
          </a:p>
          <a:p>
            <a:r>
              <a:rPr lang="pt-PT" sz="4400" dirty="0"/>
              <a:t>Nações Unidas contra a </a:t>
            </a:r>
          </a:p>
          <a:p>
            <a:r>
              <a:rPr lang="pt-PT" sz="4400" dirty="0"/>
              <a:t>Criminalidade Organizada Transnacional</a:t>
            </a:r>
          </a:p>
        </p:txBody>
      </p:sp>
      <p:grpSp>
        <p:nvGrpSpPr>
          <p:cNvPr id="8" name="Group 7">
            <a:extLst>
              <a:ext uri="{FF2B5EF4-FFF2-40B4-BE49-F238E27FC236}">
                <a16:creationId xmlns:a16="http://schemas.microsoft.com/office/drawing/2014/main" id="{65C7A74A-ADA6-4E16-B237-101C9DF1753C}"/>
              </a:ext>
            </a:extLst>
          </p:cNvPr>
          <p:cNvGrpSpPr/>
          <p:nvPr/>
        </p:nvGrpSpPr>
        <p:grpSpPr>
          <a:xfrm>
            <a:off x="-275864" y="3429000"/>
            <a:ext cx="12743727" cy="3001435"/>
            <a:chOff x="-266218" y="1590319"/>
            <a:chExt cx="12743727" cy="3001435"/>
          </a:xfrm>
        </p:grpSpPr>
        <p:sp>
          <p:nvSpPr>
            <p:cNvPr id="9" name="!!Gray Box">
              <a:extLst>
                <a:ext uri="{FF2B5EF4-FFF2-40B4-BE49-F238E27FC236}">
                  <a16:creationId xmlns:a16="http://schemas.microsoft.com/office/drawing/2014/main" id="{AE4CFA79-E552-4579-B3E6-769ACD9A72D7}"/>
                </a:ext>
              </a:extLst>
            </p:cNvPr>
            <p:cNvSpPr/>
            <p:nvPr/>
          </p:nvSpPr>
          <p:spPr>
            <a:xfrm>
              <a:off x="-266218" y="1590319"/>
              <a:ext cx="12743727" cy="3001435"/>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7">
              <a:extLst>
                <a:ext uri="{FF2B5EF4-FFF2-40B4-BE49-F238E27FC236}">
                  <a16:creationId xmlns:a16="http://schemas.microsoft.com/office/drawing/2014/main" id="{A54506DF-0A00-4D08-9EA6-5A70D374F5A2}"/>
                </a:ext>
              </a:extLst>
            </p:cNvPr>
            <p:cNvSpPr txBox="1"/>
            <p:nvPr/>
          </p:nvSpPr>
          <p:spPr>
            <a:xfrm>
              <a:off x="465314" y="1722513"/>
              <a:ext cx="11248266" cy="2677656"/>
            </a:xfrm>
            <a:prstGeom prst="rect">
              <a:avLst/>
            </a:prstGeom>
            <a:noFill/>
          </p:spPr>
          <p:txBody>
            <a:bodyPr wrap="square" rtlCol="0">
              <a:spAutoFit/>
            </a:bodyPr>
            <a:lstStyle/>
            <a:p>
              <a:r>
                <a:rPr lang="pt-PT" sz="2400" dirty="0"/>
                <a:t>a) For cometida em mais de um Estado;</a:t>
              </a:r>
            </a:p>
            <a:p>
              <a:r>
                <a:rPr lang="pt-PT" sz="2400" dirty="0"/>
                <a:t>b) For cometida num só Estado, mas uma parte substancial da sua preparação, planeamento, direcção ou controlo tenha lugar noutro Estado;</a:t>
              </a:r>
            </a:p>
            <a:p>
              <a:r>
                <a:rPr lang="pt-PT" sz="2400" dirty="0"/>
                <a:t>c) For cometida num só Estado, mas envolva a participação de um grupo criminoso organizado que pratique actividades criminosas em mais de um Estado; ou</a:t>
              </a:r>
            </a:p>
            <a:p>
              <a:r>
                <a:rPr lang="pt-PT" sz="2400" dirty="0"/>
                <a:t>d) For cometida num só Estado, mas produza efeitos substanciais noutro Estado.</a:t>
              </a:r>
            </a:p>
          </p:txBody>
        </p:sp>
      </p:grpSp>
      <p:sp>
        <p:nvSpPr>
          <p:cNvPr id="2" name="TextBox 1">
            <a:extLst>
              <a:ext uri="{FF2B5EF4-FFF2-40B4-BE49-F238E27FC236}">
                <a16:creationId xmlns:a16="http://schemas.microsoft.com/office/drawing/2014/main" id="{824EBB46-261A-4A71-BBFF-86D2BB1EDCF8}"/>
              </a:ext>
            </a:extLst>
          </p:cNvPr>
          <p:cNvSpPr txBox="1"/>
          <p:nvPr/>
        </p:nvSpPr>
        <p:spPr>
          <a:xfrm>
            <a:off x="455668" y="2802600"/>
            <a:ext cx="9182100" cy="461665"/>
          </a:xfrm>
          <a:prstGeom prst="rect">
            <a:avLst/>
          </a:prstGeom>
          <a:noFill/>
        </p:spPr>
        <p:txBody>
          <a:bodyPr wrap="square" rtlCol="0">
            <a:spAutoFit/>
          </a:bodyPr>
          <a:lstStyle/>
          <a:p>
            <a:r>
              <a:rPr lang="pt-PT" sz="2400" dirty="0">
                <a:effectLst/>
                <a:ea typeface="Calibri" panose="020F0502020204030204" pitchFamily="34" charset="0"/>
                <a:cs typeface="Times New Roman" panose="02020603050405020304" pitchFamily="18" charset="0"/>
              </a:rPr>
              <a:t>A infracção será de carácter transnacional se (artigo 2.º, n.º 2):</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3679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0" y="266700"/>
            <a:ext cx="10648949" cy="2123658"/>
          </a:xfrm>
          <a:prstGeom prst="rect">
            <a:avLst/>
          </a:prstGeom>
          <a:noFill/>
        </p:spPr>
        <p:txBody>
          <a:bodyPr wrap="square" rtlCol="0">
            <a:spAutoFit/>
          </a:bodyPr>
          <a:lstStyle/>
          <a:p>
            <a:r>
              <a:rPr lang="pt-PT" sz="4400" dirty="0"/>
              <a:t>Convenção das </a:t>
            </a:r>
          </a:p>
          <a:p>
            <a:r>
              <a:rPr lang="pt-PT" sz="4400" dirty="0"/>
              <a:t>Nações Unidas contra a </a:t>
            </a:r>
          </a:p>
          <a:p>
            <a:r>
              <a:rPr lang="pt-PT" sz="4400" dirty="0"/>
              <a:t>Criminalidade Organizada Transnacional</a:t>
            </a:r>
          </a:p>
        </p:txBody>
      </p:sp>
      <p:grpSp>
        <p:nvGrpSpPr>
          <p:cNvPr id="10" name="Group 9">
            <a:extLst>
              <a:ext uri="{FF2B5EF4-FFF2-40B4-BE49-F238E27FC236}">
                <a16:creationId xmlns:a16="http://schemas.microsoft.com/office/drawing/2014/main" id="{78B5A0E1-E7EE-4831-A046-9B9A4BF02AC3}"/>
              </a:ext>
            </a:extLst>
          </p:cNvPr>
          <p:cNvGrpSpPr/>
          <p:nvPr/>
        </p:nvGrpSpPr>
        <p:grpSpPr>
          <a:xfrm>
            <a:off x="-275864" y="2513540"/>
            <a:ext cx="12743727" cy="4211110"/>
            <a:chOff x="-266218" y="1590319"/>
            <a:chExt cx="12743727" cy="4211110"/>
          </a:xfrm>
        </p:grpSpPr>
        <p:sp>
          <p:nvSpPr>
            <p:cNvPr id="12" name="!!Gray Box">
              <a:extLst>
                <a:ext uri="{FF2B5EF4-FFF2-40B4-BE49-F238E27FC236}">
                  <a16:creationId xmlns:a16="http://schemas.microsoft.com/office/drawing/2014/main" id="{89045838-E144-467D-BB60-D9D31AD2A2FD}"/>
                </a:ext>
              </a:extLst>
            </p:cNvPr>
            <p:cNvSpPr/>
            <p:nvPr/>
          </p:nvSpPr>
          <p:spPr>
            <a:xfrm>
              <a:off x="-266218" y="1590319"/>
              <a:ext cx="12743727" cy="421111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7">
              <a:extLst>
                <a:ext uri="{FF2B5EF4-FFF2-40B4-BE49-F238E27FC236}">
                  <a16:creationId xmlns:a16="http://schemas.microsoft.com/office/drawing/2014/main" id="{BA724D7C-6DED-4E56-9CED-331D87579782}"/>
                </a:ext>
              </a:extLst>
            </p:cNvPr>
            <p:cNvSpPr txBox="1"/>
            <p:nvPr/>
          </p:nvSpPr>
          <p:spPr>
            <a:xfrm>
              <a:off x="465314" y="1722513"/>
              <a:ext cx="11248266" cy="3867725"/>
            </a:xfrm>
            <a:prstGeom prst="rect">
              <a:avLst/>
            </a:prstGeom>
            <a:noFill/>
          </p:spPr>
          <p:txBody>
            <a:bodyPr wrap="square" rtlCol="0">
              <a:spAutoFit/>
            </a:bodyPr>
            <a:lstStyle/>
            <a:p>
              <a:endParaRPr lang="pt-PT" sz="1200" cap="small" dirty="0"/>
            </a:p>
            <a:p>
              <a:endParaRPr lang="pt-PT" sz="1200" cap="small" dirty="0"/>
            </a:p>
            <a:p>
              <a:endParaRPr lang="pt-PT" sz="1200" cap="small" dirty="0"/>
            </a:p>
            <a:p>
              <a:pPr>
                <a:spcAft>
                  <a:spcPts val="1000"/>
                </a:spcAft>
              </a:pPr>
              <a:r>
                <a:rPr lang="pt-PT" sz="1600" dirty="0"/>
                <a:t>2 — Quando um pedido for feito por outro Estado Parte competente para conhecer de uma infracção prevista na presente Convenção, o Estado Parte requerido deverá tomar medidas para identificar, localizar, congelar ou apreender o produto do crime, os bens, os equipamentos ou os outros instrumentos referidos no n.º 1 do artigo 12.º da presente Convenção, com vista a uma eventual perda que venha a ser ordenada, seja pelo Estado Parte requerente, seja, na sequência de um pedido formulado ao abrigo do n.º 1 do presente artigo, pelo Estado Parte requerido.</a:t>
              </a:r>
            </a:p>
            <a:p>
              <a:pPr>
                <a:spcAft>
                  <a:spcPts val="1000"/>
                </a:spcAft>
              </a:pPr>
              <a:r>
                <a:rPr lang="pt-PT" sz="1600" dirty="0"/>
                <a:t>(…)</a:t>
              </a:r>
            </a:p>
            <a:p>
              <a:pPr>
                <a:spcAft>
                  <a:spcPts val="1000"/>
                </a:spcAft>
              </a:pPr>
              <a:r>
                <a:rPr lang="pt-PT" sz="1600" dirty="0"/>
                <a:t>7 — Um Estado Parte poderá recusar a cooperação que lhe é solicitada ao abrigo do presente artigo, caso a infracção a que se refere o pedido não esteja prevista na presente Convenção.</a:t>
              </a:r>
            </a:p>
            <a:p>
              <a:pPr>
                <a:spcAft>
                  <a:spcPts val="1000"/>
                </a:spcAft>
              </a:pPr>
              <a:r>
                <a:rPr lang="pt-PT" sz="1600" dirty="0"/>
                <a:t>(…)</a:t>
              </a:r>
            </a:p>
            <a:p>
              <a:pPr>
                <a:spcAft>
                  <a:spcPts val="1000"/>
                </a:spcAft>
              </a:pPr>
              <a:r>
                <a:rPr lang="pt-PT" sz="1600" dirty="0"/>
                <a:t>9 — Os Estados Partes deverão considerar a possibilidade de celebrar tratados ou acordos bilaterais ou multilaterais com o objectivo de reforçar e desenvolver a eficácia da cooperação internacional para efeitos do presente artigo.</a:t>
              </a:r>
            </a:p>
          </p:txBody>
        </p:sp>
        <p:sp>
          <p:nvSpPr>
            <p:cNvPr id="14" name="TextBox 13">
              <a:extLst>
                <a:ext uri="{FF2B5EF4-FFF2-40B4-BE49-F238E27FC236}">
                  <a16:creationId xmlns:a16="http://schemas.microsoft.com/office/drawing/2014/main" id="{CD186C60-B59C-41FC-AAC7-AA8295EB5E82}"/>
                </a:ext>
              </a:extLst>
            </p:cNvPr>
            <p:cNvSpPr txBox="1"/>
            <p:nvPr/>
          </p:nvSpPr>
          <p:spPr>
            <a:xfrm>
              <a:off x="465314" y="1637022"/>
              <a:ext cx="11248266" cy="1015663"/>
            </a:xfrm>
            <a:prstGeom prst="rect">
              <a:avLst/>
            </a:prstGeom>
            <a:noFill/>
          </p:spPr>
          <p:txBody>
            <a:bodyPr wrap="square" rtlCol="0">
              <a:spAutoFit/>
            </a:bodyPr>
            <a:lstStyle/>
            <a:p>
              <a:r>
                <a:rPr lang="pt-PT" dirty="0"/>
                <a:t>Artigo 13.º</a:t>
              </a:r>
            </a:p>
            <a:p>
              <a:r>
                <a:rPr lang="pt-PT" sz="1400" cap="small" dirty="0"/>
                <a:t>Cooperação Internacional para Efeitos de Perda</a:t>
              </a:r>
            </a:p>
            <a:p>
              <a:endParaRPr lang="pt-PT" sz="1400" cap="small" dirty="0"/>
            </a:p>
            <a:p>
              <a:endParaRPr lang="en-US" sz="1400" cap="small" dirty="0"/>
            </a:p>
          </p:txBody>
        </p:sp>
      </p:grpSp>
    </p:spTree>
    <p:extLst>
      <p:ext uri="{BB962C8B-B14F-4D97-AF65-F5344CB8AC3E}">
        <p14:creationId xmlns:p14="http://schemas.microsoft.com/office/powerpoint/2010/main" val="30654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C53D04-7190-4BC7-A28D-1D49B260CE0E}"/>
              </a:ext>
            </a:extLst>
          </p:cNvPr>
          <p:cNvSpPr txBox="1"/>
          <p:nvPr/>
        </p:nvSpPr>
        <p:spPr>
          <a:xfrm>
            <a:off x="669920" y="1354967"/>
            <a:ext cx="9183756" cy="461665"/>
          </a:xfrm>
          <a:prstGeom prst="rect">
            <a:avLst/>
          </a:prstGeom>
          <a:noFill/>
        </p:spPr>
        <p:txBody>
          <a:bodyPr wrap="square" rtlCol="0">
            <a:spAutoFit/>
          </a:bodyPr>
          <a:lstStyle/>
          <a:p>
            <a:r>
              <a:rPr lang="pt-PT" sz="2400" dirty="0">
                <a:effectLst/>
                <a:latin typeface="Bahnschrift" panose="020B0502040204020203" pitchFamily="34" charset="0"/>
              </a:rPr>
              <a:t>Colóquio Internacional – Tribunal Supremo  </a:t>
            </a:r>
            <a:endParaRPr lang="en-US" sz="2400" dirty="0">
              <a:latin typeface="Bahnschrift" panose="020B0502040204020203" pitchFamily="34" charset="0"/>
            </a:endParaRPr>
          </a:p>
        </p:txBody>
      </p:sp>
      <p:cxnSp>
        <p:nvCxnSpPr>
          <p:cNvPr id="7" name="Straight Connector 6">
            <a:extLst>
              <a:ext uri="{FF2B5EF4-FFF2-40B4-BE49-F238E27FC236}">
                <a16:creationId xmlns:a16="http://schemas.microsoft.com/office/drawing/2014/main" id="{786C7D2D-8A48-44D2-8ED4-5F8E51D2CA04}"/>
              </a:ext>
            </a:extLst>
          </p:cNvPr>
          <p:cNvCxnSpPr>
            <a:cxnSpLocks/>
          </p:cNvCxnSpPr>
          <p:nvPr/>
        </p:nvCxnSpPr>
        <p:spPr>
          <a:xfrm>
            <a:off x="754005" y="2301240"/>
            <a:ext cx="963062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69FEA5C-4BE3-4DB5-8FC0-97A1DC291D1C}"/>
              </a:ext>
            </a:extLst>
          </p:cNvPr>
          <p:cNvSpPr txBox="1"/>
          <p:nvPr/>
        </p:nvSpPr>
        <p:spPr>
          <a:xfrm>
            <a:off x="7189366" y="6053958"/>
            <a:ext cx="4745360" cy="400110"/>
          </a:xfrm>
          <a:prstGeom prst="rect">
            <a:avLst/>
          </a:prstGeom>
          <a:noFill/>
        </p:spPr>
        <p:txBody>
          <a:bodyPr wrap="square" rtlCol="0">
            <a:spAutoFit/>
          </a:bodyPr>
          <a:lstStyle/>
          <a:p>
            <a:r>
              <a:rPr lang="pt-PT" sz="2000" dirty="0">
                <a:latin typeface="Bahnschrift" panose="020B0502040204020203" pitchFamily="34" charset="0"/>
              </a:rPr>
              <a:t>Maputo, 26 e 27 de Novembro, 2025</a:t>
            </a:r>
            <a:endParaRPr lang="en-US" sz="2000" dirty="0">
              <a:latin typeface="Bahnschrift" panose="020B0502040204020203" pitchFamily="34" charset="0"/>
            </a:endParaRPr>
          </a:p>
        </p:txBody>
      </p:sp>
      <p:sp>
        <p:nvSpPr>
          <p:cNvPr id="2" name="TextBox 1">
            <a:extLst>
              <a:ext uri="{FF2B5EF4-FFF2-40B4-BE49-F238E27FC236}">
                <a16:creationId xmlns:a16="http://schemas.microsoft.com/office/drawing/2014/main" id="{893A8E5B-B96E-42DC-B408-EC50BA659E6F}"/>
              </a:ext>
            </a:extLst>
          </p:cNvPr>
          <p:cNvSpPr txBox="1"/>
          <p:nvPr/>
        </p:nvSpPr>
        <p:spPr>
          <a:xfrm>
            <a:off x="663534" y="3470073"/>
            <a:ext cx="10864933" cy="1323439"/>
          </a:xfrm>
          <a:prstGeom prst="rect">
            <a:avLst/>
          </a:prstGeom>
          <a:noFill/>
        </p:spPr>
        <p:txBody>
          <a:bodyPr wrap="square" rtlCol="0">
            <a:spAutoFit/>
          </a:bodyPr>
          <a:lstStyle/>
          <a:p>
            <a:r>
              <a:rPr lang="pt-PT" sz="4000" dirty="0"/>
              <a:t>A cooperação internacional nas investigações por tráfico transnacional de drogas</a:t>
            </a:r>
            <a:endParaRPr lang="en-US" sz="4000" dirty="0"/>
          </a:p>
        </p:txBody>
      </p:sp>
    </p:spTree>
    <p:extLst>
      <p:ext uri="{BB962C8B-B14F-4D97-AF65-F5344CB8AC3E}">
        <p14:creationId xmlns:p14="http://schemas.microsoft.com/office/powerpoint/2010/main" val="4077901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0" y="266700"/>
            <a:ext cx="10648949" cy="2123658"/>
          </a:xfrm>
          <a:prstGeom prst="rect">
            <a:avLst/>
          </a:prstGeom>
          <a:noFill/>
        </p:spPr>
        <p:txBody>
          <a:bodyPr wrap="square" rtlCol="0">
            <a:spAutoFit/>
          </a:bodyPr>
          <a:lstStyle/>
          <a:p>
            <a:r>
              <a:rPr lang="pt-PT" sz="4400" dirty="0"/>
              <a:t>Convenção das </a:t>
            </a:r>
          </a:p>
          <a:p>
            <a:r>
              <a:rPr lang="pt-PT" sz="4400" dirty="0"/>
              <a:t>Nações Unidas contra a </a:t>
            </a:r>
          </a:p>
          <a:p>
            <a:r>
              <a:rPr lang="pt-PT" sz="4400" dirty="0"/>
              <a:t>Criminalidade Organizada Transnacional</a:t>
            </a:r>
          </a:p>
        </p:txBody>
      </p:sp>
      <p:grpSp>
        <p:nvGrpSpPr>
          <p:cNvPr id="10" name="Group 9">
            <a:extLst>
              <a:ext uri="{FF2B5EF4-FFF2-40B4-BE49-F238E27FC236}">
                <a16:creationId xmlns:a16="http://schemas.microsoft.com/office/drawing/2014/main" id="{78B5A0E1-E7EE-4831-A046-9B9A4BF02AC3}"/>
              </a:ext>
            </a:extLst>
          </p:cNvPr>
          <p:cNvGrpSpPr/>
          <p:nvPr/>
        </p:nvGrpSpPr>
        <p:grpSpPr>
          <a:xfrm>
            <a:off x="-275864" y="2513540"/>
            <a:ext cx="12743727" cy="3715810"/>
            <a:chOff x="-266218" y="1590319"/>
            <a:chExt cx="12743727" cy="3963460"/>
          </a:xfrm>
        </p:grpSpPr>
        <p:sp>
          <p:nvSpPr>
            <p:cNvPr id="12" name="!!Gray Box">
              <a:extLst>
                <a:ext uri="{FF2B5EF4-FFF2-40B4-BE49-F238E27FC236}">
                  <a16:creationId xmlns:a16="http://schemas.microsoft.com/office/drawing/2014/main" id="{89045838-E144-467D-BB60-D9D31AD2A2FD}"/>
                </a:ext>
              </a:extLst>
            </p:cNvPr>
            <p:cNvSpPr/>
            <p:nvPr/>
          </p:nvSpPr>
          <p:spPr>
            <a:xfrm>
              <a:off x="-266218" y="1590319"/>
              <a:ext cx="12743727" cy="396346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7">
              <a:extLst>
                <a:ext uri="{FF2B5EF4-FFF2-40B4-BE49-F238E27FC236}">
                  <a16:creationId xmlns:a16="http://schemas.microsoft.com/office/drawing/2014/main" id="{BA724D7C-6DED-4E56-9CED-331D87579782}"/>
                </a:ext>
              </a:extLst>
            </p:cNvPr>
            <p:cNvSpPr txBox="1"/>
            <p:nvPr/>
          </p:nvSpPr>
          <p:spPr>
            <a:xfrm>
              <a:off x="465314" y="1722513"/>
              <a:ext cx="11248266" cy="3477875"/>
            </a:xfrm>
            <a:prstGeom prst="rect">
              <a:avLst/>
            </a:prstGeom>
            <a:noFill/>
          </p:spPr>
          <p:txBody>
            <a:bodyPr wrap="square" rtlCol="0">
              <a:spAutoFit/>
            </a:bodyPr>
            <a:lstStyle/>
            <a:p>
              <a:endParaRPr lang="pt-PT" sz="2200" cap="small" dirty="0"/>
            </a:p>
            <a:p>
              <a:endParaRPr lang="pt-PT" sz="2200" cap="small" dirty="0"/>
            </a:p>
            <a:p>
              <a:r>
                <a:rPr lang="pt-PT" sz="2200" dirty="0"/>
                <a:t>(…)</a:t>
              </a:r>
            </a:p>
            <a:p>
              <a:r>
                <a:rPr lang="pt-PT" sz="2200" dirty="0"/>
                <a:t>5 — Se um Estado Parte que exerça a sua competência jurisdicional por força dos n.s 1 ou 2 do presente artigo tiver sido notificado ou tiver tomado conhecimento, por qualquer outra forma, de que um ou vários Estados Partes estão a efectuar uma investigação ou iniciaram diligências ou um procedimento judicial tendo por objecto o mesmo acto, as autoridades competentes destes Estados Partes deverão consultar-se, segundo convenha, para coordenar as suas acções.</a:t>
              </a:r>
            </a:p>
            <a:p>
              <a:r>
                <a:rPr lang="pt-PT" sz="2200" dirty="0"/>
                <a:t>(…)</a:t>
              </a:r>
            </a:p>
          </p:txBody>
        </p:sp>
        <p:sp>
          <p:nvSpPr>
            <p:cNvPr id="14" name="TextBox 13">
              <a:extLst>
                <a:ext uri="{FF2B5EF4-FFF2-40B4-BE49-F238E27FC236}">
                  <a16:creationId xmlns:a16="http://schemas.microsoft.com/office/drawing/2014/main" id="{CD186C60-B59C-41FC-AAC7-AA8295EB5E82}"/>
                </a:ext>
              </a:extLst>
            </p:cNvPr>
            <p:cNvSpPr txBox="1"/>
            <p:nvPr/>
          </p:nvSpPr>
          <p:spPr>
            <a:xfrm>
              <a:off x="465314" y="1637022"/>
              <a:ext cx="11248266" cy="1169551"/>
            </a:xfrm>
            <a:prstGeom prst="rect">
              <a:avLst/>
            </a:prstGeom>
            <a:noFill/>
          </p:spPr>
          <p:txBody>
            <a:bodyPr wrap="square" rtlCol="0">
              <a:spAutoFit/>
            </a:bodyPr>
            <a:lstStyle/>
            <a:p>
              <a:r>
                <a:rPr lang="pt-PT" sz="2000" dirty="0"/>
                <a:t>Artigo 15.º</a:t>
              </a:r>
            </a:p>
            <a:p>
              <a:r>
                <a:rPr lang="pt-PT" sz="1600" cap="small" dirty="0"/>
                <a:t>Jurisdição</a:t>
              </a:r>
            </a:p>
            <a:p>
              <a:endParaRPr lang="pt-PT" sz="1600" cap="small" dirty="0"/>
            </a:p>
            <a:p>
              <a:endParaRPr lang="en-US" sz="1600" cap="small" dirty="0"/>
            </a:p>
          </p:txBody>
        </p:sp>
      </p:grpSp>
    </p:spTree>
    <p:extLst>
      <p:ext uri="{BB962C8B-B14F-4D97-AF65-F5344CB8AC3E}">
        <p14:creationId xmlns:p14="http://schemas.microsoft.com/office/powerpoint/2010/main" val="3855233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0" y="266700"/>
            <a:ext cx="10648949" cy="2123658"/>
          </a:xfrm>
          <a:prstGeom prst="rect">
            <a:avLst/>
          </a:prstGeom>
          <a:noFill/>
        </p:spPr>
        <p:txBody>
          <a:bodyPr wrap="square" rtlCol="0">
            <a:spAutoFit/>
          </a:bodyPr>
          <a:lstStyle/>
          <a:p>
            <a:r>
              <a:rPr lang="pt-PT" sz="4400" dirty="0"/>
              <a:t>Convenção das </a:t>
            </a:r>
          </a:p>
          <a:p>
            <a:r>
              <a:rPr lang="pt-PT" sz="4400" dirty="0"/>
              <a:t>Nações Unidas contra a </a:t>
            </a:r>
          </a:p>
          <a:p>
            <a:r>
              <a:rPr lang="pt-PT" sz="4400" dirty="0"/>
              <a:t>Criminalidade Organizada Transnacional</a:t>
            </a:r>
          </a:p>
        </p:txBody>
      </p:sp>
      <p:grpSp>
        <p:nvGrpSpPr>
          <p:cNvPr id="10" name="Group 9">
            <a:extLst>
              <a:ext uri="{FF2B5EF4-FFF2-40B4-BE49-F238E27FC236}">
                <a16:creationId xmlns:a16="http://schemas.microsoft.com/office/drawing/2014/main" id="{78B5A0E1-E7EE-4831-A046-9B9A4BF02AC3}"/>
              </a:ext>
            </a:extLst>
          </p:cNvPr>
          <p:cNvGrpSpPr/>
          <p:nvPr/>
        </p:nvGrpSpPr>
        <p:grpSpPr>
          <a:xfrm>
            <a:off x="-275864" y="2733563"/>
            <a:ext cx="12743727" cy="3468160"/>
            <a:chOff x="-266218" y="1590319"/>
            <a:chExt cx="12743727" cy="3468160"/>
          </a:xfrm>
        </p:grpSpPr>
        <p:sp>
          <p:nvSpPr>
            <p:cNvPr id="12" name="!!Gray Box">
              <a:extLst>
                <a:ext uri="{FF2B5EF4-FFF2-40B4-BE49-F238E27FC236}">
                  <a16:creationId xmlns:a16="http://schemas.microsoft.com/office/drawing/2014/main" id="{89045838-E144-467D-BB60-D9D31AD2A2FD}"/>
                </a:ext>
              </a:extLst>
            </p:cNvPr>
            <p:cNvSpPr/>
            <p:nvPr/>
          </p:nvSpPr>
          <p:spPr>
            <a:xfrm>
              <a:off x="-266218" y="1590319"/>
              <a:ext cx="12743727" cy="346816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7">
              <a:extLst>
                <a:ext uri="{FF2B5EF4-FFF2-40B4-BE49-F238E27FC236}">
                  <a16:creationId xmlns:a16="http://schemas.microsoft.com/office/drawing/2014/main" id="{BA724D7C-6DED-4E56-9CED-331D87579782}"/>
                </a:ext>
              </a:extLst>
            </p:cNvPr>
            <p:cNvSpPr txBox="1"/>
            <p:nvPr/>
          </p:nvSpPr>
          <p:spPr>
            <a:xfrm>
              <a:off x="465314" y="1722513"/>
              <a:ext cx="11248266" cy="3170099"/>
            </a:xfrm>
            <a:prstGeom prst="rect">
              <a:avLst/>
            </a:prstGeom>
            <a:noFill/>
          </p:spPr>
          <p:txBody>
            <a:bodyPr wrap="square" rtlCol="0">
              <a:spAutoFit/>
            </a:bodyPr>
            <a:lstStyle/>
            <a:p>
              <a:endParaRPr lang="pt-PT" sz="2000" dirty="0"/>
            </a:p>
            <a:p>
              <a:endParaRPr lang="pt-PT" sz="2000" dirty="0"/>
            </a:p>
            <a:p>
              <a:r>
                <a:rPr lang="pt-PT" sz="2000" dirty="0"/>
                <a:t>1 — O presente artigo aplica-se às infracções abrangidas pela presente Convenção ou nos casos em que um grupo criminoso organizado esteja implicado numa infracção prevista nas alíneas a) ou b) do n.º 1 do artigo 3.º e em que a pessoa que é objecto do pedido de extradição se encontre no Estado Parte requerido, desde que a infracção pela qual é pedida a extradição seja punível pelo direito interno do Estado Parte requerente e do Estado Parte requerido.</a:t>
              </a:r>
            </a:p>
            <a:p>
              <a:r>
                <a:rPr lang="pt-PT" sz="2000" dirty="0"/>
                <a:t>(…)</a:t>
              </a:r>
            </a:p>
            <a:p>
              <a:r>
                <a:rPr lang="pt-PT" sz="2000" dirty="0"/>
                <a:t>17 — Os Estados Partes deverão procurar celebrar acordos bilaterais ou multilaterais com o objectivo de permitir a extradição ou de aumentar a sua eficácia.</a:t>
              </a:r>
            </a:p>
          </p:txBody>
        </p:sp>
        <p:sp>
          <p:nvSpPr>
            <p:cNvPr id="14" name="TextBox 13">
              <a:extLst>
                <a:ext uri="{FF2B5EF4-FFF2-40B4-BE49-F238E27FC236}">
                  <a16:creationId xmlns:a16="http://schemas.microsoft.com/office/drawing/2014/main" id="{CD186C60-B59C-41FC-AAC7-AA8295EB5E82}"/>
                </a:ext>
              </a:extLst>
            </p:cNvPr>
            <p:cNvSpPr txBox="1"/>
            <p:nvPr/>
          </p:nvSpPr>
          <p:spPr>
            <a:xfrm>
              <a:off x="465314" y="1637022"/>
              <a:ext cx="11248266" cy="1169551"/>
            </a:xfrm>
            <a:prstGeom prst="rect">
              <a:avLst/>
            </a:prstGeom>
            <a:noFill/>
          </p:spPr>
          <p:txBody>
            <a:bodyPr wrap="square" rtlCol="0">
              <a:spAutoFit/>
            </a:bodyPr>
            <a:lstStyle/>
            <a:p>
              <a:r>
                <a:rPr lang="pt-PT" sz="2000" dirty="0"/>
                <a:t>Artigo 16.º</a:t>
              </a:r>
            </a:p>
            <a:p>
              <a:r>
                <a:rPr lang="pt-PT" sz="1600" cap="small" dirty="0"/>
                <a:t>Extradição</a:t>
              </a:r>
            </a:p>
            <a:p>
              <a:endParaRPr lang="pt-PT" sz="1600" cap="small" dirty="0"/>
            </a:p>
            <a:p>
              <a:endParaRPr lang="en-US" sz="1600" cap="small" dirty="0"/>
            </a:p>
          </p:txBody>
        </p:sp>
      </p:grpSp>
    </p:spTree>
    <p:extLst>
      <p:ext uri="{BB962C8B-B14F-4D97-AF65-F5344CB8AC3E}">
        <p14:creationId xmlns:p14="http://schemas.microsoft.com/office/powerpoint/2010/main" val="2561254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0" y="266700"/>
            <a:ext cx="10648949" cy="2123658"/>
          </a:xfrm>
          <a:prstGeom prst="rect">
            <a:avLst/>
          </a:prstGeom>
          <a:noFill/>
        </p:spPr>
        <p:txBody>
          <a:bodyPr wrap="square" rtlCol="0">
            <a:spAutoFit/>
          </a:bodyPr>
          <a:lstStyle/>
          <a:p>
            <a:r>
              <a:rPr lang="pt-PT" sz="4400" dirty="0"/>
              <a:t>Convenção das </a:t>
            </a:r>
          </a:p>
          <a:p>
            <a:r>
              <a:rPr lang="pt-PT" sz="4400" dirty="0"/>
              <a:t>Nações Unidas contra a </a:t>
            </a:r>
          </a:p>
          <a:p>
            <a:r>
              <a:rPr lang="pt-PT" sz="4400" dirty="0"/>
              <a:t>Criminalidade Organizada Transnacional</a:t>
            </a:r>
          </a:p>
        </p:txBody>
      </p:sp>
      <p:grpSp>
        <p:nvGrpSpPr>
          <p:cNvPr id="10" name="Group 9">
            <a:extLst>
              <a:ext uri="{FF2B5EF4-FFF2-40B4-BE49-F238E27FC236}">
                <a16:creationId xmlns:a16="http://schemas.microsoft.com/office/drawing/2014/main" id="{78B5A0E1-E7EE-4831-A046-9B9A4BF02AC3}"/>
              </a:ext>
            </a:extLst>
          </p:cNvPr>
          <p:cNvGrpSpPr/>
          <p:nvPr/>
        </p:nvGrpSpPr>
        <p:grpSpPr>
          <a:xfrm>
            <a:off x="-275864" y="2576873"/>
            <a:ext cx="12743727" cy="3933938"/>
            <a:chOff x="-266218" y="1590318"/>
            <a:chExt cx="12743727" cy="3933938"/>
          </a:xfrm>
        </p:grpSpPr>
        <p:sp>
          <p:nvSpPr>
            <p:cNvPr id="12" name="!!Gray Box">
              <a:extLst>
                <a:ext uri="{FF2B5EF4-FFF2-40B4-BE49-F238E27FC236}">
                  <a16:creationId xmlns:a16="http://schemas.microsoft.com/office/drawing/2014/main" id="{89045838-E144-467D-BB60-D9D31AD2A2FD}"/>
                </a:ext>
              </a:extLst>
            </p:cNvPr>
            <p:cNvSpPr/>
            <p:nvPr/>
          </p:nvSpPr>
          <p:spPr>
            <a:xfrm>
              <a:off x="-266218" y="1590318"/>
              <a:ext cx="12743727" cy="393393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7">
              <a:extLst>
                <a:ext uri="{FF2B5EF4-FFF2-40B4-BE49-F238E27FC236}">
                  <a16:creationId xmlns:a16="http://schemas.microsoft.com/office/drawing/2014/main" id="{BA724D7C-6DED-4E56-9CED-331D87579782}"/>
                </a:ext>
              </a:extLst>
            </p:cNvPr>
            <p:cNvSpPr txBox="1"/>
            <p:nvPr/>
          </p:nvSpPr>
          <p:spPr>
            <a:xfrm>
              <a:off x="465314" y="1722513"/>
              <a:ext cx="11248266" cy="3693319"/>
            </a:xfrm>
            <a:prstGeom prst="rect">
              <a:avLst/>
            </a:prstGeom>
            <a:noFill/>
          </p:spPr>
          <p:txBody>
            <a:bodyPr wrap="square" rtlCol="0">
              <a:spAutoFit/>
            </a:bodyPr>
            <a:lstStyle/>
            <a:p>
              <a:endParaRPr lang="pt-PT" dirty="0"/>
            </a:p>
            <a:p>
              <a:endParaRPr lang="pt-PT" dirty="0"/>
            </a:p>
            <a:p>
              <a:r>
                <a:rPr lang="pt-PT" dirty="0"/>
                <a:t>1 — Os Estados Partes deverão prestar reciprocamente todo o auxílio judiciário possível no âmbito de investigações, processos e procedimentos judiciais relativos às infracções previstas pela presente Convenção, nos termos do artigo 3.º, e deverão prestar reciprocamente uma assistência similar quando o Estado Parte requerente tiver motivos razoáveis para suspeitar de que a infracção a que se referem as alíneas a) ou b) do n.º 1 do artigo 3.º é de natureza transnacional, inclusive quando as vítimas, as testemunhas, o produto, os instrumentos ou os elementos de prova destas infracções se encontram no território do Estado Parte requerido e que se encontra envolvido um grupo criminoso organizado.</a:t>
              </a:r>
            </a:p>
            <a:p>
              <a:r>
                <a:rPr lang="pt-PT" dirty="0"/>
                <a:t>2 — Deverá ser prestado todo o auxílio judiciário possível, tanto quanto o permitam as leis, tratados e acordos pertinentes do Estado Parte requerido, no âmbito de investigações, processos e procedimentos e outros actos judiciais relativos a infracções pelas quais possa ser considerada responsável uma pessoa colectiva no Estado Parte requerente, em conformidade com o artigo 10.º da presente Convenção.</a:t>
              </a:r>
            </a:p>
          </p:txBody>
        </p:sp>
        <p:sp>
          <p:nvSpPr>
            <p:cNvPr id="14" name="TextBox 13">
              <a:extLst>
                <a:ext uri="{FF2B5EF4-FFF2-40B4-BE49-F238E27FC236}">
                  <a16:creationId xmlns:a16="http://schemas.microsoft.com/office/drawing/2014/main" id="{CD186C60-B59C-41FC-AAC7-AA8295EB5E82}"/>
                </a:ext>
              </a:extLst>
            </p:cNvPr>
            <p:cNvSpPr txBox="1"/>
            <p:nvPr/>
          </p:nvSpPr>
          <p:spPr>
            <a:xfrm>
              <a:off x="465314" y="1637022"/>
              <a:ext cx="11248266" cy="1015663"/>
            </a:xfrm>
            <a:prstGeom prst="rect">
              <a:avLst/>
            </a:prstGeom>
            <a:noFill/>
          </p:spPr>
          <p:txBody>
            <a:bodyPr wrap="square" rtlCol="0">
              <a:spAutoFit/>
            </a:bodyPr>
            <a:lstStyle/>
            <a:p>
              <a:r>
                <a:rPr lang="pt-PT" dirty="0"/>
                <a:t>Artigo 18.º</a:t>
              </a:r>
            </a:p>
            <a:p>
              <a:r>
                <a:rPr lang="pt-PT" sz="1400" cap="small" dirty="0"/>
                <a:t>Auxílio Judiciário</a:t>
              </a:r>
            </a:p>
            <a:p>
              <a:endParaRPr lang="pt-PT" sz="1400" cap="small" dirty="0"/>
            </a:p>
            <a:p>
              <a:endParaRPr lang="en-US" sz="1400" cap="small" dirty="0"/>
            </a:p>
          </p:txBody>
        </p:sp>
      </p:grpSp>
    </p:spTree>
    <p:extLst>
      <p:ext uri="{BB962C8B-B14F-4D97-AF65-F5344CB8AC3E}">
        <p14:creationId xmlns:p14="http://schemas.microsoft.com/office/powerpoint/2010/main" val="275874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0" y="266700"/>
            <a:ext cx="10648949" cy="2123658"/>
          </a:xfrm>
          <a:prstGeom prst="rect">
            <a:avLst/>
          </a:prstGeom>
          <a:noFill/>
        </p:spPr>
        <p:txBody>
          <a:bodyPr wrap="square" rtlCol="0">
            <a:spAutoFit/>
          </a:bodyPr>
          <a:lstStyle/>
          <a:p>
            <a:r>
              <a:rPr lang="pt-PT" sz="4400" dirty="0"/>
              <a:t>Convenção das </a:t>
            </a:r>
          </a:p>
          <a:p>
            <a:r>
              <a:rPr lang="pt-PT" sz="4400" dirty="0"/>
              <a:t>Nações Unidas contra a </a:t>
            </a:r>
          </a:p>
          <a:p>
            <a:r>
              <a:rPr lang="pt-PT" sz="4400" dirty="0"/>
              <a:t>Criminalidade Organizada Transnacional</a:t>
            </a:r>
          </a:p>
        </p:txBody>
      </p:sp>
      <p:grpSp>
        <p:nvGrpSpPr>
          <p:cNvPr id="10" name="Group 9">
            <a:extLst>
              <a:ext uri="{FF2B5EF4-FFF2-40B4-BE49-F238E27FC236}">
                <a16:creationId xmlns:a16="http://schemas.microsoft.com/office/drawing/2014/main" id="{78B5A0E1-E7EE-4831-A046-9B9A4BF02AC3}"/>
              </a:ext>
            </a:extLst>
          </p:cNvPr>
          <p:cNvGrpSpPr/>
          <p:nvPr/>
        </p:nvGrpSpPr>
        <p:grpSpPr>
          <a:xfrm>
            <a:off x="-275864" y="2585563"/>
            <a:ext cx="12743727" cy="4011808"/>
            <a:chOff x="-266218" y="1590318"/>
            <a:chExt cx="12743727" cy="4011808"/>
          </a:xfrm>
        </p:grpSpPr>
        <p:sp>
          <p:nvSpPr>
            <p:cNvPr id="12" name="!!Gray Box">
              <a:extLst>
                <a:ext uri="{FF2B5EF4-FFF2-40B4-BE49-F238E27FC236}">
                  <a16:creationId xmlns:a16="http://schemas.microsoft.com/office/drawing/2014/main" id="{89045838-E144-467D-BB60-D9D31AD2A2FD}"/>
                </a:ext>
              </a:extLst>
            </p:cNvPr>
            <p:cNvSpPr/>
            <p:nvPr/>
          </p:nvSpPr>
          <p:spPr>
            <a:xfrm>
              <a:off x="-266218" y="1590318"/>
              <a:ext cx="12743727" cy="40118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7">
              <a:extLst>
                <a:ext uri="{FF2B5EF4-FFF2-40B4-BE49-F238E27FC236}">
                  <a16:creationId xmlns:a16="http://schemas.microsoft.com/office/drawing/2014/main" id="{BA724D7C-6DED-4E56-9CED-331D87579782}"/>
                </a:ext>
              </a:extLst>
            </p:cNvPr>
            <p:cNvSpPr txBox="1"/>
            <p:nvPr/>
          </p:nvSpPr>
          <p:spPr>
            <a:xfrm>
              <a:off x="465314" y="1722513"/>
              <a:ext cx="11248266" cy="3806170"/>
            </a:xfrm>
            <a:prstGeom prst="rect">
              <a:avLst/>
            </a:prstGeom>
            <a:noFill/>
          </p:spPr>
          <p:txBody>
            <a:bodyPr wrap="square" rtlCol="0">
              <a:spAutoFit/>
            </a:bodyPr>
            <a:lstStyle/>
            <a:p>
              <a:endParaRPr lang="pt-PT" sz="1600" dirty="0"/>
            </a:p>
            <a:p>
              <a:endParaRPr lang="pt-PT" sz="1600" dirty="0"/>
            </a:p>
            <a:p>
              <a:r>
                <a:rPr lang="pt-PT" sz="1600" dirty="0"/>
                <a:t>3 — O auxílio judiciário prestado em aplicação do presente artigo pode ser solicitado para os seguintes efeitos:</a:t>
              </a:r>
            </a:p>
            <a:p>
              <a:pPr>
                <a:spcAft>
                  <a:spcPts val="500"/>
                </a:spcAft>
              </a:pPr>
              <a:r>
                <a:rPr lang="pt-PT" sz="1600" dirty="0"/>
                <a:t>a) Recolha de testemunhos ou de depoimentos;</a:t>
              </a:r>
            </a:p>
            <a:p>
              <a:pPr>
                <a:spcAft>
                  <a:spcPts val="500"/>
                </a:spcAft>
              </a:pPr>
              <a:r>
                <a:rPr lang="pt-PT" sz="1600" dirty="0"/>
                <a:t>b) Notificação de actos judiciais;</a:t>
              </a:r>
            </a:p>
            <a:p>
              <a:pPr>
                <a:spcAft>
                  <a:spcPts val="500"/>
                </a:spcAft>
              </a:pPr>
              <a:r>
                <a:rPr lang="pt-PT" sz="1600" dirty="0"/>
                <a:t>c) Realização de buscas, apreensões e congelamentos;</a:t>
              </a:r>
            </a:p>
            <a:p>
              <a:pPr>
                <a:spcAft>
                  <a:spcPts val="500"/>
                </a:spcAft>
              </a:pPr>
              <a:r>
                <a:rPr lang="pt-PT" sz="1600" dirty="0"/>
                <a:t>d) Exame de objectos e de locais;</a:t>
              </a:r>
            </a:p>
            <a:p>
              <a:pPr>
                <a:spcAft>
                  <a:spcPts val="500"/>
                </a:spcAft>
              </a:pPr>
              <a:r>
                <a:rPr lang="pt-PT" sz="1600" dirty="0"/>
                <a:t>e) Fornecimento de informações, de elementos de prova e de pareceres de peritos;</a:t>
              </a:r>
            </a:p>
            <a:p>
              <a:pPr>
                <a:spcAft>
                  <a:spcPts val="500"/>
                </a:spcAft>
              </a:pPr>
              <a:r>
                <a:rPr lang="pt-PT" sz="1600" dirty="0"/>
                <a:t>f) Fornecimento de originais ou de cópias certificadas de documentos e de processos pertinentes, incluindo documentos administrativos, bancários, financeiros ou comerciais e documentos de empresas;</a:t>
              </a:r>
            </a:p>
            <a:p>
              <a:pPr>
                <a:spcAft>
                  <a:spcPts val="500"/>
                </a:spcAft>
              </a:pPr>
              <a:r>
                <a:rPr lang="pt-PT" sz="1600" dirty="0"/>
                <a:t>g) Identificação ou localização dos produtos do crime, bens, instrumentos ou outros elementos para fins probatórios;</a:t>
              </a:r>
            </a:p>
            <a:p>
              <a:pPr>
                <a:spcAft>
                  <a:spcPts val="500"/>
                </a:spcAft>
              </a:pPr>
              <a:r>
                <a:rPr lang="pt-PT" sz="1600" dirty="0"/>
                <a:t>h) Facilitação da comparência voluntária de pessoas no Estado Parte requerente;</a:t>
              </a:r>
            </a:p>
            <a:p>
              <a:pPr>
                <a:spcAft>
                  <a:spcPts val="500"/>
                </a:spcAft>
              </a:pPr>
              <a:r>
                <a:rPr lang="pt-PT" sz="1600" dirty="0"/>
                <a:t>i) Prestação de qualquer outro tipo de assistência compatível com o direito interno do Estado Parte requerido.</a:t>
              </a:r>
            </a:p>
          </p:txBody>
        </p:sp>
        <p:sp>
          <p:nvSpPr>
            <p:cNvPr id="14" name="TextBox 13">
              <a:extLst>
                <a:ext uri="{FF2B5EF4-FFF2-40B4-BE49-F238E27FC236}">
                  <a16:creationId xmlns:a16="http://schemas.microsoft.com/office/drawing/2014/main" id="{CD186C60-B59C-41FC-AAC7-AA8295EB5E82}"/>
                </a:ext>
              </a:extLst>
            </p:cNvPr>
            <p:cNvSpPr txBox="1"/>
            <p:nvPr/>
          </p:nvSpPr>
          <p:spPr>
            <a:xfrm>
              <a:off x="465314" y="1637022"/>
              <a:ext cx="11248266" cy="892552"/>
            </a:xfrm>
            <a:prstGeom prst="rect">
              <a:avLst/>
            </a:prstGeom>
            <a:noFill/>
          </p:spPr>
          <p:txBody>
            <a:bodyPr wrap="square" rtlCol="0">
              <a:spAutoFit/>
            </a:bodyPr>
            <a:lstStyle/>
            <a:p>
              <a:r>
                <a:rPr lang="pt-PT" sz="1600" dirty="0"/>
                <a:t>Artigo 18.º</a:t>
              </a:r>
            </a:p>
            <a:p>
              <a:r>
                <a:rPr lang="pt-PT" sz="1200" cap="small" dirty="0"/>
                <a:t>Auxílio Judiciário</a:t>
              </a:r>
            </a:p>
            <a:p>
              <a:endParaRPr lang="pt-PT" sz="1200" cap="small" dirty="0"/>
            </a:p>
            <a:p>
              <a:endParaRPr lang="en-US" sz="1200" cap="small" dirty="0"/>
            </a:p>
          </p:txBody>
        </p:sp>
      </p:grpSp>
    </p:spTree>
    <p:extLst>
      <p:ext uri="{BB962C8B-B14F-4D97-AF65-F5344CB8AC3E}">
        <p14:creationId xmlns:p14="http://schemas.microsoft.com/office/powerpoint/2010/main" val="3211675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0" y="266700"/>
            <a:ext cx="10648949" cy="2123658"/>
          </a:xfrm>
          <a:prstGeom prst="rect">
            <a:avLst/>
          </a:prstGeom>
          <a:noFill/>
        </p:spPr>
        <p:txBody>
          <a:bodyPr wrap="square" rtlCol="0">
            <a:spAutoFit/>
          </a:bodyPr>
          <a:lstStyle/>
          <a:p>
            <a:r>
              <a:rPr lang="pt-PT" sz="4400" dirty="0"/>
              <a:t>Convenção das </a:t>
            </a:r>
          </a:p>
          <a:p>
            <a:r>
              <a:rPr lang="pt-PT" sz="4400" dirty="0"/>
              <a:t>Nações Unidas contra a </a:t>
            </a:r>
          </a:p>
          <a:p>
            <a:r>
              <a:rPr lang="pt-PT" sz="4400" dirty="0"/>
              <a:t>Criminalidade Organizada Transnacional</a:t>
            </a:r>
          </a:p>
        </p:txBody>
      </p:sp>
      <p:grpSp>
        <p:nvGrpSpPr>
          <p:cNvPr id="10" name="Group 9">
            <a:extLst>
              <a:ext uri="{FF2B5EF4-FFF2-40B4-BE49-F238E27FC236}">
                <a16:creationId xmlns:a16="http://schemas.microsoft.com/office/drawing/2014/main" id="{78B5A0E1-E7EE-4831-A046-9B9A4BF02AC3}"/>
              </a:ext>
            </a:extLst>
          </p:cNvPr>
          <p:cNvGrpSpPr/>
          <p:nvPr/>
        </p:nvGrpSpPr>
        <p:grpSpPr>
          <a:xfrm>
            <a:off x="-275864" y="2433018"/>
            <a:ext cx="12743727" cy="4177187"/>
            <a:chOff x="-266218" y="1590318"/>
            <a:chExt cx="12743727" cy="4177187"/>
          </a:xfrm>
        </p:grpSpPr>
        <p:sp>
          <p:nvSpPr>
            <p:cNvPr id="12" name="!!Gray Box">
              <a:extLst>
                <a:ext uri="{FF2B5EF4-FFF2-40B4-BE49-F238E27FC236}">
                  <a16:creationId xmlns:a16="http://schemas.microsoft.com/office/drawing/2014/main" id="{89045838-E144-467D-BB60-D9D31AD2A2FD}"/>
                </a:ext>
              </a:extLst>
            </p:cNvPr>
            <p:cNvSpPr/>
            <p:nvPr/>
          </p:nvSpPr>
          <p:spPr>
            <a:xfrm>
              <a:off x="-266218" y="1590318"/>
              <a:ext cx="12743727" cy="4177187"/>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7">
              <a:extLst>
                <a:ext uri="{FF2B5EF4-FFF2-40B4-BE49-F238E27FC236}">
                  <a16:creationId xmlns:a16="http://schemas.microsoft.com/office/drawing/2014/main" id="{BA724D7C-6DED-4E56-9CED-331D87579782}"/>
                </a:ext>
              </a:extLst>
            </p:cNvPr>
            <p:cNvSpPr txBox="1"/>
            <p:nvPr/>
          </p:nvSpPr>
          <p:spPr>
            <a:xfrm>
              <a:off x="465314" y="1722513"/>
              <a:ext cx="11248266" cy="3970318"/>
            </a:xfrm>
            <a:prstGeom prst="rect">
              <a:avLst/>
            </a:prstGeom>
            <a:noFill/>
          </p:spPr>
          <p:txBody>
            <a:bodyPr wrap="square" rtlCol="0">
              <a:spAutoFit/>
            </a:bodyPr>
            <a:lstStyle/>
            <a:p>
              <a:endParaRPr lang="pt-PT" dirty="0"/>
            </a:p>
            <a:p>
              <a:endParaRPr lang="pt-PT" dirty="0"/>
            </a:p>
            <a:p>
              <a:r>
                <a:rPr lang="pt-PT" dirty="0"/>
                <a:t>4 — Sem prejuízo do seu direito interno, as autoridades competentes de um Estado Parte poderão, sem pedido prévio, comunicar informações relativas a questões penais a uma autoridade competente de outro Estado Parte, se considerarem que estas informações poderão contribuir para que ela proceda ou conclua com êxito investigações e processos penais, ou permitir a este último Estado Parte formular um pedido ao abrigo da presente Convenção.</a:t>
              </a:r>
            </a:p>
            <a:p>
              <a:r>
                <a:rPr lang="pt-PT" dirty="0"/>
                <a:t>(…)</a:t>
              </a:r>
            </a:p>
            <a:p>
              <a:r>
                <a:rPr lang="pt-PT" dirty="0"/>
                <a:t>7 — Os n.s 9 a 29 do presente artigo deverão ser aplicados aos pedidos feitos em conformidade com o presente artigo, no caso de os Estados Partes em questão não estarem vinculados por um tratado de auxílio judiciário. Se os referidos Estados Partes estiverem vinculados por tal tratado, serão aplicáveis as disposições correspondentes desse tratado, a menos que os Estados Partes concordem em aplicar, em seu lugar, as disposições dos n.s 9 a 29 do presente artigo. Os Estados Partes são fortemente encorajados a aplicar estes parágrafos, se facilitarem a cooperação.</a:t>
              </a:r>
            </a:p>
          </p:txBody>
        </p:sp>
        <p:sp>
          <p:nvSpPr>
            <p:cNvPr id="14" name="TextBox 13">
              <a:extLst>
                <a:ext uri="{FF2B5EF4-FFF2-40B4-BE49-F238E27FC236}">
                  <a16:creationId xmlns:a16="http://schemas.microsoft.com/office/drawing/2014/main" id="{CD186C60-B59C-41FC-AAC7-AA8295EB5E82}"/>
                </a:ext>
              </a:extLst>
            </p:cNvPr>
            <p:cNvSpPr txBox="1"/>
            <p:nvPr/>
          </p:nvSpPr>
          <p:spPr>
            <a:xfrm>
              <a:off x="465314" y="1637022"/>
              <a:ext cx="11248266" cy="1015663"/>
            </a:xfrm>
            <a:prstGeom prst="rect">
              <a:avLst/>
            </a:prstGeom>
            <a:noFill/>
          </p:spPr>
          <p:txBody>
            <a:bodyPr wrap="square" rtlCol="0">
              <a:spAutoFit/>
            </a:bodyPr>
            <a:lstStyle/>
            <a:p>
              <a:r>
                <a:rPr lang="pt-PT" dirty="0"/>
                <a:t>Artigo 18.º</a:t>
              </a:r>
            </a:p>
            <a:p>
              <a:r>
                <a:rPr lang="pt-PT" sz="1400" cap="small" dirty="0"/>
                <a:t>Auxílio Judiciário</a:t>
              </a:r>
            </a:p>
            <a:p>
              <a:endParaRPr lang="pt-PT" sz="1400" cap="small" dirty="0"/>
            </a:p>
            <a:p>
              <a:endParaRPr lang="en-US" sz="1400" cap="small" dirty="0"/>
            </a:p>
          </p:txBody>
        </p:sp>
      </p:grpSp>
    </p:spTree>
    <p:extLst>
      <p:ext uri="{BB962C8B-B14F-4D97-AF65-F5344CB8AC3E}">
        <p14:creationId xmlns:p14="http://schemas.microsoft.com/office/powerpoint/2010/main" val="3922410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0" y="266700"/>
            <a:ext cx="10648949" cy="2123658"/>
          </a:xfrm>
          <a:prstGeom prst="rect">
            <a:avLst/>
          </a:prstGeom>
          <a:noFill/>
        </p:spPr>
        <p:txBody>
          <a:bodyPr wrap="square" rtlCol="0">
            <a:spAutoFit/>
          </a:bodyPr>
          <a:lstStyle/>
          <a:p>
            <a:r>
              <a:rPr lang="pt-PT" sz="4400" dirty="0"/>
              <a:t>Convenção das </a:t>
            </a:r>
          </a:p>
          <a:p>
            <a:r>
              <a:rPr lang="pt-PT" sz="4400" dirty="0"/>
              <a:t>Nações Unidas contra a </a:t>
            </a:r>
          </a:p>
          <a:p>
            <a:r>
              <a:rPr lang="pt-PT" sz="4400" dirty="0"/>
              <a:t>Criminalidade Organizada Transnacional</a:t>
            </a:r>
          </a:p>
        </p:txBody>
      </p:sp>
      <p:grpSp>
        <p:nvGrpSpPr>
          <p:cNvPr id="10" name="Group 9">
            <a:extLst>
              <a:ext uri="{FF2B5EF4-FFF2-40B4-BE49-F238E27FC236}">
                <a16:creationId xmlns:a16="http://schemas.microsoft.com/office/drawing/2014/main" id="{78B5A0E1-E7EE-4831-A046-9B9A4BF02AC3}"/>
              </a:ext>
            </a:extLst>
          </p:cNvPr>
          <p:cNvGrpSpPr/>
          <p:nvPr/>
        </p:nvGrpSpPr>
        <p:grpSpPr>
          <a:xfrm>
            <a:off x="-275864" y="2783789"/>
            <a:ext cx="12743727" cy="3367707"/>
            <a:chOff x="-266218" y="1590318"/>
            <a:chExt cx="12743727" cy="3367707"/>
          </a:xfrm>
        </p:grpSpPr>
        <p:sp>
          <p:nvSpPr>
            <p:cNvPr id="12" name="!!Gray Box">
              <a:extLst>
                <a:ext uri="{FF2B5EF4-FFF2-40B4-BE49-F238E27FC236}">
                  <a16:creationId xmlns:a16="http://schemas.microsoft.com/office/drawing/2014/main" id="{89045838-E144-467D-BB60-D9D31AD2A2FD}"/>
                </a:ext>
              </a:extLst>
            </p:cNvPr>
            <p:cNvSpPr/>
            <p:nvPr/>
          </p:nvSpPr>
          <p:spPr>
            <a:xfrm>
              <a:off x="-266218" y="1590318"/>
              <a:ext cx="12743727" cy="3367707"/>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7">
              <a:extLst>
                <a:ext uri="{FF2B5EF4-FFF2-40B4-BE49-F238E27FC236}">
                  <a16:creationId xmlns:a16="http://schemas.microsoft.com/office/drawing/2014/main" id="{BA724D7C-6DED-4E56-9CED-331D87579782}"/>
                </a:ext>
              </a:extLst>
            </p:cNvPr>
            <p:cNvSpPr txBox="1"/>
            <p:nvPr/>
          </p:nvSpPr>
          <p:spPr>
            <a:xfrm>
              <a:off x="465314" y="1722513"/>
              <a:ext cx="11248266" cy="3046988"/>
            </a:xfrm>
            <a:prstGeom prst="rect">
              <a:avLst/>
            </a:prstGeom>
            <a:noFill/>
          </p:spPr>
          <p:txBody>
            <a:bodyPr wrap="square" rtlCol="0">
              <a:spAutoFit/>
            </a:bodyPr>
            <a:lstStyle/>
            <a:p>
              <a:endParaRPr lang="pt-PT" sz="2400" dirty="0"/>
            </a:p>
            <a:p>
              <a:endParaRPr lang="pt-PT" sz="2400" dirty="0"/>
            </a:p>
            <a:p>
              <a:r>
                <a:rPr lang="pt-PT" sz="2400" dirty="0"/>
                <a:t>8 — Os Estados Partes não poderão invocar o sigilo bancário para recusar o auxílio judiciário previsto no presente artigo.</a:t>
              </a:r>
            </a:p>
            <a:p>
              <a:r>
                <a:rPr lang="pt-PT" sz="2400" dirty="0"/>
                <a:t>(…)</a:t>
              </a:r>
            </a:p>
            <a:p>
              <a:r>
                <a:rPr lang="pt-PT" sz="2400" dirty="0"/>
                <a:t>30 — Os Estados Partes deverão considerar, se necessário, a possibilidade de celebrarem acordos bilaterais ou multilaterais que favoreçam os objectivos e as disposições do presente artigo, reforçando-as ou tornando-as mais eficazes.</a:t>
              </a:r>
            </a:p>
          </p:txBody>
        </p:sp>
        <p:sp>
          <p:nvSpPr>
            <p:cNvPr id="14" name="TextBox 13">
              <a:extLst>
                <a:ext uri="{FF2B5EF4-FFF2-40B4-BE49-F238E27FC236}">
                  <a16:creationId xmlns:a16="http://schemas.microsoft.com/office/drawing/2014/main" id="{CD186C60-B59C-41FC-AAC7-AA8295EB5E82}"/>
                </a:ext>
              </a:extLst>
            </p:cNvPr>
            <p:cNvSpPr txBox="1"/>
            <p:nvPr/>
          </p:nvSpPr>
          <p:spPr>
            <a:xfrm>
              <a:off x="465314" y="1637022"/>
              <a:ext cx="11248266" cy="1292662"/>
            </a:xfrm>
            <a:prstGeom prst="rect">
              <a:avLst/>
            </a:prstGeom>
            <a:noFill/>
          </p:spPr>
          <p:txBody>
            <a:bodyPr wrap="square" rtlCol="0">
              <a:spAutoFit/>
            </a:bodyPr>
            <a:lstStyle/>
            <a:p>
              <a:r>
                <a:rPr lang="pt-PT" sz="2400" dirty="0"/>
                <a:t>Artigo 18.º</a:t>
              </a:r>
            </a:p>
            <a:p>
              <a:r>
                <a:rPr lang="pt-PT" cap="small" dirty="0"/>
                <a:t>Auxílio Judiciário</a:t>
              </a:r>
            </a:p>
            <a:p>
              <a:endParaRPr lang="pt-PT" cap="small" dirty="0"/>
            </a:p>
            <a:p>
              <a:endParaRPr lang="en-US" cap="small" dirty="0"/>
            </a:p>
          </p:txBody>
        </p:sp>
      </p:grpSp>
    </p:spTree>
    <p:extLst>
      <p:ext uri="{BB962C8B-B14F-4D97-AF65-F5344CB8AC3E}">
        <p14:creationId xmlns:p14="http://schemas.microsoft.com/office/powerpoint/2010/main" val="345370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0" y="266700"/>
            <a:ext cx="10648949" cy="2123658"/>
          </a:xfrm>
          <a:prstGeom prst="rect">
            <a:avLst/>
          </a:prstGeom>
          <a:noFill/>
        </p:spPr>
        <p:txBody>
          <a:bodyPr wrap="square" rtlCol="0">
            <a:spAutoFit/>
          </a:bodyPr>
          <a:lstStyle/>
          <a:p>
            <a:r>
              <a:rPr lang="pt-PT" sz="4400" dirty="0"/>
              <a:t>Convenção das </a:t>
            </a:r>
          </a:p>
          <a:p>
            <a:r>
              <a:rPr lang="pt-PT" sz="4400" dirty="0"/>
              <a:t>Nações Unidas contra a </a:t>
            </a:r>
          </a:p>
          <a:p>
            <a:r>
              <a:rPr lang="pt-PT" sz="4400" dirty="0"/>
              <a:t>Criminalidade Organizada Transnacional</a:t>
            </a:r>
          </a:p>
        </p:txBody>
      </p:sp>
      <p:grpSp>
        <p:nvGrpSpPr>
          <p:cNvPr id="10" name="Group 9">
            <a:extLst>
              <a:ext uri="{FF2B5EF4-FFF2-40B4-BE49-F238E27FC236}">
                <a16:creationId xmlns:a16="http://schemas.microsoft.com/office/drawing/2014/main" id="{78B5A0E1-E7EE-4831-A046-9B9A4BF02AC3}"/>
              </a:ext>
            </a:extLst>
          </p:cNvPr>
          <p:cNvGrpSpPr/>
          <p:nvPr/>
        </p:nvGrpSpPr>
        <p:grpSpPr>
          <a:xfrm>
            <a:off x="-275864" y="2583764"/>
            <a:ext cx="12743727" cy="4007536"/>
            <a:chOff x="-266218" y="1590318"/>
            <a:chExt cx="12743727" cy="4007536"/>
          </a:xfrm>
        </p:grpSpPr>
        <p:sp>
          <p:nvSpPr>
            <p:cNvPr id="12" name="!!Gray Box">
              <a:extLst>
                <a:ext uri="{FF2B5EF4-FFF2-40B4-BE49-F238E27FC236}">
                  <a16:creationId xmlns:a16="http://schemas.microsoft.com/office/drawing/2014/main" id="{89045838-E144-467D-BB60-D9D31AD2A2FD}"/>
                </a:ext>
              </a:extLst>
            </p:cNvPr>
            <p:cNvSpPr/>
            <p:nvPr/>
          </p:nvSpPr>
          <p:spPr>
            <a:xfrm>
              <a:off x="-266218" y="1590318"/>
              <a:ext cx="12743727" cy="4007536"/>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7">
              <a:extLst>
                <a:ext uri="{FF2B5EF4-FFF2-40B4-BE49-F238E27FC236}">
                  <a16:creationId xmlns:a16="http://schemas.microsoft.com/office/drawing/2014/main" id="{BA724D7C-6DED-4E56-9CED-331D87579782}"/>
                </a:ext>
              </a:extLst>
            </p:cNvPr>
            <p:cNvSpPr txBox="1"/>
            <p:nvPr/>
          </p:nvSpPr>
          <p:spPr>
            <a:xfrm>
              <a:off x="465314" y="1722513"/>
              <a:ext cx="11248266" cy="3785652"/>
            </a:xfrm>
            <a:prstGeom prst="rect">
              <a:avLst/>
            </a:prstGeom>
            <a:noFill/>
          </p:spPr>
          <p:txBody>
            <a:bodyPr wrap="square" rtlCol="0">
              <a:spAutoFit/>
            </a:bodyPr>
            <a:lstStyle/>
            <a:p>
              <a:endParaRPr lang="pt-PT" sz="2400" dirty="0"/>
            </a:p>
            <a:p>
              <a:endParaRPr lang="pt-PT" sz="2400" dirty="0"/>
            </a:p>
            <a:p>
              <a:r>
                <a:rPr lang="pt-PT" sz="2400" dirty="0"/>
                <a:t>Os Estados Partes comprometem-se a celebrar acordos bilaterais ou multilaterais por força dos quais, relativamente às matérias que são objecto de investigações, de procedimentos criminais ou de processos judiciais num ou em vários Estados, as autoridades competentes envolvidas possam estabelecer equipas de investigação conjuntas. Na ausência destes acordos, as investigações conjuntas podem ser decididas numa base casuística. Os Estados Partes em causa deverão assegurar que a soberania do Estado Parte no território do qual a investigação decorre seja plenamente respeitada.</a:t>
              </a:r>
            </a:p>
          </p:txBody>
        </p:sp>
        <p:sp>
          <p:nvSpPr>
            <p:cNvPr id="14" name="TextBox 13">
              <a:extLst>
                <a:ext uri="{FF2B5EF4-FFF2-40B4-BE49-F238E27FC236}">
                  <a16:creationId xmlns:a16="http://schemas.microsoft.com/office/drawing/2014/main" id="{CD186C60-B59C-41FC-AAC7-AA8295EB5E82}"/>
                </a:ext>
              </a:extLst>
            </p:cNvPr>
            <p:cNvSpPr txBox="1"/>
            <p:nvPr/>
          </p:nvSpPr>
          <p:spPr>
            <a:xfrm>
              <a:off x="465314" y="1637022"/>
              <a:ext cx="11248266" cy="1292662"/>
            </a:xfrm>
            <a:prstGeom prst="rect">
              <a:avLst/>
            </a:prstGeom>
            <a:noFill/>
          </p:spPr>
          <p:txBody>
            <a:bodyPr wrap="square" rtlCol="0">
              <a:spAutoFit/>
            </a:bodyPr>
            <a:lstStyle/>
            <a:p>
              <a:r>
                <a:rPr lang="pt-PT" sz="2400" dirty="0"/>
                <a:t>Artigo 19.º</a:t>
              </a:r>
            </a:p>
            <a:p>
              <a:r>
                <a:rPr lang="pt-PT" cap="small" dirty="0"/>
                <a:t>Investigações Conjuntas</a:t>
              </a:r>
            </a:p>
            <a:p>
              <a:endParaRPr lang="pt-PT" cap="small" dirty="0"/>
            </a:p>
            <a:p>
              <a:endParaRPr lang="en-US" cap="small" dirty="0"/>
            </a:p>
          </p:txBody>
        </p:sp>
      </p:grpSp>
    </p:spTree>
    <p:extLst>
      <p:ext uri="{BB962C8B-B14F-4D97-AF65-F5344CB8AC3E}">
        <p14:creationId xmlns:p14="http://schemas.microsoft.com/office/powerpoint/2010/main" val="2702044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0" y="266700"/>
            <a:ext cx="10648949" cy="2123658"/>
          </a:xfrm>
          <a:prstGeom prst="rect">
            <a:avLst/>
          </a:prstGeom>
          <a:noFill/>
        </p:spPr>
        <p:txBody>
          <a:bodyPr wrap="square" rtlCol="0">
            <a:spAutoFit/>
          </a:bodyPr>
          <a:lstStyle/>
          <a:p>
            <a:r>
              <a:rPr lang="pt-PT" sz="4400" dirty="0"/>
              <a:t>Convenção das </a:t>
            </a:r>
          </a:p>
          <a:p>
            <a:r>
              <a:rPr lang="pt-PT" sz="4400" dirty="0"/>
              <a:t>Nações Unidas contra a </a:t>
            </a:r>
          </a:p>
          <a:p>
            <a:r>
              <a:rPr lang="pt-PT" sz="4400" dirty="0"/>
              <a:t>Criminalidade Organizada Transnacional</a:t>
            </a:r>
          </a:p>
        </p:txBody>
      </p:sp>
      <p:grpSp>
        <p:nvGrpSpPr>
          <p:cNvPr id="10" name="Group 9">
            <a:extLst>
              <a:ext uri="{FF2B5EF4-FFF2-40B4-BE49-F238E27FC236}">
                <a16:creationId xmlns:a16="http://schemas.microsoft.com/office/drawing/2014/main" id="{78B5A0E1-E7EE-4831-A046-9B9A4BF02AC3}"/>
              </a:ext>
            </a:extLst>
          </p:cNvPr>
          <p:cNvGrpSpPr/>
          <p:nvPr/>
        </p:nvGrpSpPr>
        <p:grpSpPr>
          <a:xfrm>
            <a:off x="-275864" y="2726639"/>
            <a:ext cx="12743727" cy="930961"/>
            <a:chOff x="-266218" y="1590318"/>
            <a:chExt cx="12743727" cy="930961"/>
          </a:xfrm>
        </p:grpSpPr>
        <p:sp>
          <p:nvSpPr>
            <p:cNvPr id="12" name="!!Gray Box">
              <a:extLst>
                <a:ext uri="{FF2B5EF4-FFF2-40B4-BE49-F238E27FC236}">
                  <a16:creationId xmlns:a16="http://schemas.microsoft.com/office/drawing/2014/main" id="{89045838-E144-467D-BB60-D9D31AD2A2FD}"/>
                </a:ext>
              </a:extLst>
            </p:cNvPr>
            <p:cNvSpPr/>
            <p:nvPr/>
          </p:nvSpPr>
          <p:spPr>
            <a:xfrm>
              <a:off x="-266218" y="1590318"/>
              <a:ext cx="12743727" cy="93096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D186C60-B59C-41FC-AAC7-AA8295EB5E82}"/>
                </a:ext>
              </a:extLst>
            </p:cNvPr>
            <p:cNvSpPr txBox="1"/>
            <p:nvPr/>
          </p:nvSpPr>
          <p:spPr>
            <a:xfrm>
              <a:off x="465314" y="1637022"/>
              <a:ext cx="11248266" cy="738664"/>
            </a:xfrm>
            <a:prstGeom prst="rect">
              <a:avLst/>
            </a:prstGeom>
            <a:noFill/>
          </p:spPr>
          <p:txBody>
            <a:bodyPr wrap="square" rtlCol="0">
              <a:spAutoFit/>
            </a:bodyPr>
            <a:lstStyle/>
            <a:p>
              <a:r>
                <a:rPr lang="pt-PT" sz="2400" dirty="0"/>
                <a:t>Artigo 20.º</a:t>
              </a:r>
            </a:p>
            <a:p>
              <a:r>
                <a:rPr lang="pt-PT" cap="small" dirty="0"/>
                <a:t>Técnicas Especiais de Investigação</a:t>
              </a:r>
            </a:p>
          </p:txBody>
        </p:sp>
      </p:grpSp>
      <p:grpSp>
        <p:nvGrpSpPr>
          <p:cNvPr id="8" name="Group 7">
            <a:extLst>
              <a:ext uri="{FF2B5EF4-FFF2-40B4-BE49-F238E27FC236}">
                <a16:creationId xmlns:a16="http://schemas.microsoft.com/office/drawing/2014/main" id="{A631F5EB-0545-4097-9CE7-767EEDB8E9A9}"/>
              </a:ext>
            </a:extLst>
          </p:cNvPr>
          <p:cNvGrpSpPr/>
          <p:nvPr/>
        </p:nvGrpSpPr>
        <p:grpSpPr>
          <a:xfrm>
            <a:off x="-275503" y="4031564"/>
            <a:ext cx="12743727" cy="930961"/>
            <a:chOff x="-266218" y="1590318"/>
            <a:chExt cx="12743727" cy="930961"/>
          </a:xfrm>
        </p:grpSpPr>
        <p:sp>
          <p:nvSpPr>
            <p:cNvPr id="9" name="!!Gray Box">
              <a:extLst>
                <a:ext uri="{FF2B5EF4-FFF2-40B4-BE49-F238E27FC236}">
                  <a16:creationId xmlns:a16="http://schemas.microsoft.com/office/drawing/2014/main" id="{082998A2-1AA8-45DC-B707-985D7E5B6D05}"/>
                </a:ext>
              </a:extLst>
            </p:cNvPr>
            <p:cNvSpPr/>
            <p:nvPr/>
          </p:nvSpPr>
          <p:spPr>
            <a:xfrm>
              <a:off x="-266218" y="1590318"/>
              <a:ext cx="12743727" cy="93096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866B28B-2C61-4D26-BE0B-26853AA6F064}"/>
                </a:ext>
              </a:extLst>
            </p:cNvPr>
            <p:cNvSpPr txBox="1"/>
            <p:nvPr/>
          </p:nvSpPr>
          <p:spPr>
            <a:xfrm>
              <a:off x="465314" y="1637022"/>
              <a:ext cx="11248266" cy="738664"/>
            </a:xfrm>
            <a:prstGeom prst="rect">
              <a:avLst/>
            </a:prstGeom>
            <a:noFill/>
          </p:spPr>
          <p:txBody>
            <a:bodyPr wrap="square" rtlCol="0">
              <a:spAutoFit/>
            </a:bodyPr>
            <a:lstStyle/>
            <a:p>
              <a:r>
                <a:rPr lang="pt-PT" sz="2400" dirty="0"/>
                <a:t>Artigo 21.º</a:t>
              </a:r>
            </a:p>
            <a:p>
              <a:r>
                <a:rPr lang="pt-PT" cap="small" dirty="0"/>
                <a:t>Transferência de Processos Penais</a:t>
              </a:r>
            </a:p>
          </p:txBody>
        </p:sp>
      </p:grpSp>
      <p:grpSp>
        <p:nvGrpSpPr>
          <p:cNvPr id="15" name="Group 14">
            <a:extLst>
              <a:ext uri="{FF2B5EF4-FFF2-40B4-BE49-F238E27FC236}">
                <a16:creationId xmlns:a16="http://schemas.microsoft.com/office/drawing/2014/main" id="{9DF2D5E6-4A73-4CE7-9F37-7830357CB45A}"/>
              </a:ext>
            </a:extLst>
          </p:cNvPr>
          <p:cNvGrpSpPr/>
          <p:nvPr/>
        </p:nvGrpSpPr>
        <p:grpSpPr>
          <a:xfrm>
            <a:off x="-275864" y="5336489"/>
            <a:ext cx="12743727" cy="930961"/>
            <a:chOff x="-266218" y="1590318"/>
            <a:chExt cx="12743727" cy="930961"/>
          </a:xfrm>
        </p:grpSpPr>
        <p:sp>
          <p:nvSpPr>
            <p:cNvPr id="16" name="!!Gray Box">
              <a:extLst>
                <a:ext uri="{FF2B5EF4-FFF2-40B4-BE49-F238E27FC236}">
                  <a16:creationId xmlns:a16="http://schemas.microsoft.com/office/drawing/2014/main" id="{238F165D-F270-4133-BA61-43157AF8D182}"/>
                </a:ext>
              </a:extLst>
            </p:cNvPr>
            <p:cNvSpPr/>
            <p:nvPr/>
          </p:nvSpPr>
          <p:spPr>
            <a:xfrm>
              <a:off x="-266218" y="1590318"/>
              <a:ext cx="12743727" cy="93096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56693D89-6BAD-4352-BE2F-EF560EA583A8}"/>
                </a:ext>
              </a:extLst>
            </p:cNvPr>
            <p:cNvSpPr txBox="1"/>
            <p:nvPr/>
          </p:nvSpPr>
          <p:spPr>
            <a:xfrm>
              <a:off x="465314" y="1637022"/>
              <a:ext cx="11248266" cy="738664"/>
            </a:xfrm>
            <a:prstGeom prst="rect">
              <a:avLst/>
            </a:prstGeom>
            <a:noFill/>
          </p:spPr>
          <p:txBody>
            <a:bodyPr wrap="square" rtlCol="0">
              <a:spAutoFit/>
            </a:bodyPr>
            <a:lstStyle/>
            <a:p>
              <a:r>
                <a:rPr lang="pt-PT" sz="2400" dirty="0"/>
                <a:t>Artigo 24.º</a:t>
              </a:r>
            </a:p>
            <a:p>
              <a:r>
                <a:rPr lang="pt-PT" cap="small" dirty="0"/>
                <a:t>Protecção de Testemunhas</a:t>
              </a:r>
            </a:p>
          </p:txBody>
        </p:sp>
      </p:grpSp>
    </p:spTree>
    <p:extLst>
      <p:ext uri="{BB962C8B-B14F-4D97-AF65-F5344CB8AC3E}">
        <p14:creationId xmlns:p14="http://schemas.microsoft.com/office/powerpoint/2010/main" val="3401605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0" y="266700"/>
            <a:ext cx="10648949" cy="2123658"/>
          </a:xfrm>
          <a:prstGeom prst="rect">
            <a:avLst/>
          </a:prstGeom>
          <a:noFill/>
        </p:spPr>
        <p:txBody>
          <a:bodyPr wrap="square" rtlCol="0">
            <a:spAutoFit/>
          </a:bodyPr>
          <a:lstStyle/>
          <a:p>
            <a:r>
              <a:rPr lang="pt-PT" sz="4400" dirty="0"/>
              <a:t>Convenção das </a:t>
            </a:r>
          </a:p>
          <a:p>
            <a:r>
              <a:rPr lang="pt-PT" sz="4400" dirty="0"/>
              <a:t>Nações Unidas contra a </a:t>
            </a:r>
          </a:p>
          <a:p>
            <a:r>
              <a:rPr lang="pt-PT" sz="4400" dirty="0"/>
              <a:t>Criminalidade Organizada Transnacional</a:t>
            </a:r>
          </a:p>
        </p:txBody>
      </p:sp>
      <p:grpSp>
        <p:nvGrpSpPr>
          <p:cNvPr id="10" name="Group 9">
            <a:extLst>
              <a:ext uri="{FF2B5EF4-FFF2-40B4-BE49-F238E27FC236}">
                <a16:creationId xmlns:a16="http://schemas.microsoft.com/office/drawing/2014/main" id="{78B5A0E1-E7EE-4831-A046-9B9A4BF02AC3}"/>
              </a:ext>
            </a:extLst>
          </p:cNvPr>
          <p:cNvGrpSpPr/>
          <p:nvPr/>
        </p:nvGrpSpPr>
        <p:grpSpPr>
          <a:xfrm>
            <a:off x="-275864" y="2583764"/>
            <a:ext cx="12743727" cy="4198036"/>
            <a:chOff x="-266218" y="1590318"/>
            <a:chExt cx="12743727" cy="4198036"/>
          </a:xfrm>
        </p:grpSpPr>
        <p:sp>
          <p:nvSpPr>
            <p:cNvPr id="12" name="!!Gray Box">
              <a:extLst>
                <a:ext uri="{FF2B5EF4-FFF2-40B4-BE49-F238E27FC236}">
                  <a16:creationId xmlns:a16="http://schemas.microsoft.com/office/drawing/2014/main" id="{89045838-E144-467D-BB60-D9D31AD2A2FD}"/>
                </a:ext>
              </a:extLst>
            </p:cNvPr>
            <p:cNvSpPr/>
            <p:nvPr/>
          </p:nvSpPr>
          <p:spPr>
            <a:xfrm>
              <a:off x="-266218" y="1590318"/>
              <a:ext cx="12743727" cy="4198036"/>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7">
              <a:extLst>
                <a:ext uri="{FF2B5EF4-FFF2-40B4-BE49-F238E27FC236}">
                  <a16:creationId xmlns:a16="http://schemas.microsoft.com/office/drawing/2014/main" id="{BA724D7C-6DED-4E56-9CED-331D87579782}"/>
                </a:ext>
              </a:extLst>
            </p:cNvPr>
            <p:cNvSpPr txBox="1"/>
            <p:nvPr/>
          </p:nvSpPr>
          <p:spPr>
            <a:xfrm>
              <a:off x="465314" y="1722513"/>
              <a:ext cx="11248266" cy="3970318"/>
            </a:xfrm>
            <a:prstGeom prst="rect">
              <a:avLst/>
            </a:prstGeom>
            <a:noFill/>
          </p:spPr>
          <p:txBody>
            <a:bodyPr wrap="square" rtlCol="0">
              <a:spAutoFit/>
            </a:bodyPr>
            <a:lstStyle/>
            <a:p>
              <a:endParaRPr lang="pt-PT" dirty="0"/>
            </a:p>
            <a:p>
              <a:endParaRPr lang="pt-PT" dirty="0"/>
            </a:p>
            <a:p>
              <a:r>
                <a:rPr lang="pt-PT" dirty="0"/>
                <a:t>1 — Cada Estado Parte deverá adoptar as medidas adequadas para encorajar as pessoas que participem ou tenham participado em grupos criminosos organizados:</a:t>
              </a:r>
            </a:p>
            <a:p>
              <a:r>
                <a:rPr lang="pt-PT" dirty="0"/>
                <a:t>a) A fornecerem informações úteis às autoridades competentes para efeitos de investigação e produção de provas, nomeadamente:</a:t>
              </a:r>
            </a:p>
            <a:p>
              <a:pPr lvl="1"/>
              <a:r>
                <a:rPr lang="pt-PT" dirty="0"/>
                <a:t>i) A identidade, natureza, composição, estrutura, localização ou actividades dos grupos criminosos organizados;</a:t>
              </a:r>
            </a:p>
            <a:p>
              <a:pPr lvl="1"/>
              <a:r>
                <a:rPr lang="pt-PT" dirty="0"/>
                <a:t>ii) As ligações, incluindo à escala internacional, com outros grupos criminosos</a:t>
              </a:r>
            </a:p>
            <a:p>
              <a:pPr lvl="1"/>
              <a:r>
                <a:rPr lang="pt-PT" dirty="0"/>
                <a:t>organizados;</a:t>
              </a:r>
            </a:p>
            <a:p>
              <a:pPr lvl="1"/>
              <a:r>
                <a:rPr lang="pt-PT" dirty="0"/>
                <a:t>iii) As infracções que os grupos criminosos organizados praticaram ou poderão vir a praticar;</a:t>
              </a:r>
            </a:p>
            <a:p>
              <a:r>
                <a:rPr lang="pt-PT" dirty="0"/>
                <a:t>b) A prestarem ajuda efectiva e concreta às autoridades competentes, susceptível de contribuir para privar os grupos criminosos organizados dos seus recursos ou dos produtos do crime.</a:t>
              </a:r>
            </a:p>
            <a:p>
              <a:r>
                <a:rPr lang="pt-PT" dirty="0"/>
                <a:t>(…)</a:t>
              </a:r>
            </a:p>
          </p:txBody>
        </p:sp>
        <p:sp>
          <p:nvSpPr>
            <p:cNvPr id="14" name="TextBox 13">
              <a:extLst>
                <a:ext uri="{FF2B5EF4-FFF2-40B4-BE49-F238E27FC236}">
                  <a16:creationId xmlns:a16="http://schemas.microsoft.com/office/drawing/2014/main" id="{CD186C60-B59C-41FC-AAC7-AA8295EB5E82}"/>
                </a:ext>
              </a:extLst>
            </p:cNvPr>
            <p:cNvSpPr txBox="1"/>
            <p:nvPr/>
          </p:nvSpPr>
          <p:spPr>
            <a:xfrm>
              <a:off x="465314" y="1637022"/>
              <a:ext cx="11248266" cy="1015663"/>
            </a:xfrm>
            <a:prstGeom prst="rect">
              <a:avLst/>
            </a:prstGeom>
            <a:noFill/>
          </p:spPr>
          <p:txBody>
            <a:bodyPr wrap="square" rtlCol="0">
              <a:spAutoFit/>
            </a:bodyPr>
            <a:lstStyle/>
            <a:p>
              <a:r>
                <a:rPr lang="pt-PT" dirty="0"/>
                <a:t>Artigo 26.º</a:t>
              </a:r>
            </a:p>
            <a:p>
              <a:r>
                <a:rPr lang="pt-PT" sz="1400" cap="small" dirty="0"/>
                <a:t>Medidas para Intensificar a Cooperação com as Autoridades Competentes para a Aplicação da Lei</a:t>
              </a:r>
            </a:p>
            <a:p>
              <a:endParaRPr lang="pt-PT" sz="1400" cap="small" dirty="0"/>
            </a:p>
            <a:p>
              <a:endParaRPr lang="en-US" sz="1400" cap="small" dirty="0"/>
            </a:p>
          </p:txBody>
        </p:sp>
      </p:grpSp>
    </p:spTree>
    <p:extLst>
      <p:ext uri="{BB962C8B-B14F-4D97-AF65-F5344CB8AC3E}">
        <p14:creationId xmlns:p14="http://schemas.microsoft.com/office/powerpoint/2010/main" val="1482455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0" y="266700"/>
            <a:ext cx="10648949" cy="2123658"/>
          </a:xfrm>
          <a:prstGeom prst="rect">
            <a:avLst/>
          </a:prstGeom>
          <a:noFill/>
        </p:spPr>
        <p:txBody>
          <a:bodyPr wrap="square" rtlCol="0">
            <a:spAutoFit/>
          </a:bodyPr>
          <a:lstStyle/>
          <a:p>
            <a:r>
              <a:rPr lang="pt-PT" sz="4400" dirty="0"/>
              <a:t>Convenção das </a:t>
            </a:r>
          </a:p>
          <a:p>
            <a:r>
              <a:rPr lang="pt-PT" sz="4400" dirty="0"/>
              <a:t>Nações Unidas contra o Tráfico de Estupefacientes</a:t>
            </a:r>
          </a:p>
        </p:txBody>
      </p:sp>
      <p:grpSp>
        <p:nvGrpSpPr>
          <p:cNvPr id="8" name="Group 7">
            <a:extLst>
              <a:ext uri="{FF2B5EF4-FFF2-40B4-BE49-F238E27FC236}">
                <a16:creationId xmlns:a16="http://schemas.microsoft.com/office/drawing/2014/main" id="{184F373C-EFCD-4B36-971A-51B519FDC00A}"/>
              </a:ext>
            </a:extLst>
          </p:cNvPr>
          <p:cNvGrpSpPr/>
          <p:nvPr/>
        </p:nvGrpSpPr>
        <p:grpSpPr>
          <a:xfrm>
            <a:off x="746774" y="2383740"/>
            <a:ext cx="4882502" cy="600620"/>
            <a:chOff x="-266218" y="1590319"/>
            <a:chExt cx="12743727" cy="600620"/>
          </a:xfrm>
        </p:grpSpPr>
        <p:sp>
          <p:nvSpPr>
            <p:cNvPr id="9" name="!!Gray Box">
              <a:extLst>
                <a:ext uri="{FF2B5EF4-FFF2-40B4-BE49-F238E27FC236}">
                  <a16:creationId xmlns:a16="http://schemas.microsoft.com/office/drawing/2014/main" id="{45B1E4B5-787C-4C6D-8225-9BF7A0B76CB8}"/>
                </a:ext>
              </a:extLst>
            </p:cNvPr>
            <p:cNvSpPr/>
            <p:nvPr/>
          </p:nvSpPr>
          <p:spPr>
            <a:xfrm>
              <a:off x="-266218" y="1590319"/>
              <a:ext cx="12743727" cy="60062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9C3944F-C3F8-40D6-9AAE-A4DEA02CB991}"/>
                </a:ext>
              </a:extLst>
            </p:cNvPr>
            <p:cNvSpPr txBox="1"/>
            <p:nvPr/>
          </p:nvSpPr>
          <p:spPr>
            <a:xfrm>
              <a:off x="465314" y="1637022"/>
              <a:ext cx="11248266" cy="492443"/>
            </a:xfrm>
            <a:prstGeom prst="rect">
              <a:avLst/>
            </a:prstGeom>
            <a:noFill/>
          </p:spPr>
          <p:txBody>
            <a:bodyPr wrap="square" rtlCol="0">
              <a:spAutoFit/>
            </a:bodyPr>
            <a:lstStyle/>
            <a:p>
              <a:r>
                <a:rPr lang="pt-PT" sz="1400" dirty="0"/>
                <a:t>Artigo 5.º</a:t>
              </a:r>
            </a:p>
            <a:p>
              <a:r>
                <a:rPr lang="pt-PT" sz="1100" cap="small" dirty="0"/>
                <a:t>Perda</a:t>
              </a:r>
            </a:p>
          </p:txBody>
        </p:sp>
      </p:grpSp>
      <p:grpSp>
        <p:nvGrpSpPr>
          <p:cNvPr id="15" name="Group 14">
            <a:extLst>
              <a:ext uri="{FF2B5EF4-FFF2-40B4-BE49-F238E27FC236}">
                <a16:creationId xmlns:a16="http://schemas.microsoft.com/office/drawing/2014/main" id="{B9DDF40A-0F10-4E54-A1B7-2C535DA7EB6C}"/>
              </a:ext>
            </a:extLst>
          </p:cNvPr>
          <p:cNvGrpSpPr/>
          <p:nvPr/>
        </p:nvGrpSpPr>
        <p:grpSpPr>
          <a:xfrm>
            <a:off x="746774" y="3197642"/>
            <a:ext cx="4882502" cy="626161"/>
            <a:chOff x="-266218" y="1590318"/>
            <a:chExt cx="12743727" cy="626161"/>
          </a:xfrm>
        </p:grpSpPr>
        <p:sp>
          <p:nvSpPr>
            <p:cNvPr id="16" name="!!Gray Box">
              <a:extLst>
                <a:ext uri="{FF2B5EF4-FFF2-40B4-BE49-F238E27FC236}">
                  <a16:creationId xmlns:a16="http://schemas.microsoft.com/office/drawing/2014/main" id="{2FA7C16F-10A7-4E6A-A737-C370704BBDDD}"/>
                </a:ext>
              </a:extLst>
            </p:cNvPr>
            <p:cNvSpPr/>
            <p:nvPr/>
          </p:nvSpPr>
          <p:spPr>
            <a:xfrm>
              <a:off x="-266218" y="1590318"/>
              <a:ext cx="12743727" cy="62616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49BE96D-4289-4F43-9F3E-6E2B1C48DD04}"/>
                </a:ext>
              </a:extLst>
            </p:cNvPr>
            <p:cNvSpPr txBox="1"/>
            <p:nvPr/>
          </p:nvSpPr>
          <p:spPr>
            <a:xfrm>
              <a:off x="465314" y="1637022"/>
              <a:ext cx="11248266" cy="492443"/>
            </a:xfrm>
            <a:prstGeom prst="rect">
              <a:avLst/>
            </a:prstGeom>
            <a:noFill/>
          </p:spPr>
          <p:txBody>
            <a:bodyPr wrap="square" rtlCol="0">
              <a:spAutoFit/>
            </a:bodyPr>
            <a:lstStyle/>
            <a:p>
              <a:r>
                <a:rPr lang="pt-PT" sz="1400" dirty="0"/>
                <a:t>Artigo 6.º</a:t>
              </a:r>
            </a:p>
            <a:p>
              <a:r>
                <a:rPr lang="pt-PT" sz="1100" cap="small" dirty="0"/>
                <a:t>Extradição</a:t>
              </a:r>
            </a:p>
          </p:txBody>
        </p:sp>
      </p:grpSp>
      <p:grpSp>
        <p:nvGrpSpPr>
          <p:cNvPr id="18" name="Group 17">
            <a:extLst>
              <a:ext uri="{FF2B5EF4-FFF2-40B4-BE49-F238E27FC236}">
                <a16:creationId xmlns:a16="http://schemas.microsoft.com/office/drawing/2014/main" id="{293C3A54-A9C6-4508-9FCC-011AE0846C2C}"/>
              </a:ext>
            </a:extLst>
          </p:cNvPr>
          <p:cNvGrpSpPr/>
          <p:nvPr/>
        </p:nvGrpSpPr>
        <p:grpSpPr>
          <a:xfrm>
            <a:off x="746774" y="4048383"/>
            <a:ext cx="4882502" cy="626161"/>
            <a:chOff x="-266218" y="1590319"/>
            <a:chExt cx="12743727" cy="626161"/>
          </a:xfrm>
        </p:grpSpPr>
        <p:sp>
          <p:nvSpPr>
            <p:cNvPr id="19" name="!!Gray Box">
              <a:extLst>
                <a:ext uri="{FF2B5EF4-FFF2-40B4-BE49-F238E27FC236}">
                  <a16:creationId xmlns:a16="http://schemas.microsoft.com/office/drawing/2014/main" id="{0DF38FBC-0734-4BB3-93FA-E6C65405B9BA}"/>
                </a:ext>
              </a:extLst>
            </p:cNvPr>
            <p:cNvSpPr/>
            <p:nvPr/>
          </p:nvSpPr>
          <p:spPr>
            <a:xfrm>
              <a:off x="-266218" y="1590319"/>
              <a:ext cx="12743727" cy="62616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6BB2613-A81D-45BC-9A9B-6FD4ED2618DA}"/>
                </a:ext>
              </a:extLst>
            </p:cNvPr>
            <p:cNvSpPr txBox="1"/>
            <p:nvPr/>
          </p:nvSpPr>
          <p:spPr>
            <a:xfrm>
              <a:off x="465314" y="1637022"/>
              <a:ext cx="11248266" cy="492443"/>
            </a:xfrm>
            <a:prstGeom prst="rect">
              <a:avLst/>
            </a:prstGeom>
            <a:noFill/>
          </p:spPr>
          <p:txBody>
            <a:bodyPr wrap="square" rtlCol="0">
              <a:spAutoFit/>
            </a:bodyPr>
            <a:lstStyle/>
            <a:p>
              <a:r>
                <a:rPr lang="pt-PT" sz="1400" dirty="0"/>
                <a:t>Artigo 7.º</a:t>
              </a:r>
            </a:p>
            <a:p>
              <a:r>
                <a:rPr lang="pt-PT" sz="1100" cap="small" dirty="0"/>
                <a:t>Auxílio Judiciário Mútuo</a:t>
              </a:r>
            </a:p>
          </p:txBody>
        </p:sp>
      </p:grpSp>
      <p:grpSp>
        <p:nvGrpSpPr>
          <p:cNvPr id="21" name="Group 20">
            <a:extLst>
              <a:ext uri="{FF2B5EF4-FFF2-40B4-BE49-F238E27FC236}">
                <a16:creationId xmlns:a16="http://schemas.microsoft.com/office/drawing/2014/main" id="{76ABB8F0-B0DC-4C95-91A0-FBC1D2423AF1}"/>
              </a:ext>
            </a:extLst>
          </p:cNvPr>
          <p:cNvGrpSpPr/>
          <p:nvPr/>
        </p:nvGrpSpPr>
        <p:grpSpPr>
          <a:xfrm>
            <a:off x="746773" y="4897712"/>
            <a:ext cx="4882502" cy="626161"/>
            <a:chOff x="-266218" y="1590318"/>
            <a:chExt cx="12743727" cy="626161"/>
          </a:xfrm>
        </p:grpSpPr>
        <p:sp>
          <p:nvSpPr>
            <p:cNvPr id="22" name="!!Gray Box">
              <a:extLst>
                <a:ext uri="{FF2B5EF4-FFF2-40B4-BE49-F238E27FC236}">
                  <a16:creationId xmlns:a16="http://schemas.microsoft.com/office/drawing/2014/main" id="{B04EE94C-CC28-4A41-874E-47392D6BF589}"/>
                </a:ext>
              </a:extLst>
            </p:cNvPr>
            <p:cNvSpPr/>
            <p:nvPr/>
          </p:nvSpPr>
          <p:spPr>
            <a:xfrm>
              <a:off x="-266218" y="1590318"/>
              <a:ext cx="12743727" cy="62616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7970856D-EF35-4D35-A2E4-06083757C792}"/>
                </a:ext>
              </a:extLst>
            </p:cNvPr>
            <p:cNvSpPr txBox="1"/>
            <p:nvPr/>
          </p:nvSpPr>
          <p:spPr>
            <a:xfrm>
              <a:off x="465314" y="1637022"/>
              <a:ext cx="11248266" cy="492443"/>
            </a:xfrm>
            <a:prstGeom prst="rect">
              <a:avLst/>
            </a:prstGeom>
            <a:noFill/>
          </p:spPr>
          <p:txBody>
            <a:bodyPr wrap="square" rtlCol="0">
              <a:spAutoFit/>
            </a:bodyPr>
            <a:lstStyle/>
            <a:p>
              <a:r>
                <a:rPr lang="pt-PT" sz="1400" dirty="0"/>
                <a:t>Artigo 8.º</a:t>
              </a:r>
            </a:p>
            <a:p>
              <a:r>
                <a:rPr lang="pt-PT" sz="1100" cap="small" dirty="0"/>
                <a:t>Transmissão de Processos Criminais</a:t>
              </a:r>
            </a:p>
          </p:txBody>
        </p:sp>
      </p:grpSp>
      <p:grpSp>
        <p:nvGrpSpPr>
          <p:cNvPr id="24" name="Group 23">
            <a:extLst>
              <a:ext uri="{FF2B5EF4-FFF2-40B4-BE49-F238E27FC236}">
                <a16:creationId xmlns:a16="http://schemas.microsoft.com/office/drawing/2014/main" id="{7AD726FB-2E32-4390-8693-0E0FD10F34FC}"/>
              </a:ext>
            </a:extLst>
          </p:cNvPr>
          <p:cNvGrpSpPr/>
          <p:nvPr/>
        </p:nvGrpSpPr>
        <p:grpSpPr>
          <a:xfrm>
            <a:off x="6562725" y="2361938"/>
            <a:ext cx="4882502" cy="622422"/>
            <a:chOff x="-266218" y="1590318"/>
            <a:chExt cx="12743727" cy="930961"/>
          </a:xfrm>
        </p:grpSpPr>
        <p:sp>
          <p:nvSpPr>
            <p:cNvPr id="25" name="!!Gray Box">
              <a:extLst>
                <a:ext uri="{FF2B5EF4-FFF2-40B4-BE49-F238E27FC236}">
                  <a16:creationId xmlns:a16="http://schemas.microsoft.com/office/drawing/2014/main" id="{C7EB1A55-E538-4E75-9C17-DE16E772C7A0}"/>
                </a:ext>
              </a:extLst>
            </p:cNvPr>
            <p:cNvSpPr/>
            <p:nvPr/>
          </p:nvSpPr>
          <p:spPr>
            <a:xfrm>
              <a:off x="-266218" y="1590318"/>
              <a:ext cx="12743727" cy="93096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AD5DA14D-853C-48EF-973B-49DC8FD3A9A8}"/>
                </a:ext>
              </a:extLst>
            </p:cNvPr>
            <p:cNvSpPr txBox="1"/>
            <p:nvPr/>
          </p:nvSpPr>
          <p:spPr>
            <a:xfrm>
              <a:off x="465315" y="1637021"/>
              <a:ext cx="11248265" cy="713533"/>
            </a:xfrm>
            <a:prstGeom prst="rect">
              <a:avLst/>
            </a:prstGeom>
            <a:noFill/>
          </p:spPr>
          <p:txBody>
            <a:bodyPr wrap="square" rtlCol="0">
              <a:spAutoFit/>
            </a:bodyPr>
            <a:lstStyle/>
            <a:p>
              <a:r>
                <a:rPr lang="pt-PT" sz="1400" dirty="0"/>
                <a:t>Artigo 10.º</a:t>
              </a:r>
            </a:p>
            <a:p>
              <a:r>
                <a:rPr lang="pt-PT" sz="1100" cap="small" dirty="0"/>
                <a:t>Cooperação Internacional e Assistência a Estados de Trânsito</a:t>
              </a:r>
            </a:p>
          </p:txBody>
        </p:sp>
      </p:grpSp>
      <p:grpSp>
        <p:nvGrpSpPr>
          <p:cNvPr id="27" name="Group 26">
            <a:extLst>
              <a:ext uri="{FF2B5EF4-FFF2-40B4-BE49-F238E27FC236}">
                <a16:creationId xmlns:a16="http://schemas.microsoft.com/office/drawing/2014/main" id="{D4AF5CC2-C034-4BC5-B3AF-1A99E0033D74}"/>
              </a:ext>
            </a:extLst>
          </p:cNvPr>
          <p:cNvGrpSpPr/>
          <p:nvPr/>
        </p:nvGrpSpPr>
        <p:grpSpPr>
          <a:xfrm>
            <a:off x="6562725" y="3197642"/>
            <a:ext cx="4882502" cy="632007"/>
            <a:chOff x="-266218" y="1590318"/>
            <a:chExt cx="12743727" cy="715491"/>
          </a:xfrm>
        </p:grpSpPr>
        <p:sp>
          <p:nvSpPr>
            <p:cNvPr id="28" name="!!Gray Box">
              <a:extLst>
                <a:ext uri="{FF2B5EF4-FFF2-40B4-BE49-F238E27FC236}">
                  <a16:creationId xmlns:a16="http://schemas.microsoft.com/office/drawing/2014/main" id="{EAD85D5A-8B4C-448D-A826-9B9CB7CF59BA}"/>
                </a:ext>
              </a:extLst>
            </p:cNvPr>
            <p:cNvSpPr/>
            <p:nvPr/>
          </p:nvSpPr>
          <p:spPr>
            <a:xfrm>
              <a:off x="-266218" y="1590318"/>
              <a:ext cx="12743727" cy="71549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C4615A65-BA5C-4A98-B1E2-A73D00F4DCBD}"/>
                </a:ext>
              </a:extLst>
            </p:cNvPr>
            <p:cNvSpPr txBox="1"/>
            <p:nvPr/>
          </p:nvSpPr>
          <p:spPr>
            <a:xfrm>
              <a:off x="465315" y="1637021"/>
              <a:ext cx="11248265" cy="540070"/>
            </a:xfrm>
            <a:prstGeom prst="rect">
              <a:avLst/>
            </a:prstGeom>
            <a:noFill/>
          </p:spPr>
          <p:txBody>
            <a:bodyPr wrap="square" rtlCol="0">
              <a:spAutoFit/>
            </a:bodyPr>
            <a:lstStyle/>
            <a:p>
              <a:r>
                <a:rPr lang="pt-PT" sz="1400" dirty="0"/>
                <a:t>Artigo 11.º</a:t>
              </a:r>
            </a:p>
            <a:p>
              <a:r>
                <a:rPr lang="pt-PT" sz="1100" cap="small" dirty="0"/>
                <a:t>Entregas Controladas</a:t>
              </a:r>
            </a:p>
          </p:txBody>
        </p:sp>
      </p:grpSp>
      <p:grpSp>
        <p:nvGrpSpPr>
          <p:cNvPr id="30" name="Group 29">
            <a:extLst>
              <a:ext uri="{FF2B5EF4-FFF2-40B4-BE49-F238E27FC236}">
                <a16:creationId xmlns:a16="http://schemas.microsoft.com/office/drawing/2014/main" id="{AC766830-2237-4068-ABE7-09E785080C5A}"/>
              </a:ext>
            </a:extLst>
          </p:cNvPr>
          <p:cNvGrpSpPr/>
          <p:nvPr/>
        </p:nvGrpSpPr>
        <p:grpSpPr>
          <a:xfrm>
            <a:off x="6562725" y="4048383"/>
            <a:ext cx="4882502" cy="626160"/>
            <a:chOff x="-266218" y="1590318"/>
            <a:chExt cx="12743727" cy="930961"/>
          </a:xfrm>
        </p:grpSpPr>
        <p:sp>
          <p:nvSpPr>
            <p:cNvPr id="31" name="!!Gray Box">
              <a:extLst>
                <a:ext uri="{FF2B5EF4-FFF2-40B4-BE49-F238E27FC236}">
                  <a16:creationId xmlns:a16="http://schemas.microsoft.com/office/drawing/2014/main" id="{8033C727-46A4-4E23-9F6C-C58BBD19408C}"/>
                </a:ext>
              </a:extLst>
            </p:cNvPr>
            <p:cNvSpPr/>
            <p:nvPr/>
          </p:nvSpPr>
          <p:spPr>
            <a:xfrm>
              <a:off x="-266218" y="1590318"/>
              <a:ext cx="12743727" cy="93096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25B363CE-63FA-459C-83E3-E34B6B27EEBB}"/>
                </a:ext>
              </a:extLst>
            </p:cNvPr>
            <p:cNvSpPr txBox="1"/>
            <p:nvPr/>
          </p:nvSpPr>
          <p:spPr>
            <a:xfrm>
              <a:off x="465315" y="1637021"/>
              <a:ext cx="11248265" cy="709273"/>
            </a:xfrm>
            <a:prstGeom prst="rect">
              <a:avLst/>
            </a:prstGeom>
            <a:noFill/>
          </p:spPr>
          <p:txBody>
            <a:bodyPr wrap="square" rtlCol="0">
              <a:spAutoFit/>
            </a:bodyPr>
            <a:lstStyle/>
            <a:p>
              <a:r>
                <a:rPr lang="pt-PT" sz="1400" dirty="0"/>
                <a:t>Artigo 17.º</a:t>
              </a:r>
            </a:p>
            <a:p>
              <a:r>
                <a:rPr lang="pt-PT" sz="1100" cap="small" dirty="0"/>
                <a:t>Tráfico Ilícito por Mar</a:t>
              </a:r>
            </a:p>
          </p:txBody>
        </p:sp>
      </p:grpSp>
    </p:spTree>
    <p:extLst>
      <p:ext uri="{BB962C8B-B14F-4D97-AF65-F5344CB8AC3E}">
        <p14:creationId xmlns:p14="http://schemas.microsoft.com/office/powerpoint/2010/main" val="137537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2EEBEE5-F2B2-4161-96AC-11A57D68C0AB}"/>
              </a:ext>
            </a:extLst>
          </p:cNvPr>
          <p:cNvSpPr/>
          <p:nvPr/>
        </p:nvSpPr>
        <p:spPr>
          <a:xfrm>
            <a:off x="0" y="0"/>
            <a:ext cx="413766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362AA7C-30EF-46E6-9D80-0711C0C46720}"/>
              </a:ext>
            </a:extLst>
          </p:cNvPr>
          <p:cNvSpPr txBox="1"/>
          <p:nvPr/>
        </p:nvSpPr>
        <p:spPr>
          <a:xfrm>
            <a:off x="266700" y="266700"/>
            <a:ext cx="3558540" cy="1446550"/>
          </a:xfrm>
          <a:prstGeom prst="rect">
            <a:avLst/>
          </a:prstGeom>
          <a:noFill/>
        </p:spPr>
        <p:txBody>
          <a:bodyPr wrap="square" rtlCol="0">
            <a:spAutoFit/>
          </a:bodyPr>
          <a:lstStyle/>
          <a:p>
            <a:r>
              <a:rPr lang="pt-PT" sz="4400" dirty="0">
                <a:solidFill>
                  <a:srgbClr val="516482"/>
                </a:solidFill>
              </a:rPr>
              <a:t>Instrumentos</a:t>
            </a:r>
          </a:p>
          <a:p>
            <a:r>
              <a:rPr lang="pt-PT" sz="4400" dirty="0">
                <a:solidFill>
                  <a:srgbClr val="516482"/>
                </a:solidFill>
              </a:rPr>
              <a:t>Legais</a:t>
            </a:r>
            <a:endParaRPr lang="en-US" sz="4400" dirty="0">
              <a:solidFill>
                <a:srgbClr val="516482"/>
              </a:solidFill>
            </a:endParaRPr>
          </a:p>
        </p:txBody>
      </p:sp>
      <p:sp>
        <p:nvSpPr>
          <p:cNvPr id="11" name="TextBox 10">
            <a:extLst>
              <a:ext uri="{FF2B5EF4-FFF2-40B4-BE49-F238E27FC236}">
                <a16:creationId xmlns:a16="http://schemas.microsoft.com/office/drawing/2014/main" id="{730DF76B-6A64-44BC-84D9-D9D250B5AE97}"/>
              </a:ext>
            </a:extLst>
          </p:cNvPr>
          <p:cNvSpPr txBox="1"/>
          <p:nvPr/>
        </p:nvSpPr>
        <p:spPr>
          <a:xfrm>
            <a:off x="4853940" y="2909578"/>
            <a:ext cx="5829300" cy="400110"/>
          </a:xfrm>
          <a:prstGeom prst="rect">
            <a:avLst/>
          </a:prstGeom>
          <a:noFill/>
        </p:spPr>
        <p:txBody>
          <a:bodyPr wrap="square" rtlCol="0">
            <a:spAutoFit/>
          </a:bodyPr>
          <a:lstStyle/>
          <a:p>
            <a:pPr marL="342900" indent="-342900">
              <a:buFont typeface="Wingdings" panose="05000000000000000000" pitchFamily="2" charset="2"/>
              <a:buChar char="q"/>
            </a:pPr>
            <a:r>
              <a:rPr lang="pt-PT" sz="2000" dirty="0"/>
              <a:t>Constituição da República de Moçambique</a:t>
            </a:r>
            <a:endParaRPr lang="en-US" sz="2000" dirty="0"/>
          </a:p>
        </p:txBody>
      </p:sp>
      <p:sp>
        <p:nvSpPr>
          <p:cNvPr id="16" name="TextBox 15">
            <a:extLst>
              <a:ext uri="{FF2B5EF4-FFF2-40B4-BE49-F238E27FC236}">
                <a16:creationId xmlns:a16="http://schemas.microsoft.com/office/drawing/2014/main" id="{695AD3B2-3A16-4897-B26A-1B8E54792B63}"/>
              </a:ext>
            </a:extLst>
          </p:cNvPr>
          <p:cNvSpPr txBox="1"/>
          <p:nvPr/>
        </p:nvSpPr>
        <p:spPr>
          <a:xfrm>
            <a:off x="4853940" y="4411146"/>
            <a:ext cx="7376160" cy="707886"/>
          </a:xfrm>
          <a:prstGeom prst="rect">
            <a:avLst/>
          </a:prstGeom>
          <a:noFill/>
        </p:spPr>
        <p:txBody>
          <a:bodyPr wrap="square" rtlCol="0">
            <a:spAutoFit/>
          </a:bodyPr>
          <a:lstStyle/>
          <a:p>
            <a:pPr marL="342900" indent="-342900">
              <a:buFont typeface="Wingdings" panose="05000000000000000000" pitchFamily="2" charset="2"/>
              <a:buChar char="q"/>
            </a:pPr>
            <a:r>
              <a:rPr lang="pt-PT" sz="2000" dirty="0"/>
              <a:t>Lei da Cooperação Judiciária Internacional em Matéria Penal</a:t>
            </a:r>
            <a:endParaRPr lang="en-US" sz="2000" dirty="0"/>
          </a:p>
        </p:txBody>
      </p:sp>
      <p:sp>
        <p:nvSpPr>
          <p:cNvPr id="18" name="TextBox 17">
            <a:extLst>
              <a:ext uri="{FF2B5EF4-FFF2-40B4-BE49-F238E27FC236}">
                <a16:creationId xmlns:a16="http://schemas.microsoft.com/office/drawing/2014/main" id="{633CA946-D987-4F48-8457-545D02CEF569}"/>
              </a:ext>
            </a:extLst>
          </p:cNvPr>
          <p:cNvSpPr txBox="1"/>
          <p:nvPr/>
        </p:nvSpPr>
        <p:spPr>
          <a:xfrm>
            <a:off x="4853940" y="3521863"/>
            <a:ext cx="6865620" cy="677108"/>
          </a:xfrm>
          <a:prstGeom prst="rect">
            <a:avLst/>
          </a:prstGeom>
          <a:noFill/>
        </p:spPr>
        <p:txBody>
          <a:bodyPr wrap="square" rtlCol="0">
            <a:spAutoFit/>
          </a:bodyPr>
          <a:lstStyle/>
          <a:p>
            <a:pPr marL="342900" indent="-342900">
              <a:buFont typeface="Wingdings" panose="05000000000000000000" pitchFamily="2" charset="2"/>
              <a:buChar char="q"/>
            </a:pPr>
            <a:r>
              <a:rPr lang="pt-PT" sz="2000" dirty="0"/>
              <a:t>Normas de Direito Internacional</a:t>
            </a:r>
          </a:p>
          <a:p>
            <a:r>
              <a:rPr lang="pt-PT" cap="small" dirty="0"/>
              <a:t>Convenções, Tratados e Acordos Multilaterias e Bilaterais</a:t>
            </a:r>
            <a:endParaRPr lang="en-US" cap="small" dirty="0"/>
          </a:p>
        </p:txBody>
      </p:sp>
      <p:sp>
        <p:nvSpPr>
          <p:cNvPr id="24" name="TextBox 23">
            <a:extLst>
              <a:ext uri="{FF2B5EF4-FFF2-40B4-BE49-F238E27FC236}">
                <a16:creationId xmlns:a16="http://schemas.microsoft.com/office/drawing/2014/main" id="{9669AAE1-3DFA-48D9-88EB-C78A0161AE11}"/>
              </a:ext>
            </a:extLst>
          </p:cNvPr>
          <p:cNvSpPr txBox="1"/>
          <p:nvPr/>
        </p:nvSpPr>
        <p:spPr>
          <a:xfrm>
            <a:off x="4853940" y="5331207"/>
            <a:ext cx="5829300" cy="400110"/>
          </a:xfrm>
          <a:prstGeom prst="rect">
            <a:avLst/>
          </a:prstGeom>
          <a:noFill/>
        </p:spPr>
        <p:txBody>
          <a:bodyPr wrap="square" rtlCol="0">
            <a:spAutoFit/>
          </a:bodyPr>
          <a:lstStyle/>
          <a:p>
            <a:pPr marL="342900" indent="-342900">
              <a:buFont typeface="Wingdings" panose="05000000000000000000" pitchFamily="2" charset="2"/>
              <a:buChar char="q"/>
            </a:pPr>
            <a:r>
              <a:rPr lang="pt-PT" sz="2000" dirty="0"/>
              <a:t>Código de Processo Penal</a:t>
            </a:r>
            <a:endParaRPr lang="en-US" sz="2000" dirty="0"/>
          </a:p>
        </p:txBody>
      </p:sp>
      <p:sp>
        <p:nvSpPr>
          <p:cNvPr id="27" name="TextBox 26">
            <a:extLst>
              <a:ext uri="{FF2B5EF4-FFF2-40B4-BE49-F238E27FC236}">
                <a16:creationId xmlns:a16="http://schemas.microsoft.com/office/drawing/2014/main" id="{47B4C884-57E4-4D76-9226-433B758945A2}"/>
              </a:ext>
            </a:extLst>
          </p:cNvPr>
          <p:cNvSpPr txBox="1"/>
          <p:nvPr/>
        </p:nvSpPr>
        <p:spPr>
          <a:xfrm>
            <a:off x="4853940" y="5943492"/>
            <a:ext cx="5829300" cy="400110"/>
          </a:xfrm>
          <a:prstGeom prst="rect">
            <a:avLst/>
          </a:prstGeom>
          <a:noFill/>
        </p:spPr>
        <p:txBody>
          <a:bodyPr wrap="square" rtlCol="0">
            <a:spAutoFit/>
          </a:bodyPr>
          <a:lstStyle/>
          <a:p>
            <a:pPr marL="342900" indent="-342900">
              <a:buFont typeface="Wingdings" panose="05000000000000000000" pitchFamily="2" charset="2"/>
              <a:buChar char="q"/>
            </a:pPr>
            <a:r>
              <a:rPr lang="pt-PT" sz="2000" dirty="0"/>
              <a:t>Outras leis especiais</a:t>
            </a:r>
            <a:endParaRPr lang="en-US" sz="2000" dirty="0"/>
          </a:p>
        </p:txBody>
      </p:sp>
    </p:spTree>
    <p:extLst>
      <p:ext uri="{BB962C8B-B14F-4D97-AF65-F5344CB8AC3E}">
        <p14:creationId xmlns:p14="http://schemas.microsoft.com/office/powerpoint/2010/main" val="397495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Effect transition="in" filter="fade">
                                      <p:cBhvr>
                                        <p:cTn id="15" dur="500"/>
                                        <p:tgtEl>
                                          <p:spTgt spid="18">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500"/>
                                        <p:tgtEl>
                                          <p:spTgt spid="16">
                                            <p:txEl>
                                              <p:pRg st="0" end="0"/>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fade">
                                      <p:cBhvr>
                                        <p:cTn id="23" dur="500"/>
                                        <p:tgtEl>
                                          <p:spTgt spid="24">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fade">
                                      <p:cBhvr>
                                        <p:cTn id="2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1" y="266700"/>
            <a:ext cx="7677150" cy="1569660"/>
          </a:xfrm>
          <a:prstGeom prst="rect">
            <a:avLst/>
          </a:prstGeom>
          <a:noFill/>
        </p:spPr>
        <p:txBody>
          <a:bodyPr wrap="square" rtlCol="0">
            <a:spAutoFit/>
          </a:bodyPr>
          <a:lstStyle/>
          <a:p>
            <a:r>
              <a:rPr lang="pt-PT" sz="3200" dirty="0"/>
              <a:t>Convenção de Auxílio Judiciário em Matéria Penal entre os Estados Membros da CPLP</a:t>
            </a:r>
          </a:p>
        </p:txBody>
      </p:sp>
      <p:grpSp>
        <p:nvGrpSpPr>
          <p:cNvPr id="15" name="Group 14">
            <a:extLst>
              <a:ext uri="{FF2B5EF4-FFF2-40B4-BE49-F238E27FC236}">
                <a16:creationId xmlns:a16="http://schemas.microsoft.com/office/drawing/2014/main" id="{B9DDF40A-0F10-4E54-A1B7-2C535DA7EB6C}"/>
              </a:ext>
            </a:extLst>
          </p:cNvPr>
          <p:cNvGrpSpPr/>
          <p:nvPr/>
        </p:nvGrpSpPr>
        <p:grpSpPr>
          <a:xfrm>
            <a:off x="-96442" y="2549048"/>
            <a:ext cx="12384883" cy="626161"/>
            <a:chOff x="-266218" y="1590318"/>
            <a:chExt cx="12743727" cy="626161"/>
          </a:xfrm>
        </p:grpSpPr>
        <p:sp>
          <p:nvSpPr>
            <p:cNvPr id="16" name="!!Gray Box">
              <a:extLst>
                <a:ext uri="{FF2B5EF4-FFF2-40B4-BE49-F238E27FC236}">
                  <a16:creationId xmlns:a16="http://schemas.microsoft.com/office/drawing/2014/main" id="{2FA7C16F-10A7-4E6A-A737-C370704BBDDD}"/>
                </a:ext>
              </a:extLst>
            </p:cNvPr>
            <p:cNvSpPr/>
            <p:nvPr/>
          </p:nvSpPr>
          <p:spPr>
            <a:xfrm>
              <a:off x="-266218" y="1590318"/>
              <a:ext cx="12743727" cy="62616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49BE96D-4289-4F43-9F3E-6E2B1C48DD04}"/>
                </a:ext>
              </a:extLst>
            </p:cNvPr>
            <p:cNvSpPr txBox="1"/>
            <p:nvPr/>
          </p:nvSpPr>
          <p:spPr>
            <a:xfrm>
              <a:off x="465314" y="1637022"/>
              <a:ext cx="11248266" cy="492443"/>
            </a:xfrm>
            <a:prstGeom prst="rect">
              <a:avLst/>
            </a:prstGeom>
            <a:noFill/>
          </p:spPr>
          <p:txBody>
            <a:bodyPr wrap="square" rtlCol="0">
              <a:spAutoFit/>
            </a:bodyPr>
            <a:lstStyle/>
            <a:p>
              <a:r>
                <a:rPr lang="pt-PT" sz="1400" dirty="0"/>
                <a:t>Artigo 1.º</a:t>
              </a:r>
            </a:p>
            <a:p>
              <a:r>
                <a:rPr lang="pt-PT" sz="1100" cap="small" dirty="0"/>
                <a:t>Âmbito do Auxílio</a:t>
              </a:r>
            </a:p>
          </p:txBody>
        </p:sp>
      </p:grpSp>
      <p:grpSp>
        <p:nvGrpSpPr>
          <p:cNvPr id="18" name="Group 17">
            <a:extLst>
              <a:ext uri="{FF2B5EF4-FFF2-40B4-BE49-F238E27FC236}">
                <a16:creationId xmlns:a16="http://schemas.microsoft.com/office/drawing/2014/main" id="{293C3A54-A9C6-4508-9FCC-011AE0846C2C}"/>
              </a:ext>
            </a:extLst>
          </p:cNvPr>
          <p:cNvGrpSpPr/>
          <p:nvPr/>
        </p:nvGrpSpPr>
        <p:grpSpPr>
          <a:xfrm>
            <a:off x="-96442" y="3509590"/>
            <a:ext cx="12384882" cy="626161"/>
            <a:chOff x="-266218" y="1590319"/>
            <a:chExt cx="12743727" cy="626161"/>
          </a:xfrm>
        </p:grpSpPr>
        <p:sp>
          <p:nvSpPr>
            <p:cNvPr id="19" name="!!Gray Box">
              <a:extLst>
                <a:ext uri="{FF2B5EF4-FFF2-40B4-BE49-F238E27FC236}">
                  <a16:creationId xmlns:a16="http://schemas.microsoft.com/office/drawing/2014/main" id="{0DF38FBC-0734-4BB3-93FA-E6C65405B9BA}"/>
                </a:ext>
              </a:extLst>
            </p:cNvPr>
            <p:cNvSpPr/>
            <p:nvPr/>
          </p:nvSpPr>
          <p:spPr>
            <a:xfrm>
              <a:off x="-266218" y="1590319"/>
              <a:ext cx="12743727" cy="62616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6BB2613-A81D-45BC-9A9B-6FD4ED2618DA}"/>
                </a:ext>
              </a:extLst>
            </p:cNvPr>
            <p:cNvSpPr txBox="1"/>
            <p:nvPr/>
          </p:nvSpPr>
          <p:spPr>
            <a:xfrm>
              <a:off x="465314" y="1637022"/>
              <a:ext cx="11248266" cy="492443"/>
            </a:xfrm>
            <a:prstGeom prst="rect">
              <a:avLst/>
            </a:prstGeom>
            <a:noFill/>
          </p:spPr>
          <p:txBody>
            <a:bodyPr wrap="square" rtlCol="0">
              <a:spAutoFit/>
            </a:bodyPr>
            <a:lstStyle/>
            <a:p>
              <a:r>
                <a:rPr lang="pt-PT" sz="1400" dirty="0"/>
                <a:t>Artigo 3.º</a:t>
              </a:r>
            </a:p>
            <a:p>
              <a:r>
                <a:rPr lang="pt-PT" sz="1100" cap="small" dirty="0"/>
                <a:t>Recusa de Auxílio</a:t>
              </a:r>
            </a:p>
          </p:txBody>
        </p:sp>
      </p:grpSp>
      <p:grpSp>
        <p:nvGrpSpPr>
          <p:cNvPr id="24" name="Group 23">
            <a:extLst>
              <a:ext uri="{FF2B5EF4-FFF2-40B4-BE49-F238E27FC236}">
                <a16:creationId xmlns:a16="http://schemas.microsoft.com/office/drawing/2014/main" id="{A9CE3B44-2FD9-4417-896D-358B6379DC78}"/>
              </a:ext>
            </a:extLst>
          </p:cNvPr>
          <p:cNvGrpSpPr/>
          <p:nvPr/>
        </p:nvGrpSpPr>
        <p:grpSpPr>
          <a:xfrm>
            <a:off x="-275864" y="4470132"/>
            <a:ext cx="12743727" cy="2064436"/>
            <a:chOff x="-266218" y="1590318"/>
            <a:chExt cx="12743727" cy="2064436"/>
          </a:xfrm>
        </p:grpSpPr>
        <p:sp>
          <p:nvSpPr>
            <p:cNvPr id="25" name="!!Gray Box">
              <a:extLst>
                <a:ext uri="{FF2B5EF4-FFF2-40B4-BE49-F238E27FC236}">
                  <a16:creationId xmlns:a16="http://schemas.microsoft.com/office/drawing/2014/main" id="{D04F246A-AEE2-42D4-883E-FF194C92E8F2}"/>
                </a:ext>
              </a:extLst>
            </p:cNvPr>
            <p:cNvSpPr/>
            <p:nvPr/>
          </p:nvSpPr>
          <p:spPr>
            <a:xfrm>
              <a:off x="-266218" y="1590318"/>
              <a:ext cx="12743727" cy="2064436"/>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7">
              <a:extLst>
                <a:ext uri="{FF2B5EF4-FFF2-40B4-BE49-F238E27FC236}">
                  <a16:creationId xmlns:a16="http://schemas.microsoft.com/office/drawing/2014/main" id="{D2789BB3-6B3D-4BA3-BFE0-BE891A1BF8C4}"/>
                </a:ext>
              </a:extLst>
            </p:cNvPr>
            <p:cNvSpPr txBox="1"/>
            <p:nvPr/>
          </p:nvSpPr>
          <p:spPr>
            <a:xfrm>
              <a:off x="465314" y="1722513"/>
              <a:ext cx="11248266" cy="1754326"/>
            </a:xfrm>
            <a:prstGeom prst="rect">
              <a:avLst/>
            </a:prstGeom>
            <a:noFill/>
          </p:spPr>
          <p:txBody>
            <a:bodyPr wrap="square" rtlCol="0">
              <a:spAutoFit/>
            </a:bodyPr>
            <a:lstStyle/>
            <a:p>
              <a:endParaRPr lang="pt-PT" dirty="0"/>
            </a:p>
            <a:p>
              <a:endParaRPr lang="pt-PT" dirty="0"/>
            </a:p>
            <a:p>
              <a:r>
                <a:rPr lang="pt-PT" dirty="0"/>
                <a:t>1 — O pedido de auxílio é cumprido em conformidade com o direito do Estado requerido.</a:t>
              </a:r>
            </a:p>
            <a:p>
              <a:r>
                <a:rPr lang="pt-PT" dirty="0"/>
                <a:t>2 — Quando o Estado requerente o solicite expressamente, o pedido de auxílio pode ser cumprido em conformidade com as exigências da legislação deste, desde que não contrarie os princípios fundamentais do Estado requerido e não cause graves prejuízos aos intervenientes no processo.</a:t>
              </a:r>
            </a:p>
          </p:txBody>
        </p:sp>
        <p:sp>
          <p:nvSpPr>
            <p:cNvPr id="27" name="TextBox 26">
              <a:extLst>
                <a:ext uri="{FF2B5EF4-FFF2-40B4-BE49-F238E27FC236}">
                  <a16:creationId xmlns:a16="http://schemas.microsoft.com/office/drawing/2014/main" id="{27262926-2309-4D80-9E9E-05981ADCB755}"/>
                </a:ext>
              </a:extLst>
            </p:cNvPr>
            <p:cNvSpPr txBox="1"/>
            <p:nvPr/>
          </p:nvSpPr>
          <p:spPr>
            <a:xfrm>
              <a:off x="465314" y="1637022"/>
              <a:ext cx="11248266" cy="1015663"/>
            </a:xfrm>
            <a:prstGeom prst="rect">
              <a:avLst/>
            </a:prstGeom>
            <a:noFill/>
          </p:spPr>
          <p:txBody>
            <a:bodyPr wrap="square" rtlCol="0">
              <a:spAutoFit/>
            </a:bodyPr>
            <a:lstStyle/>
            <a:p>
              <a:r>
                <a:rPr lang="pt-PT" dirty="0"/>
                <a:t>Artigo 4.º</a:t>
              </a:r>
            </a:p>
            <a:p>
              <a:r>
                <a:rPr lang="pt-PT" sz="1400" cap="small" dirty="0"/>
                <a:t>Direito Aplicável</a:t>
              </a:r>
            </a:p>
            <a:p>
              <a:endParaRPr lang="pt-PT" sz="1400" cap="small" dirty="0"/>
            </a:p>
            <a:p>
              <a:endParaRPr lang="en-US" sz="1400" cap="small" dirty="0"/>
            </a:p>
          </p:txBody>
        </p:sp>
      </p:grpSp>
      <p:pic>
        <p:nvPicPr>
          <p:cNvPr id="3" name="Picture 2" descr="Logo, company name&#10;&#10;Description automatically generated">
            <a:extLst>
              <a:ext uri="{FF2B5EF4-FFF2-40B4-BE49-F238E27FC236}">
                <a16:creationId xmlns:a16="http://schemas.microsoft.com/office/drawing/2014/main" id="{40043967-B9BC-4567-BEB8-BCC879DED4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3178" y="1082795"/>
            <a:ext cx="2283018" cy="1284198"/>
          </a:xfrm>
          <a:prstGeom prst="rect">
            <a:avLst/>
          </a:prstGeom>
        </p:spPr>
      </p:pic>
    </p:spTree>
    <p:extLst>
      <p:ext uri="{BB962C8B-B14F-4D97-AF65-F5344CB8AC3E}">
        <p14:creationId xmlns:p14="http://schemas.microsoft.com/office/powerpoint/2010/main" val="4228934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1" y="266700"/>
            <a:ext cx="7677150" cy="1569660"/>
          </a:xfrm>
          <a:prstGeom prst="rect">
            <a:avLst/>
          </a:prstGeom>
          <a:noFill/>
        </p:spPr>
        <p:txBody>
          <a:bodyPr wrap="square" rtlCol="0">
            <a:spAutoFit/>
          </a:bodyPr>
          <a:lstStyle/>
          <a:p>
            <a:r>
              <a:rPr lang="pt-PT" sz="3200" dirty="0"/>
              <a:t>Convenção de Auxílio Judiciário em Matéria Penal entre os Estados Membros da CPLP</a:t>
            </a:r>
          </a:p>
        </p:txBody>
      </p:sp>
      <p:grpSp>
        <p:nvGrpSpPr>
          <p:cNvPr id="15" name="Group 14">
            <a:extLst>
              <a:ext uri="{FF2B5EF4-FFF2-40B4-BE49-F238E27FC236}">
                <a16:creationId xmlns:a16="http://schemas.microsoft.com/office/drawing/2014/main" id="{B9DDF40A-0F10-4E54-A1B7-2C535DA7EB6C}"/>
              </a:ext>
            </a:extLst>
          </p:cNvPr>
          <p:cNvGrpSpPr/>
          <p:nvPr/>
        </p:nvGrpSpPr>
        <p:grpSpPr>
          <a:xfrm>
            <a:off x="-96442" y="2549049"/>
            <a:ext cx="12384883" cy="918052"/>
            <a:chOff x="-266218" y="1590318"/>
            <a:chExt cx="12743727" cy="626161"/>
          </a:xfrm>
        </p:grpSpPr>
        <p:sp>
          <p:nvSpPr>
            <p:cNvPr id="16" name="!!Gray Box">
              <a:extLst>
                <a:ext uri="{FF2B5EF4-FFF2-40B4-BE49-F238E27FC236}">
                  <a16:creationId xmlns:a16="http://schemas.microsoft.com/office/drawing/2014/main" id="{2FA7C16F-10A7-4E6A-A737-C370704BBDDD}"/>
                </a:ext>
              </a:extLst>
            </p:cNvPr>
            <p:cNvSpPr/>
            <p:nvPr/>
          </p:nvSpPr>
          <p:spPr>
            <a:xfrm>
              <a:off x="-266218" y="1590318"/>
              <a:ext cx="12743727" cy="62616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49BE96D-4289-4F43-9F3E-6E2B1C48DD04}"/>
                </a:ext>
              </a:extLst>
            </p:cNvPr>
            <p:cNvSpPr txBox="1"/>
            <p:nvPr/>
          </p:nvSpPr>
          <p:spPr>
            <a:xfrm>
              <a:off x="465314" y="1637022"/>
              <a:ext cx="11248266" cy="402077"/>
            </a:xfrm>
            <a:prstGeom prst="rect">
              <a:avLst/>
            </a:prstGeom>
            <a:noFill/>
          </p:spPr>
          <p:txBody>
            <a:bodyPr wrap="square" rtlCol="0">
              <a:spAutoFit/>
            </a:bodyPr>
            <a:lstStyle/>
            <a:p>
              <a:r>
                <a:rPr lang="pt-PT" sz="2400" dirty="0"/>
                <a:t>Artigo 7.º</a:t>
              </a:r>
            </a:p>
            <a:p>
              <a:r>
                <a:rPr lang="pt-PT" cap="small" dirty="0"/>
                <a:t>Transmissão dos pedidos de auxílio</a:t>
              </a:r>
            </a:p>
          </p:txBody>
        </p:sp>
      </p:grpSp>
      <p:grpSp>
        <p:nvGrpSpPr>
          <p:cNvPr id="18" name="Group 17">
            <a:extLst>
              <a:ext uri="{FF2B5EF4-FFF2-40B4-BE49-F238E27FC236}">
                <a16:creationId xmlns:a16="http://schemas.microsoft.com/office/drawing/2014/main" id="{293C3A54-A9C6-4508-9FCC-011AE0846C2C}"/>
              </a:ext>
            </a:extLst>
          </p:cNvPr>
          <p:cNvGrpSpPr/>
          <p:nvPr/>
        </p:nvGrpSpPr>
        <p:grpSpPr>
          <a:xfrm>
            <a:off x="-96442" y="4336067"/>
            <a:ext cx="12384882" cy="918053"/>
            <a:chOff x="-266218" y="1590319"/>
            <a:chExt cx="12743727" cy="626161"/>
          </a:xfrm>
        </p:grpSpPr>
        <p:sp>
          <p:nvSpPr>
            <p:cNvPr id="19" name="!!Gray Box">
              <a:extLst>
                <a:ext uri="{FF2B5EF4-FFF2-40B4-BE49-F238E27FC236}">
                  <a16:creationId xmlns:a16="http://schemas.microsoft.com/office/drawing/2014/main" id="{0DF38FBC-0734-4BB3-93FA-E6C65405B9BA}"/>
                </a:ext>
              </a:extLst>
            </p:cNvPr>
            <p:cNvSpPr/>
            <p:nvPr/>
          </p:nvSpPr>
          <p:spPr>
            <a:xfrm>
              <a:off x="-266218" y="1590319"/>
              <a:ext cx="12743727" cy="62616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6BB2613-A81D-45BC-9A9B-6FD4ED2618DA}"/>
                </a:ext>
              </a:extLst>
            </p:cNvPr>
            <p:cNvSpPr txBox="1"/>
            <p:nvPr/>
          </p:nvSpPr>
          <p:spPr>
            <a:xfrm>
              <a:off x="465314" y="1637022"/>
              <a:ext cx="11248266" cy="402077"/>
            </a:xfrm>
            <a:prstGeom prst="rect">
              <a:avLst/>
            </a:prstGeom>
            <a:noFill/>
          </p:spPr>
          <p:txBody>
            <a:bodyPr wrap="square" rtlCol="0">
              <a:spAutoFit/>
            </a:bodyPr>
            <a:lstStyle/>
            <a:p>
              <a:r>
                <a:rPr lang="pt-PT" sz="2400" dirty="0"/>
                <a:t>Artigo 8.º</a:t>
              </a:r>
            </a:p>
            <a:p>
              <a:r>
                <a:rPr lang="pt-PT" cap="small" dirty="0"/>
                <a:t>Intercâmbio espontâneo de informações</a:t>
              </a:r>
            </a:p>
          </p:txBody>
        </p:sp>
      </p:grpSp>
    </p:spTree>
    <p:extLst>
      <p:ext uri="{BB962C8B-B14F-4D97-AF65-F5344CB8AC3E}">
        <p14:creationId xmlns:p14="http://schemas.microsoft.com/office/powerpoint/2010/main" val="3480557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1" y="266700"/>
            <a:ext cx="7677150" cy="1569660"/>
          </a:xfrm>
          <a:prstGeom prst="rect">
            <a:avLst/>
          </a:prstGeom>
          <a:noFill/>
        </p:spPr>
        <p:txBody>
          <a:bodyPr wrap="square" rtlCol="0">
            <a:spAutoFit/>
          </a:bodyPr>
          <a:lstStyle/>
          <a:p>
            <a:r>
              <a:rPr lang="pt-PT" sz="3200" dirty="0"/>
              <a:t>Convenção de Auxílio Judiciário em Matéria Penal entre os Estados Membros da CPLP</a:t>
            </a:r>
          </a:p>
        </p:txBody>
      </p:sp>
      <p:grpSp>
        <p:nvGrpSpPr>
          <p:cNvPr id="24" name="Group 23">
            <a:extLst>
              <a:ext uri="{FF2B5EF4-FFF2-40B4-BE49-F238E27FC236}">
                <a16:creationId xmlns:a16="http://schemas.microsoft.com/office/drawing/2014/main" id="{A9CE3B44-2FD9-4417-896D-358B6379DC78}"/>
              </a:ext>
            </a:extLst>
          </p:cNvPr>
          <p:cNvGrpSpPr/>
          <p:nvPr/>
        </p:nvGrpSpPr>
        <p:grpSpPr>
          <a:xfrm>
            <a:off x="-275864" y="2083947"/>
            <a:ext cx="12743727" cy="744978"/>
            <a:chOff x="-266218" y="1590318"/>
            <a:chExt cx="12743727" cy="2064436"/>
          </a:xfrm>
        </p:grpSpPr>
        <p:sp>
          <p:nvSpPr>
            <p:cNvPr id="25" name="!!Gray Box">
              <a:extLst>
                <a:ext uri="{FF2B5EF4-FFF2-40B4-BE49-F238E27FC236}">
                  <a16:creationId xmlns:a16="http://schemas.microsoft.com/office/drawing/2014/main" id="{D04F246A-AEE2-42D4-883E-FF194C92E8F2}"/>
                </a:ext>
              </a:extLst>
            </p:cNvPr>
            <p:cNvSpPr/>
            <p:nvPr/>
          </p:nvSpPr>
          <p:spPr>
            <a:xfrm>
              <a:off x="-266218" y="1590318"/>
              <a:ext cx="12743727" cy="2064436"/>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27262926-2309-4D80-9E9E-05981ADCB755}"/>
                </a:ext>
              </a:extLst>
            </p:cNvPr>
            <p:cNvSpPr txBox="1"/>
            <p:nvPr/>
          </p:nvSpPr>
          <p:spPr>
            <a:xfrm>
              <a:off x="465314" y="1637022"/>
              <a:ext cx="11248266" cy="1015663"/>
            </a:xfrm>
            <a:prstGeom prst="rect">
              <a:avLst/>
            </a:prstGeom>
            <a:noFill/>
          </p:spPr>
          <p:txBody>
            <a:bodyPr wrap="square" rtlCol="0">
              <a:spAutoFit/>
            </a:bodyPr>
            <a:lstStyle/>
            <a:p>
              <a:r>
                <a:rPr lang="pt-PT" dirty="0"/>
                <a:t>Artigo 9.º</a:t>
              </a:r>
            </a:p>
            <a:p>
              <a:r>
                <a:rPr lang="pt-PT" sz="1400" cap="small" dirty="0"/>
                <a:t>Requisitos do Pedido de Auxílio</a:t>
              </a:r>
            </a:p>
            <a:p>
              <a:endParaRPr lang="pt-PT" sz="1400" cap="small" dirty="0"/>
            </a:p>
            <a:p>
              <a:endParaRPr lang="en-US" sz="1400" cap="small" dirty="0"/>
            </a:p>
          </p:txBody>
        </p:sp>
      </p:grpSp>
      <p:sp>
        <p:nvSpPr>
          <p:cNvPr id="2" name="TextBox 1">
            <a:extLst>
              <a:ext uri="{FF2B5EF4-FFF2-40B4-BE49-F238E27FC236}">
                <a16:creationId xmlns:a16="http://schemas.microsoft.com/office/drawing/2014/main" id="{A61439BD-240A-4CF6-8658-646628368448}"/>
              </a:ext>
            </a:extLst>
          </p:cNvPr>
          <p:cNvSpPr txBox="1"/>
          <p:nvPr/>
        </p:nvSpPr>
        <p:spPr>
          <a:xfrm>
            <a:off x="455668" y="3181350"/>
            <a:ext cx="11658600" cy="3067506"/>
          </a:xfrm>
          <a:prstGeom prst="rect">
            <a:avLst/>
          </a:prstGeom>
          <a:noFill/>
        </p:spPr>
        <p:txBody>
          <a:bodyPr wrap="square" rtlCol="0">
            <a:spAutoFit/>
          </a:bodyPr>
          <a:lstStyle/>
          <a:p>
            <a:pPr>
              <a:spcAft>
                <a:spcPts val="1000"/>
              </a:spcAft>
            </a:pPr>
            <a:r>
              <a:rPr lang="pt-PT" sz="2000" dirty="0"/>
              <a:t>- A autoridade de que emana e a autoridade a quem se dirige;</a:t>
            </a:r>
          </a:p>
          <a:p>
            <a:pPr>
              <a:spcAft>
                <a:spcPts val="1000"/>
              </a:spcAft>
            </a:pPr>
            <a:r>
              <a:rPr lang="pt-PT" sz="2000" dirty="0"/>
              <a:t>- Uma descrição precisa do auxílio que se solicita, indicando o objecto e motivos do pedido formulado, assim como a qualificação jurídica dos factos que motivam o procedimento;</a:t>
            </a:r>
          </a:p>
          <a:p>
            <a:pPr>
              <a:spcAft>
                <a:spcPts val="1000"/>
              </a:spcAft>
            </a:pPr>
            <a:r>
              <a:rPr lang="pt-PT" sz="2000" dirty="0"/>
              <a:t>- Uma descrição sumária dos factos e indicação da data e local em que ocorreram;</a:t>
            </a:r>
          </a:p>
          <a:p>
            <a:pPr>
              <a:spcAft>
                <a:spcPts val="1000"/>
              </a:spcAft>
            </a:pPr>
            <a:r>
              <a:rPr lang="pt-PT" sz="2000" dirty="0"/>
              <a:t>- Os dados relativos à identidade e nacionalidade da pessoa sujeita ao processo a que se refere o pedido, quando conhecidos;</a:t>
            </a:r>
          </a:p>
          <a:p>
            <a:pPr>
              <a:spcAft>
                <a:spcPts val="1000"/>
              </a:spcAft>
            </a:pPr>
            <a:r>
              <a:rPr lang="pt-PT" sz="2000" dirty="0"/>
              <a:t>- No caso de notificação, menção do nome e residência do destinatário ou de outro local em que possa ser notificado, a sua qualidade processual e a natureza do documento a notificar;</a:t>
            </a:r>
          </a:p>
        </p:txBody>
      </p:sp>
    </p:spTree>
    <p:extLst>
      <p:ext uri="{BB962C8B-B14F-4D97-AF65-F5344CB8AC3E}">
        <p14:creationId xmlns:p14="http://schemas.microsoft.com/office/powerpoint/2010/main" val="959513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1" y="266700"/>
            <a:ext cx="7677150" cy="1569660"/>
          </a:xfrm>
          <a:prstGeom prst="rect">
            <a:avLst/>
          </a:prstGeom>
          <a:noFill/>
        </p:spPr>
        <p:txBody>
          <a:bodyPr wrap="square" rtlCol="0">
            <a:spAutoFit/>
          </a:bodyPr>
          <a:lstStyle/>
          <a:p>
            <a:r>
              <a:rPr lang="pt-PT" sz="3200" dirty="0"/>
              <a:t>Convenção de Auxílio Judiciário em Matéria Penal entre os Estados Membros da CPLP</a:t>
            </a:r>
          </a:p>
        </p:txBody>
      </p:sp>
      <p:grpSp>
        <p:nvGrpSpPr>
          <p:cNvPr id="24" name="Group 23">
            <a:extLst>
              <a:ext uri="{FF2B5EF4-FFF2-40B4-BE49-F238E27FC236}">
                <a16:creationId xmlns:a16="http://schemas.microsoft.com/office/drawing/2014/main" id="{A9CE3B44-2FD9-4417-896D-358B6379DC78}"/>
              </a:ext>
            </a:extLst>
          </p:cNvPr>
          <p:cNvGrpSpPr/>
          <p:nvPr/>
        </p:nvGrpSpPr>
        <p:grpSpPr>
          <a:xfrm>
            <a:off x="-275864" y="2083947"/>
            <a:ext cx="12743727" cy="744978"/>
            <a:chOff x="-266218" y="1590318"/>
            <a:chExt cx="12743727" cy="2064436"/>
          </a:xfrm>
        </p:grpSpPr>
        <p:sp>
          <p:nvSpPr>
            <p:cNvPr id="25" name="!!Gray Box">
              <a:extLst>
                <a:ext uri="{FF2B5EF4-FFF2-40B4-BE49-F238E27FC236}">
                  <a16:creationId xmlns:a16="http://schemas.microsoft.com/office/drawing/2014/main" id="{D04F246A-AEE2-42D4-883E-FF194C92E8F2}"/>
                </a:ext>
              </a:extLst>
            </p:cNvPr>
            <p:cNvSpPr/>
            <p:nvPr/>
          </p:nvSpPr>
          <p:spPr>
            <a:xfrm>
              <a:off x="-266218" y="1590318"/>
              <a:ext cx="12743727" cy="2064436"/>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27262926-2309-4D80-9E9E-05981ADCB755}"/>
                </a:ext>
              </a:extLst>
            </p:cNvPr>
            <p:cNvSpPr txBox="1"/>
            <p:nvPr/>
          </p:nvSpPr>
          <p:spPr>
            <a:xfrm>
              <a:off x="465314" y="1637022"/>
              <a:ext cx="11248266" cy="1015663"/>
            </a:xfrm>
            <a:prstGeom prst="rect">
              <a:avLst/>
            </a:prstGeom>
            <a:noFill/>
          </p:spPr>
          <p:txBody>
            <a:bodyPr wrap="square" rtlCol="0">
              <a:spAutoFit/>
            </a:bodyPr>
            <a:lstStyle/>
            <a:p>
              <a:r>
                <a:rPr lang="pt-PT" dirty="0"/>
                <a:t>Artigo 9.º</a:t>
              </a:r>
            </a:p>
            <a:p>
              <a:r>
                <a:rPr lang="pt-PT" sz="1400" cap="small" dirty="0"/>
                <a:t>Requisitos do Pedido de Auxílio</a:t>
              </a:r>
            </a:p>
            <a:p>
              <a:endParaRPr lang="pt-PT" sz="1400" cap="small" dirty="0"/>
            </a:p>
            <a:p>
              <a:endParaRPr lang="en-US" sz="1400" cap="small" dirty="0"/>
            </a:p>
          </p:txBody>
        </p:sp>
      </p:grpSp>
      <p:sp>
        <p:nvSpPr>
          <p:cNvPr id="2" name="TextBox 1">
            <a:extLst>
              <a:ext uri="{FF2B5EF4-FFF2-40B4-BE49-F238E27FC236}">
                <a16:creationId xmlns:a16="http://schemas.microsoft.com/office/drawing/2014/main" id="{A61439BD-240A-4CF6-8658-646628368448}"/>
              </a:ext>
            </a:extLst>
          </p:cNvPr>
          <p:cNvSpPr txBox="1"/>
          <p:nvPr/>
        </p:nvSpPr>
        <p:spPr>
          <a:xfrm>
            <a:off x="455668" y="3429000"/>
            <a:ext cx="11658600" cy="2195473"/>
          </a:xfrm>
          <a:prstGeom prst="rect">
            <a:avLst/>
          </a:prstGeom>
          <a:noFill/>
        </p:spPr>
        <p:txBody>
          <a:bodyPr wrap="square" rtlCol="0">
            <a:spAutoFit/>
          </a:bodyPr>
          <a:lstStyle/>
          <a:p>
            <a:pPr>
              <a:spcAft>
                <a:spcPts val="1000"/>
              </a:spcAft>
            </a:pPr>
            <a:r>
              <a:rPr lang="pt-PT" sz="2000" dirty="0"/>
              <a:t>- Nos casos de revista, busca, perda, apreensão, congelamento, entrega de objectos ou valores, exames e perícias, uma declaração certificando que são admitidos pela lei do Estado requerente;</a:t>
            </a:r>
          </a:p>
          <a:p>
            <a:pPr>
              <a:spcAft>
                <a:spcPts val="1000"/>
              </a:spcAft>
            </a:pPr>
            <a:r>
              <a:rPr lang="pt-PT" sz="2000" dirty="0"/>
              <a:t>- A menção de determinadas particularidades do processo ou de requisitos que o Estado requerente deseje que sejam observados, incluindo a confidencialidade e os prazos de cumprimento;</a:t>
            </a:r>
          </a:p>
          <a:p>
            <a:pPr>
              <a:spcAft>
                <a:spcPts val="1000"/>
              </a:spcAft>
            </a:pPr>
            <a:r>
              <a:rPr lang="pt-PT" sz="2000" dirty="0"/>
              <a:t>- Qualquer outra informação, documental ou outra, que possa ser útil ao Estado requerido e que vise facilitar o cumprimento do pedido.</a:t>
            </a:r>
          </a:p>
        </p:txBody>
      </p:sp>
    </p:spTree>
    <p:extLst>
      <p:ext uri="{BB962C8B-B14F-4D97-AF65-F5344CB8AC3E}">
        <p14:creationId xmlns:p14="http://schemas.microsoft.com/office/powerpoint/2010/main" val="2197897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1439BD-240A-4CF6-8658-646628368448}"/>
              </a:ext>
            </a:extLst>
          </p:cNvPr>
          <p:cNvSpPr txBox="1"/>
          <p:nvPr/>
        </p:nvSpPr>
        <p:spPr>
          <a:xfrm>
            <a:off x="1647059" y="2105025"/>
            <a:ext cx="8897882" cy="2939266"/>
          </a:xfrm>
          <a:prstGeom prst="rect">
            <a:avLst/>
          </a:prstGeom>
          <a:noFill/>
        </p:spPr>
        <p:txBody>
          <a:bodyPr wrap="square" rtlCol="0">
            <a:spAutoFit/>
          </a:bodyPr>
          <a:lstStyle/>
          <a:p>
            <a:pPr>
              <a:spcAft>
                <a:spcPts val="1500"/>
              </a:spcAft>
            </a:pPr>
            <a:r>
              <a:rPr lang="pt-PT" sz="2000" dirty="0"/>
              <a:t>Em 2014 foi celebrado o “Memorando de Entendimento entre a PGR da República de Moçambique e a PGR da República Portuguesa”</a:t>
            </a:r>
          </a:p>
          <a:p>
            <a:pPr>
              <a:spcAft>
                <a:spcPts val="1500"/>
              </a:spcAft>
            </a:pPr>
            <a:r>
              <a:rPr lang="pt-PT" sz="2000" dirty="0">
                <a:solidFill>
                  <a:srgbClr val="FFD966"/>
                </a:solidFill>
              </a:rPr>
              <a:t>Objecto</a:t>
            </a:r>
            <a:r>
              <a:rPr lang="pt-PT" sz="2000" dirty="0"/>
              <a:t>: definir as bases sobre as quais devem assentar as relações de cooperação institucional entre as Partes, no âmbito das suas competências, designadamente nos domínios jurídico e judiciário.</a:t>
            </a:r>
          </a:p>
          <a:p>
            <a:pPr>
              <a:spcAft>
                <a:spcPts val="1500"/>
              </a:spcAft>
            </a:pPr>
            <a:r>
              <a:rPr lang="pt-PT" sz="2000" dirty="0">
                <a:solidFill>
                  <a:srgbClr val="FFD966"/>
                </a:solidFill>
              </a:rPr>
              <a:t>Objectivos</a:t>
            </a:r>
            <a:r>
              <a:rPr lang="pt-PT" sz="2000" dirty="0"/>
              <a:t>: promoção da cooperação directa; assistência mútua no âmbito da investigação penal, mediante o recurso a mecanismos céleres de comunicação.</a:t>
            </a:r>
          </a:p>
        </p:txBody>
      </p:sp>
    </p:spTree>
    <p:extLst>
      <p:ext uri="{BB962C8B-B14F-4D97-AF65-F5344CB8AC3E}">
        <p14:creationId xmlns:p14="http://schemas.microsoft.com/office/powerpoint/2010/main" val="2392875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1" y="266700"/>
            <a:ext cx="7677150" cy="1754326"/>
          </a:xfrm>
          <a:prstGeom prst="rect">
            <a:avLst/>
          </a:prstGeom>
          <a:noFill/>
        </p:spPr>
        <p:txBody>
          <a:bodyPr wrap="square" rtlCol="0">
            <a:spAutoFit/>
          </a:bodyPr>
          <a:lstStyle/>
          <a:p>
            <a:r>
              <a:rPr lang="pt-PT" sz="3600" dirty="0"/>
              <a:t>Lei n.º 21/2019, de 11 de Novembro - Lei da Cooperação Judiciária Internacional em Matéria Penal</a:t>
            </a:r>
          </a:p>
        </p:txBody>
      </p:sp>
      <p:sp>
        <p:nvSpPr>
          <p:cNvPr id="2" name="TextBox 1">
            <a:extLst>
              <a:ext uri="{FF2B5EF4-FFF2-40B4-BE49-F238E27FC236}">
                <a16:creationId xmlns:a16="http://schemas.microsoft.com/office/drawing/2014/main" id="{A61439BD-240A-4CF6-8658-646628368448}"/>
              </a:ext>
            </a:extLst>
          </p:cNvPr>
          <p:cNvSpPr txBox="1"/>
          <p:nvPr/>
        </p:nvSpPr>
        <p:spPr>
          <a:xfrm>
            <a:off x="3494910" y="2362200"/>
            <a:ext cx="8897882" cy="4106252"/>
          </a:xfrm>
          <a:prstGeom prst="rect">
            <a:avLst/>
          </a:prstGeom>
          <a:noFill/>
        </p:spPr>
        <p:txBody>
          <a:bodyPr wrap="square" rtlCol="0">
            <a:spAutoFit/>
          </a:bodyPr>
          <a:lstStyle/>
          <a:p>
            <a:r>
              <a:rPr lang="pt-PT" sz="2000" dirty="0"/>
              <a:t>Na aplicação da lei é dada primazia à protecção dos interesses de soberania, da segurança, da ordem pública e outros definidos na Constituição – artigo 2, n.º 1</a:t>
            </a:r>
          </a:p>
          <a:p>
            <a:endParaRPr lang="pt-PT" sz="2000" dirty="0"/>
          </a:p>
          <a:p>
            <a:r>
              <a:rPr lang="pt-PT" sz="2000" dirty="0"/>
              <a:t>São formas de cooperação relevantes (artigo 2, n.º 2):</a:t>
            </a:r>
          </a:p>
          <a:p>
            <a:pPr marL="342900" indent="-342900">
              <a:spcAft>
                <a:spcPts val="500"/>
              </a:spcAft>
              <a:buFont typeface="Wingdings" panose="05000000000000000000" pitchFamily="2" charset="2"/>
              <a:buChar char="q"/>
            </a:pPr>
            <a:r>
              <a:rPr lang="pt-PT" sz="2000" dirty="0"/>
              <a:t>a extradição (artigos 32 a 68);</a:t>
            </a:r>
          </a:p>
          <a:p>
            <a:pPr marL="342900" indent="-342900">
              <a:spcAft>
                <a:spcPts val="500"/>
              </a:spcAft>
              <a:buFont typeface="Wingdings" panose="05000000000000000000" pitchFamily="2" charset="2"/>
              <a:buChar char="q"/>
            </a:pPr>
            <a:r>
              <a:rPr lang="pt-PT" sz="2000" dirty="0"/>
              <a:t>a transmissão de processo penais (artigos 69 a 84);</a:t>
            </a:r>
          </a:p>
          <a:p>
            <a:pPr marL="342900" indent="-342900">
              <a:spcAft>
                <a:spcPts val="500"/>
              </a:spcAft>
              <a:buFont typeface="Wingdings" panose="05000000000000000000" pitchFamily="2" charset="2"/>
              <a:buChar char="q"/>
            </a:pPr>
            <a:r>
              <a:rPr lang="pt-PT" sz="2000" dirty="0"/>
              <a:t>a execução de sentenças penais (artigos 85 a 103);</a:t>
            </a:r>
          </a:p>
          <a:p>
            <a:pPr marL="342900" indent="-342900">
              <a:spcAft>
                <a:spcPts val="500"/>
              </a:spcAft>
              <a:buFont typeface="Wingdings" panose="05000000000000000000" pitchFamily="2" charset="2"/>
              <a:buChar char="q"/>
            </a:pPr>
            <a:r>
              <a:rPr lang="pt-PT" sz="2000" dirty="0"/>
              <a:t>a transferência de pessoas condenadas (artigos 104 a 116);</a:t>
            </a:r>
          </a:p>
          <a:p>
            <a:pPr marL="342900" indent="-342900">
              <a:spcAft>
                <a:spcPts val="500"/>
              </a:spcAft>
              <a:buFont typeface="Wingdings" panose="05000000000000000000" pitchFamily="2" charset="2"/>
              <a:buChar char="q"/>
            </a:pPr>
            <a:r>
              <a:rPr lang="pt-PT" sz="2000" dirty="0"/>
              <a:t>a vigilância de pessoas condenadas ou em liberdade condicional (artigos 117 a 135);</a:t>
            </a:r>
          </a:p>
          <a:p>
            <a:pPr marL="342900" indent="-342900">
              <a:spcAft>
                <a:spcPts val="500"/>
              </a:spcAft>
              <a:buFont typeface="Wingdings" panose="05000000000000000000" pitchFamily="2" charset="2"/>
              <a:buChar char="q"/>
            </a:pPr>
            <a:r>
              <a:rPr lang="pt-PT" sz="2000" dirty="0"/>
              <a:t>o auxílio judiciário mútuo em matéria penal (artigos 136 a 161).</a:t>
            </a:r>
          </a:p>
        </p:txBody>
      </p:sp>
      <p:cxnSp>
        <p:nvCxnSpPr>
          <p:cNvPr id="4" name="Straight Connector 3">
            <a:extLst>
              <a:ext uri="{FF2B5EF4-FFF2-40B4-BE49-F238E27FC236}">
                <a16:creationId xmlns:a16="http://schemas.microsoft.com/office/drawing/2014/main" id="{F07A2485-4DCB-4E0A-B8C0-8CD314F4E0D0}"/>
              </a:ext>
            </a:extLst>
          </p:cNvPr>
          <p:cNvCxnSpPr/>
          <p:nvPr/>
        </p:nvCxnSpPr>
        <p:spPr>
          <a:xfrm>
            <a:off x="-114300" y="2154376"/>
            <a:ext cx="79629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641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1" y="266700"/>
            <a:ext cx="7677150" cy="1754326"/>
          </a:xfrm>
          <a:prstGeom prst="rect">
            <a:avLst/>
          </a:prstGeom>
          <a:noFill/>
        </p:spPr>
        <p:txBody>
          <a:bodyPr wrap="square" rtlCol="0">
            <a:spAutoFit/>
          </a:bodyPr>
          <a:lstStyle/>
          <a:p>
            <a:r>
              <a:rPr lang="pt-PT" sz="3600" dirty="0"/>
              <a:t>Lei n.º 21/2019, de 11 de Novembro - Lei da Cooperação Judiciária Internacional em Matéria Penal</a:t>
            </a:r>
          </a:p>
        </p:txBody>
      </p:sp>
      <p:sp>
        <p:nvSpPr>
          <p:cNvPr id="2" name="TextBox 1">
            <a:extLst>
              <a:ext uri="{FF2B5EF4-FFF2-40B4-BE49-F238E27FC236}">
                <a16:creationId xmlns:a16="http://schemas.microsoft.com/office/drawing/2014/main" id="{A61439BD-240A-4CF6-8658-646628368448}"/>
              </a:ext>
            </a:extLst>
          </p:cNvPr>
          <p:cNvSpPr txBox="1"/>
          <p:nvPr/>
        </p:nvSpPr>
        <p:spPr>
          <a:xfrm>
            <a:off x="608835" y="3924300"/>
            <a:ext cx="8897882" cy="2246769"/>
          </a:xfrm>
          <a:prstGeom prst="rect">
            <a:avLst/>
          </a:prstGeom>
          <a:noFill/>
        </p:spPr>
        <p:txBody>
          <a:bodyPr wrap="square" rtlCol="0">
            <a:spAutoFit/>
          </a:bodyPr>
          <a:lstStyle/>
          <a:p>
            <a:r>
              <a:rPr lang="pt-PT" sz="2000" dirty="0"/>
              <a:t>As formas de cooperação regem-se pela Convenção de Viena sobre o Direito dos Tratados, pelos acordos internacionais bilaterais ou multilaterais que vinculam o Estado Moçambicano e, na sua falta ou insuficiência, pelas disposições desta Lei, do CPP e demais legislação complementar sobre a matéria – artigo 4, n.º 1 e 2</a:t>
            </a:r>
          </a:p>
          <a:p>
            <a:endParaRPr lang="pt-PT" sz="2000" dirty="0"/>
          </a:p>
          <a:p>
            <a:r>
              <a:rPr lang="pt-PT" sz="2000" dirty="0"/>
              <a:t>A Procuradoria-Geral da República é a Autoridade Central – artigo 5, n.º 1</a:t>
            </a:r>
          </a:p>
        </p:txBody>
      </p:sp>
      <p:cxnSp>
        <p:nvCxnSpPr>
          <p:cNvPr id="4" name="Straight Connector 3">
            <a:extLst>
              <a:ext uri="{FF2B5EF4-FFF2-40B4-BE49-F238E27FC236}">
                <a16:creationId xmlns:a16="http://schemas.microsoft.com/office/drawing/2014/main" id="{F07A2485-4DCB-4E0A-B8C0-8CD314F4E0D0}"/>
              </a:ext>
            </a:extLst>
          </p:cNvPr>
          <p:cNvCxnSpPr/>
          <p:nvPr/>
        </p:nvCxnSpPr>
        <p:spPr>
          <a:xfrm>
            <a:off x="-114300" y="2154376"/>
            <a:ext cx="79629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653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1" y="266700"/>
            <a:ext cx="7677150" cy="1754326"/>
          </a:xfrm>
          <a:prstGeom prst="rect">
            <a:avLst/>
          </a:prstGeom>
          <a:noFill/>
        </p:spPr>
        <p:txBody>
          <a:bodyPr wrap="square" rtlCol="0">
            <a:spAutoFit/>
          </a:bodyPr>
          <a:lstStyle/>
          <a:p>
            <a:r>
              <a:rPr lang="pt-PT" sz="3600" dirty="0"/>
              <a:t>Lei n.º 21/2019, de 11 de Novembro - Lei da Cooperação Judiciária Internacional em Matéria Penal</a:t>
            </a:r>
          </a:p>
        </p:txBody>
      </p:sp>
      <p:sp>
        <p:nvSpPr>
          <p:cNvPr id="2" name="TextBox 1">
            <a:extLst>
              <a:ext uri="{FF2B5EF4-FFF2-40B4-BE49-F238E27FC236}">
                <a16:creationId xmlns:a16="http://schemas.microsoft.com/office/drawing/2014/main" id="{A61439BD-240A-4CF6-8658-646628368448}"/>
              </a:ext>
            </a:extLst>
          </p:cNvPr>
          <p:cNvSpPr txBox="1"/>
          <p:nvPr/>
        </p:nvSpPr>
        <p:spPr>
          <a:xfrm>
            <a:off x="2761485" y="4086225"/>
            <a:ext cx="8897882" cy="2195473"/>
          </a:xfrm>
          <a:prstGeom prst="rect">
            <a:avLst/>
          </a:prstGeom>
          <a:noFill/>
        </p:spPr>
        <p:txBody>
          <a:bodyPr wrap="square" rtlCol="0">
            <a:spAutoFit/>
          </a:bodyPr>
          <a:lstStyle/>
          <a:p>
            <a:pPr>
              <a:spcAft>
                <a:spcPts val="1000"/>
              </a:spcAft>
            </a:pPr>
            <a:r>
              <a:rPr lang="pt-PT" sz="2000" dirty="0"/>
              <a:t>A PGR (AC) remete ao MJ todos os pedidos de cooperação que receber, quer seja por via diplomática, quer seja por via de acordos de cooperação ou directamente de outra autoridade central – artigos 5, n.º 2 e 22.</a:t>
            </a:r>
          </a:p>
          <a:p>
            <a:pPr>
              <a:spcAft>
                <a:spcPts val="1000"/>
              </a:spcAft>
            </a:pPr>
            <a:r>
              <a:rPr lang="pt-PT" sz="2000" dirty="0"/>
              <a:t>A competência do MJ está definida no artigo 25.</a:t>
            </a:r>
          </a:p>
          <a:p>
            <a:pPr>
              <a:spcAft>
                <a:spcPts val="1000"/>
              </a:spcAft>
            </a:pPr>
            <a:r>
              <a:rPr lang="pt-PT" sz="2000" dirty="0"/>
              <a:t>Os pedidos de cooperação formulados por uma autoridade moçambicana são remetidos à AC para o devido encaminhamento – artigo 22, n.º 3</a:t>
            </a:r>
          </a:p>
        </p:txBody>
      </p:sp>
      <p:cxnSp>
        <p:nvCxnSpPr>
          <p:cNvPr id="4" name="Straight Connector 3">
            <a:extLst>
              <a:ext uri="{FF2B5EF4-FFF2-40B4-BE49-F238E27FC236}">
                <a16:creationId xmlns:a16="http://schemas.microsoft.com/office/drawing/2014/main" id="{F07A2485-4DCB-4E0A-B8C0-8CD314F4E0D0}"/>
              </a:ext>
            </a:extLst>
          </p:cNvPr>
          <p:cNvCxnSpPr/>
          <p:nvPr/>
        </p:nvCxnSpPr>
        <p:spPr>
          <a:xfrm>
            <a:off x="-114300" y="2154376"/>
            <a:ext cx="79629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918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1" y="266700"/>
            <a:ext cx="7677150" cy="1754326"/>
          </a:xfrm>
          <a:prstGeom prst="rect">
            <a:avLst/>
          </a:prstGeom>
          <a:noFill/>
        </p:spPr>
        <p:txBody>
          <a:bodyPr wrap="square" rtlCol="0">
            <a:spAutoFit/>
          </a:bodyPr>
          <a:lstStyle/>
          <a:p>
            <a:r>
              <a:rPr lang="pt-PT" sz="3600" dirty="0"/>
              <a:t>Lei n.º 21/2019, de 11 de Novembro - Lei da Cooperação Judiciária Internacional em Matéria Penal</a:t>
            </a:r>
          </a:p>
        </p:txBody>
      </p:sp>
      <p:cxnSp>
        <p:nvCxnSpPr>
          <p:cNvPr id="4" name="Straight Connector 3">
            <a:extLst>
              <a:ext uri="{FF2B5EF4-FFF2-40B4-BE49-F238E27FC236}">
                <a16:creationId xmlns:a16="http://schemas.microsoft.com/office/drawing/2014/main" id="{F07A2485-4DCB-4E0A-B8C0-8CD314F4E0D0}"/>
              </a:ext>
            </a:extLst>
          </p:cNvPr>
          <p:cNvCxnSpPr/>
          <p:nvPr/>
        </p:nvCxnSpPr>
        <p:spPr>
          <a:xfrm>
            <a:off x="-114300" y="2154376"/>
            <a:ext cx="79629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42B3D8CC-30CE-4AA8-8275-8ACBF3E2404C}"/>
              </a:ext>
            </a:extLst>
          </p:cNvPr>
          <p:cNvGrpSpPr/>
          <p:nvPr/>
        </p:nvGrpSpPr>
        <p:grpSpPr>
          <a:xfrm>
            <a:off x="-96442" y="2384568"/>
            <a:ext cx="12384884" cy="624394"/>
            <a:chOff x="-266218" y="1590320"/>
            <a:chExt cx="12743727" cy="1083426"/>
          </a:xfrm>
        </p:grpSpPr>
        <p:sp>
          <p:nvSpPr>
            <p:cNvPr id="6" name="!!Gray Box">
              <a:extLst>
                <a:ext uri="{FF2B5EF4-FFF2-40B4-BE49-F238E27FC236}">
                  <a16:creationId xmlns:a16="http://schemas.microsoft.com/office/drawing/2014/main" id="{E4B9B71C-6545-4A78-BF2C-99DA6FEA79EE}"/>
                </a:ext>
              </a:extLst>
            </p:cNvPr>
            <p:cNvSpPr/>
            <p:nvPr/>
          </p:nvSpPr>
          <p:spPr>
            <a:xfrm>
              <a:off x="-266218" y="1590320"/>
              <a:ext cx="12743727" cy="1083426"/>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F57590A-0E9C-498A-8BB4-F056C00A7119}"/>
                </a:ext>
              </a:extLst>
            </p:cNvPr>
            <p:cNvSpPr txBox="1"/>
            <p:nvPr/>
          </p:nvSpPr>
          <p:spPr>
            <a:xfrm>
              <a:off x="465315" y="1637022"/>
              <a:ext cx="11248265" cy="827767"/>
            </a:xfrm>
            <a:prstGeom prst="rect">
              <a:avLst/>
            </a:prstGeom>
            <a:noFill/>
          </p:spPr>
          <p:txBody>
            <a:bodyPr wrap="square" rtlCol="0">
              <a:spAutoFit/>
            </a:bodyPr>
            <a:lstStyle/>
            <a:p>
              <a:r>
                <a:rPr lang="pt-PT" sz="1400" dirty="0"/>
                <a:t>Artigo 6</a:t>
              </a:r>
            </a:p>
            <a:p>
              <a:r>
                <a:rPr lang="pt-PT" sz="1100" cap="small" dirty="0"/>
                <a:t>Princípio da Reciprocidade</a:t>
              </a:r>
            </a:p>
          </p:txBody>
        </p:sp>
      </p:grpSp>
      <p:grpSp>
        <p:nvGrpSpPr>
          <p:cNvPr id="9" name="Group 8">
            <a:extLst>
              <a:ext uri="{FF2B5EF4-FFF2-40B4-BE49-F238E27FC236}">
                <a16:creationId xmlns:a16="http://schemas.microsoft.com/office/drawing/2014/main" id="{59E775C0-E3E2-4C8C-9104-F0F1BCA510F0}"/>
              </a:ext>
            </a:extLst>
          </p:cNvPr>
          <p:cNvGrpSpPr/>
          <p:nvPr/>
        </p:nvGrpSpPr>
        <p:grpSpPr>
          <a:xfrm>
            <a:off x="-96444" y="3168057"/>
            <a:ext cx="12384883" cy="626161"/>
            <a:chOff x="-266218" y="1590318"/>
            <a:chExt cx="12743727" cy="626161"/>
          </a:xfrm>
        </p:grpSpPr>
        <p:sp>
          <p:nvSpPr>
            <p:cNvPr id="10" name="!!Gray Box">
              <a:extLst>
                <a:ext uri="{FF2B5EF4-FFF2-40B4-BE49-F238E27FC236}">
                  <a16:creationId xmlns:a16="http://schemas.microsoft.com/office/drawing/2014/main" id="{61D2FA20-FA34-4F6F-952B-911319870E8A}"/>
                </a:ext>
              </a:extLst>
            </p:cNvPr>
            <p:cNvSpPr/>
            <p:nvPr/>
          </p:nvSpPr>
          <p:spPr>
            <a:xfrm>
              <a:off x="-266218" y="1590318"/>
              <a:ext cx="12743727" cy="62616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0D308B-367F-453D-BBDF-7D79C62E870B}"/>
                </a:ext>
              </a:extLst>
            </p:cNvPr>
            <p:cNvSpPr txBox="1"/>
            <p:nvPr/>
          </p:nvSpPr>
          <p:spPr>
            <a:xfrm>
              <a:off x="465314" y="1637022"/>
              <a:ext cx="11248266" cy="492443"/>
            </a:xfrm>
            <a:prstGeom prst="rect">
              <a:avLst/>
            </a:prstGeom>
            <a:noFill/>
          </p:spPr>
          <p:txBody>
            <a:bodyPr wrap="square" rtlCol="0">
              <a:spAutoFit/>
            </a:bodyPr>
            <a:lstStyle/>
            <a:p>
              <a:r>
                <a:rPr lang="pt-PT" sz="1400" dirty="0"/>
                <a:t>Artigo 7</a:t>
              </a:r>
            </a:p>
            <a:p>
              <a:r>
                <a:rPr lang="pt-PT" sz="1100" cap="small" dirty="0"/>
                <a:t>Princípio “ne bis in idem”</a:t>
              </a:r>
            </a:p>
          </p:txBody>
        </p:sp>
      </p:grpSp>
      <p:grpSp>
        <p:nvGrpSpPr>
          <p:cNvPr id="12" name="Group 11">
            <a:extLst>
              <a:ext uri="{FF2B5EF4-FFF2-40B4-BE49-F238E27FC236}">
                <a16:creationId xmlns:a16="http://schemas.microsoft.com/office/drawing/2014/main" id="{305B0568-F094-411A-B7CF-B41B2F6699E9}"/>
              </a:ext>
            </a:extLst>
          </p:cNvPr>
          <p:cNvGrpSpPr/>
          <p:nvPr/>
        </p:nvGrpSpPr>
        <p:grpSpPr>
          <a:xfrm>
            <a:off x="-96443" y="3953313"/>
            <a:ext cx="12384882" cy="626161"/>
            <a:chOff x="-266218" y="1590319"/>
            <a:chExt cx="12743727" cy="626161"/>
          </a:xfrm>
        </p:grpSpPr>
        <p:sp>
          <p:nvSpPr>
            <p:cNvPr id="13" name="!!Gray Box">
              <a:extLst>
                <a:ext uri="{FF2B5EF4-FFF2-40B4-BE49-F238E27FC236}">
                  <a16:creationId xmlns:a16="http://schemas.microsoft.com/office/drawing/2014/main" id="{F4DC0929-3B5C-43D8-AFBC-585E4A1501D6}"/>
                </a:ext>
              </a:extLst>
            </p:cNvPr>
            <p:cNvSpPr/>
            <p:nvPr/>
          </p:nvSpPr>
          <p:spPr>
            <a:xfrm>
              <a:off x="-266218" y="1590319"/>
              <a:ext cx="12743727" cy="62616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07F10F9-E02C-4B82-82B6-98863E8DC579}"/>
                </a:ext>
              </a:extLst>
            </p:cNvPr>
            <p:cNvSpPr txBox="1"/>
            <p:nvPr/>
          </p:nvSpPr>
          <p:spPr>
            <a:xfrm>
              <a:off x="465314" y="1637022"/>
              <a:ext cx="11248266" cy="477054"/>
            </a:xfrm>
            <a:prstGeom prst="rect">
              <a:avLst/>
            </a:prstGeom>
            <a:noFill/>
          </p:spPr>
          <p:txBody>
            <a:bodyPr wrap="square" rtlCol="0">
              <a:spAutoFit/>
            </a:bodyPr>
            <a:lstStyle/>
            <a:p>
              <a:r>
                <a:rPr lang="pt-PT" sz="1400" dirty="0"/>
                <a:t>Artigo 8 a 13, 139, n.º 3, 145, n.º 4</a:t>
              </a:r>
            </a:p>
            <a:p>
              <a:r>
                <a:rPr lang="pt-PT" sz="1100" cap="small" dirty="0"/>
                <a:t>Fundamentos da Recusa</a:t>
              </a:r>
            </a:p>
          </p:txBody>
        </p:sp>
      </p:grpSp>
      <p:grpSp>
        <p:nvGrpSpPr>
          <p:cNvPr id="15" name="Group 14">
            <a:extLst>
              <a:ext uri="{FF2B5EF4-FFF2-40B4-BE49-F238E27FC236}">
                <a16:creationId xmlns:a16="http://schemas.microsoft.com/office/drawing/2014/main" id="{57032166-C3C7-4A87-A686-264074FC05DA}"/>
              </a:ext>
            </a:extLst>
          </p:cNvPr>
          <p:cNvGrpSpPr/>
          <p:nvPr/>
        </p:nvGrpSpPr>
        <p:grpSpPr>
          <a:xfrm>
            <a:off x="-122633" y="4738569"/>
            <a:ext cx="12384882" cy="626161"/>
            <a:chOff x="-266218" y="1590318"/>
            <a:chExt cx="12743727" cy="626161"/>
          </a:xfrm>
        </p:grpSpPr>
        <p:sp>
          <p:nvSpPr>
            <p:cNvPr id="16" name="!!Gray Box">
              <a:extLst>
                <a:ext uri="{FF2B5EF4-FFF2-40B4-BE49-F238E27FC236}">
                  <a16:creationId xmlns:a16="http://schemas.microsoft.com/office/drawing/2014/main" id="{89A735E1-6A37-4C34-A098-B4B1C3B2E802}"/>
                </a:ext>
              </a:extLst>
            </p:cNvPr>
            <p:cNvSpPr/>
            <p:nvPr/>
          </p:nvSpPr>
          <p:spPr>
            <a:xfrm>
              <a:off x="-266218" y="1590318"/>
              <a:ext cx="12743727" cy="62616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5279DF19-A631-4DD3-8E44-41BA4EEDA09C}"/>
                </a:ext>
              </a:extLst>
            </p:cNvPr>
            <p:cNvSpPr txBox="1"/>
            <p:nvPr/>
          </p:nvSpPr>
          <p:spPr>
            <a:xfrm>
              <a:off x="465314" y="1637022"/>
              <a:ext cx="11248266" cy="492443"/>
            </a:xfrm>
            <a:prstGeom prst="rect">
              <a:avLst/>
            </a:prstGeom>
            <a:noFill/>
          </p:spPr>
          <p:txBody>
            <a:bodyPr wrap="square" rtlCol="0">
              <a:spAutoFit/>
            </a:bodyPr>
            <a:lstStyle/>
            <a:p>
              <a:r>
                <a:rPr lang="pt-PT" sz="1400" dirty="0"/>
                <a:t>Artigos 19 e 20</a:t>
              </a:r>
            </a:p>
            <a:p>
              <a:r>
                <a:rPr lang="pt-PT" sz="1100" cap="small" dirty="0"/>
                <a:t>Regra da Especialidade</a:t>
              </a:r>
            </a:p>
          </p:txBody>
        </p:sp>
      </p:grpSp>
      <p:grpSp>
        <p:nvGrpSpPr>
          <p:cNvPr id="18" name="Group 17">
            <a:extLst>
              <a:ext uri="{FF2B5EF4-FFF2-40B4-BE49-F238E27FC236}">
                <a16:creationId xmlns:a16="http://schemas.microsoft.com/office/drawing/2014/main" id="{CF161D44-65DB-4DDB-8358-C5A75690BDB8}"/>
              </a:ext>
            </a:extLst>
          </p:cNvPr>
          <p:cNvGrpSpPr/>
          <p:nvPr/>
        </p:nvGrpSpPr>
        <p:grpSpPr>
          <a:xfrm>
            <a:off x="-122633" y="5523826"/>
            <a:ext cx="12743727" cy="1138049"/>
            <a:chOff x="-266218" y="1590319"/>
            <a:chExt cx="12743727" cy="1138049"/>
          </a:xfrm>
        </p:grpSpPr>
        <p:sp>
          <p:nvSpPr>
            <p:cNvPr id="19" name="!!Gray Box">
              <a:extLst>
                <a:ext uri="{FF2B5EF4-FFF2-40B4-BE49-F238E27FC236}">
                  <a16:creationId xmlns:a16="http://schemas.microsoft.com/office/drawing/2014/main" id="{A0CFE7EF-1D4B-4C03-916A-66D7D7E4D4AA}"/>
                </a:ext>
              </a:extLst>
            </p:cNvPr>
            <p:cNvSpPr/>
            <p:nvPr/>
          </p:nvSpPr>
          <p:spPr>
            <a:xfrm>
              <a:off x="-266218" y="1590319"/>
              <a:ext cx="12743727" cy="113804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7">
              <a:extLst>
                <a:ext uri="{FF2B5EF4-FFF2-40B4-BE49-F238E27FC236}">
                  <a16:creationId xmlns:a16="http://schemas.microsoft.com/office/drawing/2014/main" id="{1318D5B7-8E62-473E-8F85-CBBBEDE6B1FD}"/>
                </a:ext>
              </a:extLst>
            </p:cNvPr>
            <p:cNvSpPr txBox="1"/>
            <p:nvPr/>
          </p:nvSpPr>
          <p:spPr>
            <a:xfrm>
              <a:off x="465314" y="1722513"/>
              <a:ext cx="11248266" cy="954107"/>
            </a:xfrm>
            <a:prstGeom prst="rect">
              <a:avLst/>
            </a:prstGeom>
            <a:noFill/>
          </p:spPr>
          <p:txBody>
            <a:bodyPr wrap="square" rtlCol="0">
              <a:spAutoFit/>
            </a:bodyPr>
            <a:lstStyle/>
            <a:p>
              <a:endParaRPr lang="pt-PT" sz="1400" dirty="0"/>
            </a:p>
            <a:p>
              <a:endParaRPr lang="pt-PT" sz="1400" dirty="0"/>
            </a:p>
            <a:p>
              <a:r>
                <a:rPr lang="pt-PT" sz="1400" dirty="0"/>
                <a:t>O pedido de cooperação é acompanhado de tradução ajuramentada na língua oficial do Estado a que é dirigido, salvo tratado ou acordo internacional em contrário ou se aquele Estado a dispensar.</a:t>
              </a:r>
            </a:p>
          </p:txBody>
        </p:sp>
        <p:sp>
          <p:nvSpPr>
            <p:cNvPr id="21" name="TextBox 20">
              <a:extLst>
                <a:ext uri="{FF2B5EF4-FFF2-40B4-BE49-F238E27FC236}">
                  <a16:creationId xmlns:a16="http://schemas.microsoft.com/office/drawing/2014/main" id="{EBD743F9-48AE-4E67-9D4B-2A8524E3DEFC}"/>
                </a:ext>
              </a:extLst>
            </p:cNvPr>
            <p:cNvSpPr txBox="1"/>
            <p:nvPr/>
          </p:nvSpPr>
          <p:spPr>
            <a:xfrm>
              <a:off x="465314" y="1637022"/>
              <a:ext cx="11248266" cy="523220"/>
            </a:xfrm>
            <a:prstGeom prst="rect">
              <a:avLst/>
            </a:prstGeom>
            <a:noFill/>
          </p:spPr>
          <p:txBody>
            <a:bodyPr wrap="square" rtlCol="0">
              <a:spAutoFit/>
            </a:bodyPr>
            <a:lstStyle/>
            <a:p>
              <a:r>
                <a:rPr lang="pt-PT" sz="1400" dirty="0"/>
                <a:t>Artigo 21, n.º 1</a:t>
              </a:r>
            </a:p>
            <a:p>
              <a:r>
                <a:rPr lang="pt-PT" sz="1400" cap="small" dirty="0"/>
                <a:t>Tradução</a:t>
              </a:r>
              <a:endParaRPr lang="pt-PT" sz="1100" cap="small" dirty="0"/>
            </a:p>
          </p:txBody>
        </p:sp>
      </p:grpSp>
    </p:spTree>
    <p:extLst>
      <p:ext uri="{BB962C8B-B14F-4D97-AF65-F5344CB8AC3E}">
        <p14:creationId xmlns:p14="http://schemas.microsoft.com/office/powerpoint/2010/main" val="617130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1" y="266700"/>
            <a:ext cx="7677150" cy="1754326"/>
          </a:xfrm>
          <a:prstGeom prst="rect">
            <a:avLst/>
          </a:prstGeom>
          <a:noFill/>
        </p:spPr>
        <p:txBody>
          <a:bodyPr wrap="square" rtlCol="0">
            <a:spAutoFit/>
          </a:bodyPr>
          <a:lstStyle/>
          <a:p>
            <a:r>
              <a:rPr lang="pt-PT" sz="3600" dirty="0"/>
              <a:t>Lei n.º 21/2019, de 11 de Novembro - Lei da Cooperação Judiciária Internacional em Matéria Penal</a:t>
            </a:r>
          </a:p>
        </p:txBody>
      </p:sp>
      <p:cxnSp>
        <p:nvCxnSpPr>
          <p:cNvPr id="4" name="Straight Connector 3">
            <a:extLst>
              <a:ext uri="{FF2B5EF4-FFF2-40B4-BE49-F238E27FC236}">
                <a16:creationId xmlns:a16="http://schemas.microsoft.com/office/drawing/2014/main" id="{F07A2485-4DCB-4E0A-B8C0-8CD314F4E0D0}"/>
              </a:ext>
            </a:extLst>
          </p:cNvPr>
          <p:cNvCxnSpPr/>
          <p:nvPr/>
        </p:nvCxnSpPr>
        <p:spPr>
          <a:xfrm>
            <a:off x="-114300" y="2154376"/>
            <a:ext cx="79629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CF161D44-65DB-4DDB-8358-C5A75690BDB8}"/>
              </a:ext>
            </a:extLst>
          </p:cNvPr>
          <p:cNvGrpSpPr/>
          <p:nvPr/>
        </p:nvGrpSpPr>
        <p:grpSpPr>
          <a:xfrm>
            <a:off x="-275864" y="3698926"/>
            <a:ext cx="12743727" cy="1138049"/>
            <a:chOff x="-266218" y="1590319"/>
            <a:chExt cx="12743727" cy="1138049"/>
          </a:xfrm>
        </p:grpSpPr>
        <p:sp>
          <p:nvSpPr>
            <p:cNvPr id="19" name="!!Gray Box">
              <a:extLst>
                <a:ext uri="{FF2B5EF4-FFF2-40B4-BE49-F238E27FC236}">
                  <a16:creationId xmlns:a16="http://schemas.microsoft.com/office/drawing/2014/main" id="{A0CFE7EF-1D4B-4C03-916A-66D7D7E4D4AA}"/>
                </a:ext>
              </a:extLst>
            </p:cNvPr>
            <p:cNvSpPr/>
            <p:nvPr/>
          </p:nvSpPr>
          <p:spPr>
            <a:xfrm>
              <a:off x="-266218" y="1590319"/>
              <a:ext cx="12743727" cy="113804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7">
              <a:extLst>
                <a:ext uri="{FF2B5EF4-FFF2-40B4-BE49-F238E27FC236}">
                  <a16:creationId xmlns:a16="http://schemas.microsoft.com/office/drawing/2014/main" id="{1318D5B7-8E62-473E-8F85-CBBBEDE6B1FD}"/>
                </a:ext>
              </a:extLst>
            </p:cNvPr>
            <p:cNvSpPr txBox="1"/>
            <p:nvPr/>
          </p:nvSpPr>
          <p:spPr>
            <a:xfrm>
              <a:off x="465314" y="1722513"/>
              <a:ext cx="11248266" cy="830997"/>
            </a:xfrm>
            <a:prstGeom prst="rect">
              <a:avLst/>
            </a:prstGeom>
            <a:noFill/>
          </p:spPr>
          <p:txBody>
            <a:bodyPr wrap="square" rtlCol="0">
              <a:spAutoFit/>
            </a:bodyPr>
            <a:lstStyle/>
            <a:p>
              <a:r>
                <a:rPr lang="pt-PT" sz="2400" dirty="0"/>
                <a:t>Compete ao MP instruir o processo, o qual segue, na sua tramitação, as fases referidas na lei que regula a extradição do Estado Moçambicano.</a:t>
              </a:r>
            </a:p>
          </p:txBody>
        </p:sp>
      </p:grpSp>
      <p:sp>
        <p:nvSpPr>
          <p:cNvPr id="22" name="TextBox 21">
            <a:extLst>
              <a:ext uri="{FF2B5EF4-FFF2-40B4-BE49-F238E27FC236}">
                <a16:creationId xmlns:a16="http://schemas.microsoft.com/office/drawing/2014/main" id="{9E1B65A9-858E-4D62-BBD7-675CAF386909}"/>
              </a:ext>
            </a:extLst>
          </p:cNvPr>
          <p:cNvSpPr txBox="1"/>
          <p:nvPr/>
        </p:nvSpPr>
        <p:spPr>
          <a:xfrm>
            <a:off x="561210" y="3164858"/>
            <a:ext cx="8897882" cy="461665"/>
          </a:xfrm>
          <a:prstGeom prst="rect">
            <a:avLst/>
          </a:prstGeom>
          <a:noFill/>
        </p:spPr>
        <p:txBody>
          <a:bodyPr wrap="square" rtlCol="0">
            <a:spAutoFit/>
          </a:bodyPr>
          <a:lstStyle/>
          <a:p>
            <a:r>
              <a:rPr lang="pt-PT" sz="2400" dirty="0"/>
              <a:t>No artigo 65 está regulada a extradição activa:</a:t>
            </a:r>
          </a:p>
        </p:txBody>
      </p:sp>
    </p:spTree>
    <p:extLst>
      <p:ext uri="{BB962C8B-B14F-4D97-AF65-F5344CB8AC3E}">
        <p14:creationId xmlns:p14="http://schemas.microsoft.com/office/powerpoint/2010/main" val="4158280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169FC8E9-6DFA-41FD-AEF8-0F93BD204D13}"/>
              </a:ext>
            </a:extLst>
          </p:cNvPr>
          <p:cNvCxnSpPr/>
          <p:nvPr/>
        </p:nvCxnSpPr>
        <p:spPr>
          <a:xfrm>
            <a:off x="1356360" y="2786330"/>
            <a:ext cx="0" cy="7086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09EEAD0-7736-4D42-86E6-9B8312248151}"/>
              </a:ext>
            </a:extLst>
          </p:cNvPr>
          <p:cNvSpPr/>
          <p:nvPr/>
        </p:nvSpPr>
        <p:spPr>
          <a:xfrm>
            <a:off x="1198245" y="-432331"/>
            <a:ext cx="323849" cy="3225671"/>
          </a:xfrm>
          <a:prstGeom prst="rect">
            <a:avLst/>
          </a:prstGeom>
          <a:solidFill>
            <a:srgbClr val="516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or: Elbow 7">
            <a:extLst>
              <a:ext uri="{FF2B5EF4-FFF2-40B4-BE49-F238E27FC236}">
                <a16:creationId xmlns:a16="http://schemas.microsoft.com/office/drawing/2014/main" id="{B5A0442C-4461-4651-A534-66823459287A}"/>
              </a:ext>
            </a:extLst>
          </p:cNvPr>
          <p:cNvCxnSpPr>
            <a:cxnSpLocks/>
          </p:cNvCxnSpPr>
          <p:nvPr/>
        </p:nvCxnSpPr>
        <p:spPr>
          <a:xfrm rot="16200000" flipH="1">
            <a:off x="795680" y="2595220"/>
            <a:ext cx="694640" cy="396240"/>
          </a:xfrm>
          <a:prstGeom prst="bentConnector3">
            <a:avLst>
              <a:gd name="adj1" fmla="val 98267"/>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9E1F90D-D5E6-422A-8EBE-BC42D957A2FE}"/>
              </a:ext>
            </a:extLst>
          </p:cNvPr>
          <p:cNvSpPr/>
          <p:nvPr/>
        </p:nvSpPr>
        <p:spPr>
          <a:xfrm>
            <a:off x="721995" y="-441246"/>
            <a:ext cx="800099" cy="2865120"/>
          </a:xfrm>
          <a:prstGeom prst="rect">
            <a:avLst/>
          </a:prstGeom>
          <a:solidFill>
            <a:srgbClr val="516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A13187F-240C-478D-971A-591A719FBD32}"/>
              </a:ext>
            </a:extLst>
          </p:cNvPr>
          <p:cNvSpPr txBox="1"/>
          <p:nvPr/>
        </p:nvSpPr>
        <p:spPr>
          <a:xfrm>
            <a:off x="586740" y="1607820"/>
            <a:ext cx="9936480" cy="769441"/>
          </a:xfrm>
          <a:prstGeom prst="rect">
            <a:avLst/>
          </a:prstGeom>
          <a:noFill/>
        </p:spPr>
        <p:txBody>
          <a:bodyPr wrap="square" rtlCol="0">
            <a:spAutoFit/>
          </a:bodyPr>
          <a:lstStyle/>
          <a:p>
            <a:r>
              <a:rPr lang="pt-PT" sz="4400" dirty="0"/>
              <a:t>Investigações criminais transnacionais</a:t>
            </a:r>
            <a:endParaRPr lang="en-US" sz="4400" dirty="0"/>
          </a:p>
        </p:txBody>
      </p:sp>
      <p:sp>
        <p:nvSpPr>
          <p:cNvPr id="11" name="TextBox 10">
            <a:extLst>
              <a:ext uri="{FF2B5EF4-FFF2-40B4-BE49-F238E27FC236}">
                <a16:creationId xmlns:a16="http://schemas.microsoft.com/office/drawing/2014/main" id="{9AD1ADB7-CD96-455C-A0BD-1B32E39840CD}"/>
              </a:ext>
            </a:extLst>
          </p:cNvPr>
          <p:cNvSpPr txBox="1"/>
          <p:nvPr/>
        </p:nvSpPr>
        <p:spPr>
          <a:xfrm>
            <a:off x="1447800" y="2602051"/>
            <a:ext cx="9936480" cy="1077218"/>
          </a:xfrm>
          <a:prstGeom prst="rect">
            <a:avLst/>
          </a:prstGeom>
          <a:noFill/>
        </p:spPr>
        <p:txBody>
          <a:bodyPr wrap="square" rtlCol="0">
            <a:spAutoFit/>
          </a:bodyPr>
          <a:lstStyle/>
          <a:p>
            <a:r>
              <a:rPr lang="pt-PT" sz="3200" dirty="0"/>
              <a:t>A necessidade de incrementar o uso da cooperação judiciária internacional</a:t>
            </a:r>
            <a:endParaRPr lang="en-US" sz="3200" dirty="0"/>
          </a:p>
        </p:txBody>
      </p:sp>
      <p:sp>
        <p:nvSpPr>
          <p:cNvPr id="18" name="TextBox 17">
            <a:extLst>
              <a:ext uri="{FF2B5EF4-FFF2-40B4-BE49-F238E27FC236}">
                <a16:creationId xmlns:a16="http://schemas.microsoft.com/office/drawing/2014/main" id="{C5DF282E-5E5F-4B9D-BB8E-4216FD93FAE5}"/>
              </a:ext>
            </a:extLst>
          </p:cNvPr>
          <p:cNvSpPr txBox="1"/>
          <p:nvPr/>
        </p:nvSpPr>
        <p:spPr>
          <a:xfrm>
            <a:off x="1127760" y="4216092"/>
            <a:ext cx="9936480" cy="1077218"/>
          </a:xfrm>
          <a:prstGeom prst="rect">
            <a:avLst/>
          </a:prstGeom>
          <a:noFill/>
        </p:spPr>
        <p:txBody>
          <a:bodyPr wrap="square" rtlCol="0">
            <a:spAutoFit/>
          </a:bodyPr>
          <a:lstStyle/>
          <a:p>
            <a:r>
              <a:rPr lang="pt-PT" sz="3200" dirty="0"/>
              <a:t>Sendo o crime </a:t>
            </a:r>
            <a:r>
              <a:rPr lang="pt-PT" sz="3200" dirty="0">
                <a:solidFill>
                  <a:schemeClr val="accent4">
                    <a:lumMod val="60000"/>
                    <a:lumOff val="40000"/>
                  </a:schemeClr>
                </a:solidFill>
              </a:rPr>
              <a:t>transnacional</a:t>
            </a:r>
            <a:r>
              <a:rPr lang="pt-PT" sz="3200" dirty="0"/>
              <a:t>, o mesmo só pode ser combatido também de forma </a:t>
            </a:r>
            <a:r>
              <a:rPr lang="pt-PT" sz="3200" dirty="0">
                <a:solidFill>
                  <a:schemeClr val="accent4">
                    <a:lumMod val="60000"/>
                    <a:lumOff val="40000"/>
                  </a:schemeClr>
                </a:solidFill>
              </a:rPr>
              <a:t>transnacional</a:t>
            </a:r>
            <a:r>
              <a:rPr lang="pt-PT" sz="3200" dirty="0"/>
              <a:t>.</a:t>
            </a:r>
            <a:endParaRPr lang="en-US" sz="3200" dirty="0"/>
          </a:p>
        </p:txBody>
      </p:sp>
    </p:spTree>
    <p:extLst>
      <p:ext uri="{BB962C8B-B14F-4D97-AF65-F5344CB8AC3E}">
        <p14:creationId xmlns:p14="http://schemas.microsoft.com/office/powerpoint/2010/main" val="312450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700" fill="hold"/>
                                        <p:tgtEl>
                                          <p:spTgt spid="17"/>
                                        </p:tgtEl>
                                        <p:attrNameLst>
                                          <p:attrName>ppt_x</p:attrName>
                                        </p:attrNameLst>
                                      </p:cBhvr>
                                      <p:tavLst>
                                        <p:tav tm="0">
                                          <p:val>
                                            <p:strVal val="#ppt_x"/>
                                          </p:val>
                                        </p:tav>
                                        <p:tav tm="100000">
                                          <p:val>
                                            <p:strVal val="#ppt_x"/>
                                          </p:val>
                                        </p:tav>
                                      </p:tavLst>
                                    </p:anim>
                                    <p:anim calcmode="lin" valueType="num">
                                      <p:cBhvr additive="base">
                                        <p:cTn id="13" dur="7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1" y="266700"/>
            <a:ext cx="7677150" cy="1754326"/>
          </a:xfrm>
          <a:prstGeom prst="rect">
            <a:avLst/>
          </a:prstGeom>
          <a:noFill/>
        </p:spPr>
        <p:txBody>
          <a:bodyPr wrap="square" rtlCol="0">
            <a:spAutoFit/>
          </a:bodyPr>
          <a:lstStyle/>
          <a:p>
            <a:r>
              <a:rPr lang="pt-PT" sz="3600" dirty="0"/>
              <a:t>Lei n.º 21/2019, de 11 de Novembro - Lei da Cooperação Judiciária Internacional em Matéria Penal</a:t>
            </a:r>
          </a:p>
        </p:txBody>
      </p:sp>
      <p:sp>
        <p:nvSpPr>
          <p:cNvPr id="2" name="TextBox 1">
            <a:extLst>
              <a:ext uri="{FF2B5EF4-FFF2-40B4-BE49-F238E27FC236}">
                <a16:creationId xmlns:a16="http://schemas.microsoft.com/office/drawing/2014/main" id="{A61439BD-240A-4CF6-8658-646628368448}"/>
              </a:ext>
            </a:extLst>
          </p:cNvPr>
          <p:cNvSpPr txBox="1"/>
          <p:nvPr/>
        </p:nvSpPr>
        <p:spPr>
          <a:xfrm>
            <a:off x="1647059" y="2943225"/>
            <a:ext cx="8897882" cy="2805896"/>
          </a:xfrm>
          <a:prstGeom prst="rect">
            <a:avLst/>
          </a:prstGeom>
          <a:noFill/>
        </p:spPr>
        <p:txBody>
          <a:bodyPr wrap="square" rtlCol="0">
            <a:spAutoFit/>
          </a:bodyPr>
          <a:lstStyle/>
          <a:p>
            <a:pPr>
              <a:spcAft>
                <a:spcPts val="500"/>
              </a:spcAft>
            </a:pPr>
            <a:r>
              <a:rPr lang="pt-PT" sz="2400" dirty="0"/>
              <a:t>Moçambique aceita transmissão directa e contactos directos nos pedidos de auxílio judiciário – artigos 22, n.º 4, 136, n.º 4 e 145, n.º 1 (mas os outros Estados podem não aceitar).</a:t>
            </a:r>
          </a:p>
          <a:p>
            <a:pPr>
              <a:spcAft>
                <a:spcPts val="500"/>
              </a:spcAft>
            </a:pPr>
            <a:endParaRPr lang="pt-PT" sz="2400" dirty="0"/>
          </a:p>
          <a:p>
            <a:pPr>
              <a:spcAft>
                <a:spcPts val="500"/>
              </a:spcAft>
            </a:pPr>
            <a:r>
              <a:rPr lang="pt-PT" sz="2400" dirty="0"/>
              <a:t>Podem utilizar-se na transmissão dos pedidos meios telemáticos adequados, nas condições indicadas no artigo 23, n.º 1.</a:t>
            </a:r>
          </a:p>
        </p:txBody>
      </p:sp>
      <p:cxnSp>
        <p:nvCxnSpPr>
          <p:cNvPr id="4" name="Straight Connector 3">
            <a:extLst>
              <a:ext uri="{FF2B5EF4-FFF2-40B4-BE49-F238E27FC236}">
                <a16:creationId xmlns:a16="http://schemas.microsoft.com/office/drawing/2014/main" id="{F07A2485-4DCB-4E0A-B8C0-8CD314F4E0D0}"/>
              </a:ext>
            </a:extLst>
          </p:cNvPr>
          <p:cNvCxnSpPr/>
          <p:nvPr/>
        </p:nvCxnSpPr>
        <p:spPr>
          <a:xfrm>
            <a:off x="-114300" y="2154376"/>
            <a:ext cx="79629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994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1" y="266700"/>
            <a:ext cx="7677150" cy="1754326"/>
          </a:xfrm>
          <a:prstGeom prst="rect">
            <a:avLst/>
          </a:prstGeom>
          <a:noFill/>
        </p:spPr>
        <p:txBody>
          <a:bodyPr wrap="square" rtlCol="0">
            <a:spAutoFit/>
          </a:bodyPr>
          <a:lstStyle/>
          <a:p>
            <a:r>
              <a:rPr lang="pt-PT" sz="3600" dirty="0"/>
              <a:t>Lei n.º 21/2019, de 11 de Novembro - Lei da Cooperação Judiciária Internacional em Matéria Penal</a:t>
            </a:r>
          </a:p>
        </p:txBody>
      </p:sp>
      <p:cxnSp>
        <p:nvCxnSpPr>
          <p:cNvPr id="4" name="Straight Connector 3">
            <a:extLst>
              <a:ext uri="{FF2B5EF4-FFF2-40B4-BE49-F238E27FC236}">
                <a16:creationId xmlns:a16="http://schemas.microsoft.com/office/drawing/2014/main" id="{F07A2485-4DCB-4E0A-B8C0-8CD314F4E0D0}"/>
              </a:ext>
            </a:extLst>
          </p:cNvPr>
          <p:cNvCxnSpPr/>
          <p:nvPr/>
        </p:nvCxnSpPr>
        <p:spPr>
          <a:xfrm>
            <a:off x="-114300" y="2154376"/>
            <a:ext cx="79629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42B3D8CC-30CE-4AA8-8275-8ACBF3E2404C}"/>
              </a:ext>
            </a:extLst>
          </p:cNvPr>
          <p:cNvGrpSpPr/>
          <p:nvPr/>
        </p:nvGrpSpPr>
        <p:grpSpPr>
          <a:xfrm>
            <a:off x="-123080" y="4279256"/>
            <a:ext cx="12384884" cy="624394"/>
            <a:chOff x="-266218" y="1590320"/>
            <a:chExt cx="12743727" cy="1083426"/>
          </a:xfrm>
        </p:grpSpPr>
        <p:sp>
          <p:nvSpPr>
            <p:cNvPr id="6" name="!!Gray Box">
              <a:extLst>
                <a:ext uri="{FF2B5EF4-FFF2-40B4-BE49-F238E27FC236}">
                  <a16:creationId xmlns:a16="http://schemas.microsoft.com/office/drawing/2014/main" id="{E4B9B71C-6545-4A78-BF2C-99DA6FEA79EE}"/>
                </a:ext>
              </a:extLst>
            </p:cNvPr>
            <p:cNvSpPr/>
            <p:nvPr/>
          </p:nvSpPr>
          <p:spPr>
            <a:xfrm>
              <a:off x="-266218" y="1590320"/>
              <a:ext cx="12743727" cy="1083426"/>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F57590A-0E9C-498A-8BB4-F056C00A7119}"/>
                </a:ext>
              </a:extLst>
            </p:cNvPr>
            <p:cNvSpPr txBox="1"/>
            <p:nvPr/>
          </p:nvSpPr>
          <p:spPr>
            <a:xfrm>
              <a:off x="465315" y="1637022"/>
              <a:ext cx="11248265" cy="827767"/>
            </a:xfrm>
            <a:prstGeom prst="rect">
              <a:avLst/>
            </a:prstGeom>
            <a:noFill/>
          </p:spPr>
          <p:txBody>
            <a:bodyPr wrap="square" rtlCol="0">
              <a:spAutoFit/>
            </a:bodyPr>
            <a:lstStyle/>
            <a:p>
              <a:r>
                <a:rPr lang="pt-PT" sz="1400" dirty="0"/>
                <a:t>Artigo 136, n.º 5 e 6, 137 e 138</a:t>
              </a:r>
            </a:p>
            <a:p>
              <a:r>
                <a:rPr lang="pt-PT" sz="1100" cap="small" dirty="0"/>
                <a:t>Criação de Equipas de Investigação Conjuntas</a:t>
              </a:r>
            </a:p>
          </p:txBody>
        </p:sp>
      </p:grpSp>
      <p:grpSp>
        <p:nvGrpSpPr>
          <p:cNvPr id="9" name="Group 8">
            <a:extLst>
              <a:ext uri="{FF2B5EF4-FFF2-40B4-BE49-F238E27FC236}">
                <a16:creationId xmlns:a16="http://schemas.microsoft.com/office/drawing/2014/main" id="{59E775C0-E3E2-4C8C-9104-F0F1BCA510F0}"/>
              </a:ext>
            </a:extLst>
          </p:cNvPr>
          <p:cNvGrpSpPr/>
          <p:nvPr/>
        </p:nvGrpSpPr>
        <p:grpSpPr>
          <a:xfrm>
            <a:off x="-123082" y="5062745"/>
            <a:ext cx="12384883" cy="626161"/>
            <a:chOff x="-266218" y="1590318"/>
            <a:chExt cx="12743727" cy="626161"/>
          </a:xfrm>
        </p:grpSpPr>
        <p:sp>
          <p:nvSpPr>
            <p:cNvPr id="10" name="!!Gray Box">
              <a:extLst>
                <a:ext uri="{FF2B5EF4-FFF2-40B4-BE49-F238E27FC236}">
                  <a16:creationId xmlns:a16="http://schemas.microsoft.com/office/drawing/2014/main" id="{61D2FA20-FA34-4F6F-952B-911319870E8A}"/>
                </a:ext>
              </a:extLst>
            </p:cNvPr>
            <p:cNvSpPr/>
            <p:nvPr/>
          </p:nvSpPr>
          <p:spPr>
            <a:xfrm>
              <a:off x="-266218" y="1590318"/>
              <a:ext cx="12743727" cy="62616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0D308B-367F-453D-BBDF-7D79C62E870B}"/>
                </a:ext>
              </a:extLst>
            </p:cNvPr>
            <p:cNvSpPr txBox="1"/>
            <p:nvPr/>
          </p:nvSpPr>
          <p:spPr>
            <a:xfrm>
              <a:off x="465314" y="1637022"/>
              <a:ext cx="11248266" cy="492443"/>
            </a:xfrm>
            <a:prstGeom prst="rect">
              <a:avLst/>
            </a:prstGeom>
            <a:noFill/>
          </p:spPr>
          <p:txBody>
            <a:bodyPr wrap="square" rtlCol="0">
              <a:spAutoFit/>
            </a:bodyPr>
            <a:lstStyle/>
            <a:p>
              <a:r>
                <a:rPr lang="pt-PT" sz="1400" dirty="0"/>
                <a:t>Artigo 139</a:t>
              </a:r>
            </a:p>
            <a:p>
              <a:r>
                <a:rPr lang="pt-PT" sz="1100" cap="small" dirty="0"/>
                <a:t>Direito Aplicável</a:t>
              </a:r>
            </a:p>
          </p:txBody>
        </p:sp>
      </p:grpSp>
      <p:grpSp>
        <p:nvGrpSpPr>
          <p:cNvPr id="12" name="Group 11">
            <a:extLst>
              <a:ext uri="{FF2B5EF4-FFF2-40B4-BE49-F238E27FC236}">
                <a16:creationId xmlns:a16="http://schemas.microsoft.com/office/drawing/2014/main" id="{305B0568-F094-411A-B7CF-B41B2F6699E9}"/>
              </a:ext>
            </a:extLst>
          </p:cNvPr>
          <p:cNvGrpSpPr/>
          <p:nvPr/>
        </p:nvGrpSpPr>
        <p:grpSpPr>
          <a:xfrm>
            <a:off x="-123081" y="5848001"/>
            <a:ext cx="12384882" cy="626161"/>
            <a:chOff x="-266218" y="1590319"/>
            <a:chExt cx="12743727" cy="626161"/>
          </a:xfrm>
        </p:grpSpPr>
        <p:sp>
          <p:nvSpPr>
            <p:cNvPr id="13" name="!!Gray Box">
              <a:extLst>
                <a:ext uri="{FF2B5EF4-FFF2-40B4-BE49-F238E27FC236}">
                  <a16:creationId xmlns:a16="http://schemas.microsoft.com/office/drawing/2014/main" id="{F4DC0929-3B5C-43D8-AFBC-585E4A1501D6}"/>
                </a:ext>
              </a:extLst>
            </p:cNvPr>
            <p:cNvSpPr/>
            <p:nvPr/>
          </p:nvSpPr>
          <p:spPr>
            <a:xfrm>
              <a:off x="-266218" y="1590319"/>
              <a:ext cx="12743727" cy="62616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07F10F9-E02C-4B82-82B6-98863E8DC579}"/>
                </a:ext>
              </a:extLst>
            </p:cNvPr>
            <p:cNvSpPr txBox="1"/>
            <p:nvPr/>
          </p:nvSpPr>
          <p:spPr>
            <a:xfrm>
              <a:off x="465314" y="1637022"/>
              <a:ext cx="11248266" cy="477054"/>
            </a:xfrm>
            <a:prstGeom prst="rect">
              <a:avLst/>
            </a:prstGeom>
            <a:noFill/>
          </p:spPr>
          <p:txBody>
            <a:bodyPr wrap="square" rtlCol="0">
              <a:spAutoFit/>
            </a:bodyPr>
            <a:lstStyle/>
            <a:p>
              <a:r>
                <a:rPr lang="pt-PT" sz="1400" dirty="0"/>
                <a:t>Artigo 145</a:t>
              </a:r>
            </a:p>
            <a:p>
              <a:r>
                <a:rPr lang="pt-PT" sz="1100" cap="small" dirty="0"/>
                <a:t>Procedimento</a:t>
              </a:r>
            </a:p>
          </p:txBody>
        </p:sp>
      </p:grpSp>
      <p:sp>
        <p:nvSpPr>
          <p:cNvPr id="22" name="TextBox 21">
            <a:extLst>
              <a:ext uri="{FF2B5EF4-FFF2-40B4-BE49-F238E27FC236}">
                <a16:creationId xmlns:a16="http://schemas.microsoft.com/office/drawing/2014/main" id="{2FF79184-CC79-4C9A-8B30-6CE8B4EA5159}"/>
              </a:ext>
            </a:extLst>
          </p:cNvPr>
          <p:cNvSpPr txBox="1"/>
          <p:nvPr/>
        </p:nvSpPr>
        <p:spPr>
          <a:xfrm>
            <a:off x="587851" y="2447083"/>
            <a:ext cx="11016298" cy="1631216"/>
          </a:xfrm>
          <a:prstGeom prst="rect">
            <a:avLst/>
          </a:prstGeom>
          <a:noFill/>
        </p:spPr>
        <p:txBody>
          <a:bodyPr wrap="square" rtlCol="0">
            <a:spAutoFit/>
          </a:bodyPr>
          <a:lstStyle/>
          <a:p>
            <a:r>
              <a:rPr lang="pt-PT" sz="2000" dirty="0"/>
              <a:t>O auxílio judiciário mútuo compreende a comunicação de informações de actos processuais e de outros actos públicos admitidos pelo direito moçambicano, quando se afigurem necessários à realização das finalidades do processo, bem como os actos necessários à apreensão ou a recuperação de instrumentos, objectos ou produtos da infracção – artigo 136, n.º 1 (o n.º 2 exemplifica).</a:t>
            </a:r>
          </a:p>
        </p:txBody>
      </p:sp>
    </p:spTree>
    <p:extLst>
      <p:ext uri="{BB962C8B-B14F-4D97-AF65-F5344CB8AC3E}">
        <p14:creationId xmlns:p14="http://schemas.microsoft.com/office/powerpoint/2010/main" val="767215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1" y="266700"/>
            <a:ext cx="7677150" cy="1754326"/>
          </a:xfrm>
          <a:prstGeom prst="rect">
            <a:avLst/>
          </a:prstGeom>
          <a:noFill/>
        </p:spPr>
        <p:txBody>
          <a:bodyPr wrap="square" rtlCol="0">
            <a:spAutoFit/>
          </a:bodyPr>
          <a:lstStyle/>
          <a:p>
            <a:r>
              <a:rPr lang="pt-PT" sz="3600" dirty="0"/>
              <a:t>Lei n.º 21/2019, de 11 de Novembro - Lei da Cooperação Judiciária Internacional em Matéria Penal</a:t>
            </a:r>
          </a:p>
        </p:txBody>
      </p:sp>
      <p:cxnSp>
        <p:nvCxnSpPr>
          <p:cNvPr id="4" name="Straight Connector 3">
            <a:extLst>
              <a:ext uri="{FF2B5EF4-FFF2-40B4-BE49-F238E27FC236}">
                <a16:creationId xmlns:a16="http://schemas.microsoft.com/office/drawing/2014/main" id="{F07A2485-4DCB-4E0A-B8C0-8CD314F4E0D0}"/>
              </a:ext>
            </a:extLst>
          </p:cNvPr>
          <p:cNvCxnSpPr/>
          <p:nvPr/>
        </p:nvCxnSpPr>
        <p:spPr>
          <a:xfrm>
            <a:off x="-114300" y="2154376"/>
            <a:ext cx="79629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05B0568-F094-411A-B7CF-B41B2F6699E9}"/>
              </a:ext>
            </a:extLst>
          </p:cNvPr>
          <p:cNvGrpSpPr/>
          <p:nvPr/>
        </p:nvGrpSpPr>
        <p:grpSpPr>
          <a:xfrm>
            <a:off x="-114300" y="2580434"/>
            <a:ext cx="12384882" cy="848563"/>
            <a:chOff x="-266218" y="1590319"/>
            <a:chExt cx="12743727" cy="848563"/>
          </a:xfrm>
        </p:grpSpPr>
        <p:sp>
          <p:nvSpPr>
            <p:cNvPr id="13" name="!!Gray Box">
              <a:extLst>
                <a:ext uri="{FF2B5EF4-FFF2-40B4-BE49-F238E27FC236}">
                  <a16:creationId xmlns:a16="http://schemas.microsoft.com/office/drawing/2014/main" id="{F4DC0929-3B5C-43D8-AFBC-585E4A1501D6}"/>
                </a:ext>
              </a:extLst>
            </p:cNvPr>
            <p:cNvSpPr/>
            <p:nvPr/>
          </p:nvSpPr>
          <p:spPr>
            <a:xfrm>
              <a:off x="-266218" y="1590319"/>
              <a:ext cx="12743727" cy="84856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07F10F9-E02C-4B82-82B6-98863E8DC579}"/>
                </a:ext>
              </a:extLst>
            </p:cNvPr>
            <p:cNvSpPr txBox="1"/>
            <p:nvPr/>
          </p:nvSpPr>
          <p:spPr>
            <a:xfrm>
              <a:off x="465314" y="1637022"/>
              <a:ext cx="11248266" cy="646331"/>
            </a:xfrm>
            <a:prstGeom prst="rect">
              <a:avLst/>
            </a:prstGeom>
            <a:noFill/>
          </p:spPr>
          <p:txBody>
            <a:bodyPr wrap="square" rtlCol="0">
              <a:spAutoFit/>
            </a:bodyPr>
            <a:lstStyle/>
            <a:p>
              <a:r>
                <a:rPr lang="pt-PT" sz="2000" dirty="0"/>
                <a:t>Artigo 163</a:t>
              </a:r>
            </a:p>
            <a:p>
              <a:r>
                <a:rPr lang="pt-PT" sz="1600" cap="small" dirty="0"/>
                <a:t>Norma Revogatória</a:t>
              </a:r>
            </a:p>
          </p:txBody>
        </p:sp>
      </p:grpSp>
      <p:sp>
        <p:nvSpPr>
          <p:cNvPr id="22" name="TextBox 21">
            <a:extLst>
              <a:ext uri="{FF2B5EF4-FFF2-40B4-BE49-F238E27FC236}">
                <a16:creationId xmlns:a16="http://schemas.microsoft.com/office/drawing/2014/main" id="{2FF79184-CC79-4C9A-8B30-6CE8B4EA5159}"/>
              </a:ext>
            </a:extLst>
          </p:cNvPr>
          <p:cNvSpPr txBox="1"/>
          <p:nvPr/>
        </p:nvSpPr>
        <p:spPr>
          <a:xfrm>
            <a:off x="596633" y="3913933"/>
            <a:ext cx="11016298" cy="1759456"/>
          </a:xfrm>
          <a:prstGeom prst="rect">
            <a:avLst/>
          </a:prstGeom>
          <a:noFill/>
        </p:spPr>
        <p:txBody>
          <a:bodyPr wrap="square" rtlCol="0">
            <a:spAutoFit/>
          </a:bodyPr>
          <a:lstStyle/>
          <a:p>
            <a:pPr>
              <a:spcAft>
                <a:spcPts val="1000"/>
              </a:spcAft>
            </a:pPr>
            <a:r>
              <a:rPr lang="pt-PT" sz="2000" dirty="0"/>
              <a:t>- Revoga toda a legislação referente a cooperação internacional em matéria penal que contrarie esta Lei, designadamente as disposições da Lei n.º 14/2013, de 12 de Agosto (Combate ao branqueamento de capitais e financiamento do terrorismo)</a:t>
            </a:r>
          </a:p>
          <a:p>
            <a:pPr>
              <a:spcAft>
                <a:spcPts val="1000"/>
              </a:spcAft>
            </a:pPr>
            <a:r>
              <a:rPr lang="pt-PT" sz="2000" dirty="0"/>
              <a:t>- A Lei n.º 17/2011, de 10 de Agosto, que rege a extradição, mantém-se em vigor na parte em que não contrarie esta Lei</a:t>
            </a:r>
          </a:p>
        </p:txBody>
      </p:sp>
    </p:spTree>
    <p:extLst>
      <p:ext uri="{BB962C8B-B14F-4D97-AF65-F5344CB8AC3E}">
        <p14:creationId xmlns:p14="http://schemas.microsoft.com/office/powerpoint/2010/main" val="16166170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1" y="266700"/>
            <a:ext cx="7677150" cy="1754326"/>
          </a:xfrm>
          <a:prstGeom prst="rect">
            <a:avLst/>
          </a:prstGeom>
          <a:noFill/>
        </p:spPr>
        <p:txBody>
          <a:bodyPr wrap="square" rtlCol="0">
            <a:spAutoFit/>
          </a:bodyPr>
          <a:lstStyle/>
          <a:p>
            <a:r>
              <a:rPr lang="pt-PT" sz="3600" dirty="0"/>
              <a:t>Lei n.º 21/2019, de 11 de Novembro - Lei da Cooperação Judiciária Internacional em Matéria Penal</a:t>
            </a:r>
          </a:p>
        </p:txBody>
      </p:sp>
      <p:cxnSp>
        <p:nvCxnSpPr>
          <p:cNvPr id="4" name="Straight Connector 3">
            <a:extLst>
              <a:ext uri="{FF2B5EF4-FFF2-40B4-BE49-F238E27FC236}">
                <a16:creationId xmlns:a16="http://schemas.microsoft.com/office/drawing/2014/main" id="{F07A2485-4DCB-4E0A-B8C0-8CD314F4E0D0}"/>
              </a:ext>
            </a:extLst>
          </p:cNvPr>
          <p:cNvCxnSpPr/>
          <p:nvPr/>
        </p:nvCxnSpPr>
        <p:spPr>
          <a:xfrm>
            <a:off x="-114300" y="2154376"/>
            <a:ext cx="79629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05B0568-F094-411A-B7CF-B41B2F6699E9}"/>
              </a:ext>
            </a:extLst>
          </p:cNvPr>
          <p:cNvGrpSpPr/>
          <p:nvPr/>
        </p:nvGrpSpPr>
        <p:grpSpPr>
          <a:xfrm>
            <a:off x="-96441" y="2428035"/>
            <a:ext cx="12384882" cy="762840"/>
            <a:chOff x="-266218" y="1590320"/>
            <a:chExt cx="12743727" cy="762840"/>
          </a:xfrm>
        </p:grpSpPr>
        <p:sp>
          <p:nvSpPr>
            <p:cNvPr id="13" name="!!Gray Box">
              <a:extLst>
                <a:ext uri="{FF2B5EF4-FFF2-40B4-BE49-F238E27FC236}">
                  <a16:creationId xmlns:a16="http://schemas.microsoft.com/office/drawing/2014/main" id="{F4DC0929-3B5C-43D8-AFBC-585E4A1501D6}"/>
                </a:ext>
              </a:extLst>
            </p:cNvPr>
            <p:cNvSpPr/>
            <p:nvPr/>
          </p:nvSpPr>
          <p:spPr>
            <a:xfrm>
              <a:off x="-266218" y="1590320"/>
              <a:ext cx="12743727" cy="76284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07F10F9-E02C-4B82-82B6-98863E8DC579}"/>
                </a:ext>
              </a:extLst>
            </p:cNvPr>
            <p:cNvSpPr txBox="1"/>
            <p:nvPr/>
          </p:nvSpPr>
          <p:spPr>
            <a:xfrm>
              <a:off x="465314" y="1637022"/>
              <a:ext cx="11248266" cy="584775"/>
            </a:xfrm>
            <a:prstGeom prst="rect">
              <a:avLst/>
            </a:prstGeom>
            <a:noFill/>
          </p:spPr>
          <p:txBody>
            <a:bodyPr wrap="square" rtlCol="0">
              <a:spAutoFit/>
            </a:bodyPr>
            <a:lstStyle/>
            <a:p>
              <a:r>
                <a:rPr lang="pt-PT" dirty="0"/>
                <a:t>Artigo 24</a:t>
              </a:r>
            </a:p>
            <a:p>
              <a:r>
                <a:rPr lang="pt-PT" sz="1400" cap="small" dirty="0"/>
                <a:t>Estrutura da Carta Rogatória</a:t>
              </a:r>
            </a:p>
          </p:txBody>
        </p:sp>
      </p:grpSp>
      <p:sp>
        <p:nvSpPr>
          <p:cNvPr id="22" name="TextBox 21">
            <a:extLst>
              <a:ext uri="{FF2B5EF4-FFF2-40B4-BE49-F238E27FC236}">
                <a16:creationId xmlns:a16="http://schemas.microsoft.com/office/drawing/2014/main" id="{2FF79184-CC79-4C9A-8B30-6CE8B4EA5159}"/>
              </a:ext>
            </a:extLst>
          </p:cNvPr>
          <p:cNvSpPr txBox="1"/>
          <p:nvPr/>
        </p:nvSpPr>
        <p:spPr>
          <a:xfrm>
            <a:off x="3459904" y="3657601"/>
            <a:ext cx="8293946" cy="2503249"/>
          </a:xfrm>
          <a:prstGeom prst="rect">
            <a:avLst/>
          </a:prstGeom>
          <a:noFill/>
        </p:spPr>
        <p:txBody>
          <a:bodyPr wrap="square" rtlCol="0">
            <a:spAutoFit/>
          </a:bodyPr>
          <a:lstStyle/>
          <a:p>
            <a:pPr>
              <a:spcAft>
                <a:spcPts val="1000"/>
              </a:spcAft>
            </a:pPr>
            <a:r>
              <a:rPr lang="pt-PT" sz="2000" dirty="0"/>
              <a:t>“Pedido de cooperação judiciária internacional em matéria penal - carta rogatória dirigida às autoridades competentes da República de …”;</a:t>
            </a:r>
          </a:p>
          <a:p>
            <a:pPr>
              <a:spcAft>
                <a:spcPts val="1000"/>
              </a:spcAft>
            </a:pPr>
            <a:r>
              <a:rPr lang="pt-PT" sz="2000" dirty="0"/>
              <a:t>Identificação da entidade requerente: nome da Autoridade Judiciária, posição, morada do serviço, contactos directos profissionais;</a:t>
            </a:r>
          </a:p>
          <a:p>
            <a:pPr>
              <a:spcAft>
                <a:spcPts val="1000"/>
              </a:spcAft>
            </a:pPr>
            <a:r>
              <a:rPr lang="pt-PT" sz="2000" dirty="0"/>
              <a:t>Identificação da entidade requerida: Estado, Autoridade Judiciária (juiz de direito/magistrado do Ministério Público, se conhecido)</a:t>
            </a:r>
          </a:p>
        </p:txBody>
      </p:sp>
      <p:pic>
        <p:nvPicPr>
          <p:cNvPr id="3" name="Graphic 2">
            <a:extLst>
              <a:ext uri="{FF2B5EF4-FFF2-40B4-BE49-F238E27FC236}">
                <a16:creationId xmlns:a16="http://schemas.microsoft.com/office/drawing/2014/main" id="{A33C209B-76E4-48A5-992C-FD946D397E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3092" y="3959106"/>
            <a:ext cx="1900237" cy="1900237"/>
          </a:xfrm>
          <a:prstGeom prst="rect">
            <a:avLst/>
          </a:prstGeom>
        </p:spPr>
      </p:pic>
    </p:spTree>
    <p:extLst>
      <p:ext uri="{BB962C8B-B14F-4D97-AF65-F5344CB8AC3E}">
        <p14:creationId xmlns:p14="http://schemas.microsoft.com/office/powerpoint/2010/main" val="2084866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1" y="266700"/>
            <a:ext cx="7677150" cy="1754326"/>
          </a:xfrm>
          <a:prstGeom prst="rect">
            <a:avLst/>
          </a:prstGeom>
          <a:noFill/>
        </p:spPr>
        <p:txBody>
          <a:bodyPr wrap="square" rtlCol="0">
            <a:spAutoFit/>
          </a:bodyPr>
          <a:lstStyle/>
          <a:p>
            <a:r>
              <a:rPr lang="pt-PT" sz="3600" dirty="0"/>
              <a:t>Lei n.º 21/2019, de 11 de Novembro - Lei da Cooperação Judiciária Internacional em Matéria Penal</a:t>
            </a:r>
          </a:p>
        </p:txBody>
      </p:sp>
      <p:cxnSp>
        <p:nvCxnSpPr>
          <p:cNvPr id="4" name="Straight Connector 3">
            <a:extLst>
              <a:ext uri="{FF2B5EF4-FFF2-40B4-BE49-F238E27FC236}">
                <a16:creationId xmlns:a16="http://schemas.microsoft.com/office/drawing/2014/main" id="{F07A2485-4DCB-4E0A-B8C0-8CD314F4E0D0}"/>
              </a:ext>
            </a:extLst>
          </p:cNvPr>
          <p:cNvCxnSpPr/>
          <p:nvPr/>
        </p:nvCxnSpPr>
        <p:spPr>
          <a:xfrm>
            <a:off x="-114300" y="2154376"/>
            <a:ext cx="79629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05B0568-F094-411A-B7CF-B41B2F6699E9}"/>
              </a:ext>
            </a:extLst>
          </p:cNvPr>
          <p:cNvGrpSpPr/>
          <p:nvPr/>
        </p:nvGrpSpPr>
        <p:grpSpPr>
          <a:xfrm>
            <a:off x="-96441" y="2428035"/>
            <a:ext cx="12384882" cy="762840"/>
            <a:chOff x="-266218" y="1590320"/>
            <a:chExt cx="12743727" cy="762840"/>
          </a:xfrm>
        </p:grpSpPr>
        <p:sp>
          <p:nvSpPr>
            <p:cNvPr id="13" name="!!Gray Box">
              <a:extLst>
                <a:ext uri="{FF2B5EF4-FFF2-40B4-BE49-F238E27FC236}">
                  <a16:creationId xmlns:a16="http://schemas.microsoft.com/office/drawing/2014/main" id="{F4DC0929-3B5C-43D8-AFBC-585E4A1501D6}"/>
                </a:ext>
              </a:extLst>
            </p:cNvPr>
            <p:cNvSpPr/>
            <p:nvPr/>
          </p:nvSpPr>
          <p:spPr>
            <a:xfrm>
              <a:off x="-266218" y="1590320"/>
              <a:ext cx="12743727" cy="76284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07F10F9-E02C-4B82-82B6-98863E8DC579}"/>
                </a:ext>
              </a:extLst>
            </p:cNvPr>
            <p:cNvSpPr txBox="1"/>
            <p:nvPr/>
          </p:nvSpPr>
          <p:spPr>
            <a:xfrm>
              <a:off x="465314" y="1637022"/>
              <a:ext cx="11248266" cy="584775"/>
            </a:xfrm>
            <a:prstGeom prst="rect">
              <a:avLst/>
            </a:prstGeom>
            <a:noFill/>
          </p:spPr>
          <p:txBody>
            <a:bodyPr wrap="square" rtlCol="0">
              <a:spAutoFit/>
            </a:bodyPr>
            <a:lstStyle/>
            <a:p>
              <a:r>
                <a:rPr lang="pt-PT" dirty="0"/>
                <a:t>Artigo 24</a:t>
              </a:r>
            </a:p>
            <a:p>
              <a:r>
                <a:rPr lang="pt-PT" sz="1400" cap="small" dirty="0"/>
                <a:t>Estrutura da Carta Rogatória</a:t>
              </a:r>
            </a:p>
          </p:txBody>
        </p:sp>
      </p:grpSp>
      <p:sp>
        <p:nvSpPr>
          <p:cNvPr id="22" name="TextBox 21">
            <a:extLst>
              <a:ext uri="{FF2B5EF4-FFF2-40B4-BE49-F238E27FC236}">
                <a16:creationId xmlns:a16="http://schemas.microsoft.com/office/drawing/2014/main" id="{2FF79184-CC79-4C9A-8B30-6CE8B4EA5159}"/>
              </a:ext>
            </a:extLst>
          </p:cNvPr>
          <p:cNvSpPr txBox="1"/>
          <p:nvPr/>
        </p:nvSpPr>
        <p:spPr>
          <a:xfrm>
            <a:off x="430954" y="3467100"/>
            <a:ext cx="8293946" cy="3118803"/>
          </a:xfrm>
          <a:prstGeom prst="rect">
            <a:avLst/>
          </a:prstGeom>
          <a:noFill/>
        </p:spPr>
        <p:txBody>
          <a:bodyPr wrap="square" rtlCol="0">
            <a:spAutoFit/>
          </a:bodyPr>
          <a:lstStyle/>
          <a:p>
            <a:r>
              <a:rPr lang="pt-PT" sz="2000" dirty="0">
                <a:solidFill>
                  <a:srgbClr val="FFD966"/>
                </a:solidFill>
              </a:rPr>
              <a:t>Pedido</a:t>
            </a:r>
            <a:r>
              <a:rPr lang="pt-PT" sz="2000" dirty="0"/>
              <a:t>: </a:t>
            </a:r>
          </a:p>
          <a:p>
            <a:pPr>
              <a:spcAft>
                <a:spcPts val="1000"/>
              </a:spcAft>
            </a:pPr>
            <a:r>
              <a:rPr lang="pt-PT" sz="2000" dirty="0"/>
              <a:t>- Apresentação sintética dos factos em investigação/apreciação no processo </a:t>
            </a:r>
          </a:p>
          <a:p>
            <a:pPr>
              <a:spcAft>
                <a:spcPts val="1000"/>
              </a:spcAft>
            </a:pPr>
            <a:r>
              <a:rPr lang="pt-PT" sz="2000" dirty="0"/>
              <a:t>- Enquadramento jurídico-penal e disposições legais aplicáveis</a:t>
            </a:r>
          </a:p>
          <a:p>
            <a:pPr>
              <a:spcAft>
                <a:spcPts val="1000"/>
              </a:spcAft>
            </a:pPr>
            <a:r>
              <a:rPr lang="pt-PT" sz="2000" dirty="0"/>
              <a:t>- Indicação precisa das diligências rogadas: interrogatório de arguido – indicação dos factos a que deve ser interrogado (eventualmente, formulação das questões que devem ser colocadas); inquirição de testemunha – indicação dos factos sobre que deve ser questionada (eventualmente, formulação das questões que devem ser colocadas).</a:t>
            </a:r>
          </a:p>
        </p:txBody>
      </p:sp>
      <p:pic>
        <p:nvPicPr>
          <p:cNvPr id="5" name="Graphic 4">
            <a:extLst>
              <a:ext uri="{FF2B5EF4-FFF2-40B4-BE49-F238E27FC236}">
                <a16:creationId xmlns:a16="http://schemas.microsoft.com/office/drawing/2014/main" id="{52EC0E39-D1C8-428B-BB0D-F6ACA155547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36882" y="4076382"/>
            <a:ext cx="1900237" cy="1900237"/>
          </a:xfrm>
          <a:prstGeom prst="rect">
            <a:avLst/>
          </a:prstGeom>
        </p:spPr>
      </p:pic>
    </p:spTree>
    <p:extLst>
      <p:ext uri="{BB962C8B-B14F-4D97-AF65-F5344CB8AC3E}">
        <p14:creationId xmlns:p14="http://schemas.microsoft.com/office/powerpoint/2010/main" val="3287819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1" y="266700"/>
            <a:ext cx="7677150" cy="1754326"/>
          </a:xfrm>
          <a:prstGeom prst="rect">
            <a:avLst/>
          </a:prstGeom>
          <a:noFill/>
        </p:spPr>
        <p:txBody>
          <a:bodyPr wrap="square" rtlCol="0">
            <a:spAutoFit/>
          </a:bodyPr>
          <a:lstStyle/>
          <a:p>
            <a:r>
              <a:rPr lang="pt-PT" sz="3600" dirty="0"/>
              <a:t>Lei n.º 21/2019, de 11 de Novembro - Lei da Cooperação Judiciária Internacional em Matéria Penal</a:t>
            </a:r>
          </a:p>
        </p:txBody>
      </p:sp>
      <p:cxnSp>
        <p:nvCxnSpPr>
          <p:cNvPr id="4" name="Straight Connector 3">
            <a:extLst>
              <a:ext uri="{FF2B5EF4-FFF2-40B4-BE49-F238E27FC236}">
                <a16:creationId xmlns:a16="http://schemas.microsoft.com/office/drawing/2014/main" id="{F07A2485-4DCB-4E0A-B8C0-8CD314F4E0D0}"/>
              </a:ext>
            </a:extLst>
          </p:cNvPr>
          <p:cNvCxnSpPr/>
          <p:nvPr/>
        </p:nvCxnSpPr>
        <p:spPr>
          <a:xfrm>
            <a:off x="-114300" y="2154376"/>
            <a:ext cx="79629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05B0568-F094-411A-B7CF-B41B2F6699E9}"/>
              </a:ext>
            </a:extLst>
          </p:cNvPr>
          <p:cNvGrpSpPr/>
          <p:nvPr/>
        </p:nvGrpSpPr>
        <p:grpSpPr>
          <a:xfrm>
            <a:off x="-96441" y="2428035"/>
            <a:ext cx="12384882" cy="762840"/>
            <a:chOff x="-266218" y="1590320"/>
            <a:chExt cx="12743727" cy="762840"/>
          </a:xfrm>
        </p:grpSpPr>
        <p:sp>
          <p:nvSpPr>
            <p:cNvPr id="13" name="!!Gray Box">
              <a:extLst>
                <a:ext uri="{FF2B5EF4-FFF2-40B4-BE49-F238E27FC236}">
                  <a16:creationId xmlns:a16="http://schemas.microsoft.com/office/drawing/2014/main" id="{F4DC0929-3B5C-43D8-AFBC-585E4A1501D6}"/>
                </a:ext>
              </a:extLst>
            </p:cNvPr>
            <p:cNvSpPr/>
            <p:nvPr/>
          </p:nvSpPr>
          <p:spPr>
            <a:xfrm>
              <a:off x="-266218" y="1590320"/>
              <a:ext cx="12743727" cy="76284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07F10F9-E02C-4B82-82B6-98863E8DC579}"/>
                </a:ext>
              </a:extLst>
            </p:cNvPr>
            <p:cNvSpPr txBox="1"/>
            <p:nvPr/>
          </p:nvSpPr>
          <p:spPr>
            <a:xfrm>
              <a:off x="465314" y="1637022"/>
              <a:ext cx="11248266" cy="584775"/>
            </a:xfrm>
            <a:prstGeom prst="rect">
              <a:avLst/>
            </a:prstGeom>
            <a:noFill/>
          </p:spPr>
          <p:txBody>
            <a:bodyPr wrap="square" rtlCol="0">
              <a:spAutoFit/>
            </a:bodyPr>
            <a:lstStyle/>
            <a:p>
              <a:r>
                <a:rPr lang="pt-PT" dirty="0"/>
                <a:t>Artigo 24</a:t>
              </a:r>
            </a:p>
            <a:p>
              <a:r>
                <a:rPr lang="pt-PT" sz="1400" cap="small" dirty="0"/>
                <a:t>Estrutura da Carta Rogatória</a:t>
              </a:r>
            </a:p>
          </p:txBody>
        </p:sp>
      </p:grpSp>
      <p:sp>
        <p:nvSpPr>
          <p:cNvPr id="22" name="TextBox 21">
            <a:extLst>
              <a:ext uri="{FF2B5EF4-FFF2-40B4-BE49-F238E27FC236}">
                <a16:creationId xmlns:a16="http://schemas.microsoft.com/office/drawing/2014/main" id="{2FF79184-CC79-4C9A-8B30-6CE8B4EA5159}"/>
              </a:ext>
            </a:extLst>
          </p:cNvPr>
          <p:cNvSpPr txBox="1"/>
          <p:nvPr/>
        </p:nvSpPr>
        <p:spPr>
          <a:xfrm>
            <a:off x="430954" y="3467100"/>
            <a:ext cx="8293946" cy="2939266"/>
          </a:xfrm>
          <a:prstGeom prst="rect">
            <a:avLst/>
          </a:prstGeom>
          <a:noFill/>
        </p:spPr>
        <p:txBody>
          <a:bodyPr wrap="square" rtlCol="0">
            <a:spAutoFit/>
          </a:bodyPr>
          <a:lstStyle/>
          <a:p>
            <a:pPr>
              <a:spcAft>
                <a:spcPts val="1000"/>
              </a:spcAft>
            </a:pPr>
            <a:r>
              <a:rPr lang="pt-PT" sz="2000" dirty="0"/>
              <a:t>- Indicação de eventuais formalismos da lei processual de Moçambique que devem ser observados (e explicação dos motivos)</a:t>
            </a:r>
          </a:p>
          <a:p>
            <a:pPr>
              <a:spcAft>
                <a:spcPts val="1000"/>
              </a:spcAft>
            </a:pPr>
            <a:r>
              <a:rPr lang="pt-PT" sz="2000" dirty="0"/>
              <a:t>- Indicação dos instrumentos jurídicos internacionais aplicáveis</a:t>
            </a:r>
          </a:p>
          <a:p>
            <a:pPr>
              <a:spcAft>
                <a:spcPts val="1000"/>
              </a:spcAft>
            </a:pPr>
            <a:r>
              <a:rPr lang="pt-PT" sz="2000" dirty="0"/>
              <a:t>- Indicação da confidencialidade do pedido de cooperação (concretizando que pessoas podem ter acesso aos autos, quem é que pode assistir às diligências)</a:t>
            </a:r>
          </a:p>
          <a:p>
            <a:pPr>
              <a:spcAft>
                <a:spcPts val="1000"/>
              </a:spcAft>
            </a:pPr>
            <a:r>
              <a:rPr lang="pt-PT" sz="2000" dirty="0"/>
              <a:t>- Pedido de informação por email da identidade e contacto da entidade responsável pelo cumprimento da CR</a:t>
            </a:r>
          </a:p>
        </p:txBody>
      </p:sp>
      <p:pic>
        <p:nvPicPr>
          <p:cNvPr id="5" name="Graphic 4">
            <a:extLst>
              <a:ext uri="{FF2B5EF4-FFF2-40B4-BE49-F238E27FC236}">
                <a16:creationId xmlns:a16="http://schemas.microsoft.com/office/drawing/2014/main" id="{52EC0E39-D1C8-428B-BB0D-F6ACA155547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36882" y="4076382"/>
            <a:ext cx="1900237" cy="1900237"/>
          </a:xfrm>
          <a:prstGeom prst="rect">
            <a:avLst/>
          </a:prstGeom>
        </p:spPr>
      </p:pic>
    </p:spTree>
    <p:extLst>
      <p:ext uri="{BB962C8B-B14F-4D97-AF65-F5344CB8AC3E}">
        <p14:creationId xmlns:p14="http://schemas.microsoft.com/office/powerpoint/2010/main" val="8802228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1" y="266700"/>
            <a:ext cx="7677150" cy="1754326"/>
          </a:xfrm>
          <a:prstGeom prst="rect">
            <a:avLst/>
          </a:prstGeom>
          <a:noFill/>
        </p:spPr>
        <p:txBody>
          <a:bodyPr wrap="square" rtlCol="0">
            <a:spAutoFit/>
          </a:bodyPr>
          <a:lstStyle/>
          <a:p>
            <a:r>
              <a:rPr lang="pt-PT" sz="3600" dirty="0"/>
              <a:t>Lei n.º 21/2019, de 11 de Novembro - Lei da Cooperação Judiciária Internacional em Matéria Penal</a:t>
            </a:r>
          </a:p>
        </p:txBody>
      </p:sp>
      <p:cxnSp>
        <p:nvCxnSpPr>
          <p:cNvPr id="4" name="Straight Connector 3">
            <a:extLst>
              <a:ext uri="{FF2B5EF4-FFF2-40B4-BE49-F238E27FC236}">
                <a16:creationId xmlns:a16="http://schemas.microsoft.com/office/drawing/2014/main" id="{F07A2485-4DCB-4E0A-B8C0-8CD314F4E0D0}"/>
              </a:ext>
            </a:extLst>
          </p:cNvPr>
          <p:cNvCxnSpPr/>
          <p:nvPr/>
        </p:nvCxnSpPr>
        <p:spPr>
          <a:xfrm>
            <a:off x="-114300" y="2154376"/>
            <a:ext cx="79629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05B0568-F094-411A-B7CF-B41B2F6699E9}"/>
              </a:ext>
            </a:extLst>
          </p:cNvPr>
          <p:cNvGrpSpPr/>
          <p:nvPr/>
        </p:nvGrpSpPr>
        <p:grpSpPr>
          <a:xfrm>
            <a:off x="-96441" y="2428035"/>
            <a:ext cx="12384882" cy="762840"/>
            <a:chOff x="-266218" y="1590320"/>
            <a:chExt cx="12743727" cy="762840"/>
          </a:xfrm>
        </p:grpSpPr>
        <p:sp>
          <p:nvSpPr>
            <p:cNvPr id="13" name="!!Gray Box">
              <a:extLst>
                <a:ext uri="{FF2B5EF4-FFF2-40B4-BE49-F238E27FC236}">
                  <a16:creationId xmlns:a16="http://schemas.microsoft.com/office/drawing/2014/main" id="{F4DC0929-3B5C-43D8-AFBC-585E4A1501D6}"/>
                </a:ext>
              </a:extLst>
            </p:cNvPr>
            <p:cNvSpPr/>
            <p:nvPr/>
          </p:nvSpPr>
          <p:spPr>
            <a:xfrm>
              <a:off x="-266218" y="1590320"/>
              <a:ext cx="12743727" cy="76284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07F10F9-E02C-4B82-82B6-98863E8DC579}"/>
                </a:ext>
              </a:extLst>
            </p:cNvPr>
            <p:cNvSpPr txBox="1"/>
            <p:nvPr/>
          </p:nvSpPr>
          <p:spPr>
            <a:xfrm>
              <a:off x="465314" y="1637022"/>
              <a:ext cx="11248266" cy="584775"/>
            </a:xfrm>
            <a:prstGeom prst="rect">
              <a:avLst/>
            </a:prstGeom>
            <a:noFill/>
          </p:spPr>
          <p:txBody>
            <a:bodyPr wrap="square" rtlCol="0">
              <a:spAutoFit/>
            </a:bodyPr>
            <a:lstStyle/>
            <a:p>
              <a:r>
                <a:rPr lang="pt-PT" dirty="0"/>
                <a:t>Artigo 24</a:t>
              </a:r>
            </a:p>
            <a:p>
              <a:r>
                <a:rPr lang="pt-PT" sz="1400" cap="small" dirty="0"/>
                <a:t>Estrutura da Carta Rogatória</a:t>
              </a:r>
            </a:p>
          </p:txBody>
        </p:sp>
      </p:grpSp>
      <p:sp>
        <p:nvSpPr>
          <p:cNvPr id="22" name="TextBox 21">
            <a:extLst>
              <a:ext uri="{FF2B5EF4-FFF2-40B4-BE49-F238E27FC236}">
                <a16:creationId xmlns:a16="http://schemas.microsoft.com/office/drawing/2014/main" id="{2FF79184-CC79-4C9A-8B30-6CE8B4EA5159}"/>
              </a:ext>
            </a:extLst>
          </p:cNvPr>
          <p:cNvSpPr txBox="1"/>
          <p:nvPr/>
        </p:nvSpPr>
        <p:spPr>
          <a:xfrm>
            <a:off x="3555154" y="3566391"/>
            <a:ext cx="8293946" cy="2939266"/>
          </a:xfrm>
          <a:prstGeom prst="rect">
            <a:avLst/>
          </a:prstGeom>
          <a:noFill/>
        </p:spPr>
        <p:txBody>
          <a:bodyPr wrap="square" rtlCol="0">
            <a:spAutoFit/>
          </a:bodyPr>
          <a:lstStyle/>
          <a:p>
            <a:r>
              <a:rPr lang="pt-PT" sz="2000" dirty="0">
                <a:solidFill>
                  <a:srgbClr val="FFC000"/>
                </a:solidFill>
              </a:rPr>
              <a:t>Anexos</a:t>
            </a:r>
            <a:r>
              <a:rPr lang="pt-PT" sz="2000" dirty="0"/>
              <a:t>: </a:t>
            </a:r>
          </a:p>
          <a:p>
            <a:pPr>
              <a:spcAft>
                <a:spcPts val="1000"/>
              </a:spcAft>
            </a:pPr>
            <a:r>
              <a:rPr lang="pt-PT" sz="2000" dirty="0"/>
              <a:t>- Cópia das disposições legais relevantes (Código Penal, Código de Processo Penal, etc.), traduzidas </a:t>
            </a:r>
          </a:p>
          <a:p>
            <a:pPr>
              <a:spcAft>
                <a:spcPts val="1000"/>
              </a:spcAft>
            </a:pPr>
            <a:r>
              <a:rPr lang="pt-PT" sz="2000" dirty="0"/>
              <a:t>- Eventuais minutas de termos processuais a preencher e devolver (p. ex., termo de constituição como arguido e termo de identidade e residência)</a:t>
            </a:r>
          </a:p>
          <a:p>
            <a:pPr>
              <a:spcAft>
                <a:spcPts val="1000"/>
              </a:spcAft>
            </a:pPr>
            <a:r>
              <a:rPr lang="pt-PT" sz="2000" dirty="0"/>
              <a:t>- Cópias certificadas das partes do processo relevantes</a:t>
            </a:r>
          </a:p>
          <a:p>
            <a:pPr>
              <a:spcAft>
                <a:spcPts val="1000"/>
              </a:spcAft>
            </a:pPr>
            <a:r>
              <a:rPr lang="pt-PT" sz="2000" dirty="0"/>
              <a:t>Encerramento: cumprimentos + local, data e assinatura</a:t>
            </a:r>
          </a:p>
        </p:txBody>
      </p:sp>
      <p:pic>
        <p:nvPicPr>
          <p:cNvPr id="8" name="Graphic 7">
            <a:extLst>
              <a:ext uri="{FF2B5EF4-FFF2-40B4-BE49-F238E27FC236}">
                <a16:creationId xmlns:a16="http://schemas.microsoft.com/office/drawing/2014/main" id="{D895767E-3814-410D-9B35-706160A04A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9657" y="4085906"/>
            <a:ext cx="1900237" cy="1900237"/>
          </a:xfrm>
          <a:prstGeom prst="rect">
            <a:avLst/>
          </a:prstGeom>
        </p:spPr>
      </p:pic>
    </p:spTree>
    <p:extLst>
      <p:ext uri="{BB962C8B-B14F-4D97-AF65-F5344CB8AC3E}">
        <p14:creationId xmlns:p14="http://schemas.microsoft.com/office/powerpoint/2010/main" val="380949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1" y="266700"/>
            <a:ext cx="7677150" cy="1754326"/>
          </a:xfrm>
          <a:prstGeom prst="rect">
            <a:avLst/>
          </a:prstGeom>
          <a:noFill/>
        </p:spPr>
        <p:txBody>
          <a:bodyPr wrap="square" rtlCol="0">
            <a:spAutoFit/>
          </a:bodyPr>
          <a:lstStyle/>
          <a:p>
            <a:r>
              <a:rPr lang="pt-PT" sz="3600" dirty="0"/>
              <a:t>Lei n.º 21/2019, de 11 de Novembro - Lei da Cooperação Judiciária Internacional em Matéria Penal</a:t>
            </a:r>
          </a:p>
        </p:txBody>
      </p:sp>
      <p:cxnSp>
        <p:nvCxnSpPr>
          <p:cNvPr id="4" name="Straight Connector 3">
            <a:extLst>
              <a:ext uri="{FF2B5EF4-FFF2-40B4-BE49-F238E27FC236}">
                <a16:creationId xmlns:a16="http://schemas.microsoft.com/office/drawing/2014/main" id="{F07A2485-4DCB-4E0A-B8C0-8CD314F4E0D0}"/>
              </a:ext>
            </a:extLst>
          </p:cNvPr>
          <p:cNvCxnSpPr/>
          <p:nvPr/>
        </p:nvCxnSpPr>
        <p:spPr>
          <a:xfrm>
            <a:off x="-114300" y="2154376"/>
            <a:ext cx="79629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05B0568-F094-411A-B7CF-B41B2F6699E9}"/>
              </a:ext>
            </a:extLst>
          </p:cNvPr>
          <p:cNvGrpSpPr/>
          <p:nvPr/>
        </p:nvGrpSpPr>
        <p:grpSpPr>
          <a:xfrm>
            <a:off x="-96441" y="2428035"/>
            <a:ext cx="12384882" cy="762840"/>
            <a:chOff x="-266218" y="1590320"/>
            <a:chExt cx="12743727" cy="762840"/>
          </a:xfrm>
        </p:grpSpPr>
        <p:sp>
          <p:nvSpPr>
            <p:cNvPr id="13" name="!!Gray Box">
              <a:extLst>
                <a:ext uri="{FF2B5EF4-FFF2-40B4-BE49-F238E27FC236}">
                  <a16:creationId xmlns:a16="http://schemas.microsoft.com/office/drawing/2014/main" id="{F4DC0929-3B5C-43D8-AFBC-585E4A1501D6}"/>
                </a:ext>
              </a:extLst>
            </p:cNvPr>
            <p:cNvSpPr/>
            <p:nvPr/>
          </p:nvSpPr>
          <p:spPr>
            <a:xfrm>
              <a:off x="-266218" y="1590320"/>
              <a:ext cx="12743727" cy="76284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07F10F9-E02C-4B82-82B6-98863E8DC579}"/>
                </a:ext>
              </a:extLst>
            </p:cNvPr>
            <p:cNvSpPr txBox="1"/>
            <p:nvPr/>
          </p:nvSpPr>
          <p:spPr>
            <a:xfrm>
              <a:off x="465314" y="1637022"/>
              <a:ext cx="11248266" cy="584775"/>
            </a:xfrm>
            <a:prstGeom prst="rect">
              <a:avLst/>
            </a:prstGeom>
            <a:noFill/>
          </p:spPr>
          <p:txBody>
            <a:bodyPr wrap="square" rtlCol="0">
              <a:spAutoFit/>
            </a:bodyPr>
            <a:lstStyle/>
            <a:p>
              <a:r>
                <a:rPr lang="pt-PT" dirty="0"/>
                <a:t>Artigo 24</a:t>
              </a:r>
            </a:p>
            <a:p>
              <a:r>
                <a:rPr lang="pt-PT" sz="1400" cap="small" dirty="0"/>
                <a:t>Estrutura da Carta Rogatória</a:t>
              </a:r>
            </a:p>
          </p:txBody>
        </p:sp>
      </p:grpSp>
      <p:sp>
        <p:nvSpPr>
          <p:cNvPr id="22" name="TextBox 21">
            <a:extLst>
              <a:ext uri="{FF2B5EF4-FFF2-40B4-BE49-F238E27FC236}">
                <a16:creationId xmlns:a16="http://schemas.microsoft.com/office/drawing/2014/main" id="{2FF79184-CC79-4C9A-8B30-6CE8B4EA5159}"/>
              </a:ext>
            </a:extLst>
          </p:cNvPr>
          <p:cNvSpPr txBox="1"/>
          <p:nvPr/>
        </p:nvSpPr>
        <p:spPr>
          <a:xfrm>
            <a:off x="411904" y="3407384"/>
            <a:ext cx="8293946" cy="3247043"/>
          </a:xfrm>
          <a:prstGeom prst="rect">
            <a:avLst/>
          </a:prstGeom>
          <a:noFill/>
        </p:spPr>
        <p:txBody>
          <a:bodyPr wrap="square" rtlCol="0">
            <a:spAutoFit/>
          </a:bodyPr>
          <a:lstStyle/>
          <a:p>
            <a:r>
              <a:rPr lang="pt-PT" dirty="0">
                <a:solidFill>
                  <a:srgbClr val="FFC000"/>
                </a:solidFill>
              </a:rPr>
              <a:t>Boas práticas</a:t>
            </a:r>
            <a:r>
              <a:rPr lang="pt-PT" dirty="0"/>
              <a:t>: </a:t>
            </a:r>
          </a:p>
          <a:p>
            <a:pPr>
              <a:spcAft>
                <a:spcPts val="1000"/>
              </a:spcAft>
            </a:pPr>
            <a:r>
              <a:rPr lang="pt-PT" dirty="0"/>
              <a:t>- É o magistrado que deve assegurar-se da correcção da carta rogatória (não o funcionário)</a:t>
            </a:r>
          </a:p>
          <a:p>
            <a:pPr>
              <a:spcAft>
                <a:spcPts val="1000"/>
              </a:spcAft>
            </a:pPr>
            <a:r>
              <a:rPr lang="pt-PT" dirty="0"/>
              <a:t>- Identificar e invocar todas as convenções aplicáveis (nunca a Lei n.º 21/2019, que não se aplica aos Estados requeridos): face ao tipo de crime em causa + considerando o Estado requerido + em cada uma delas, invocar todas as disposições aplicáveis</a:t>
            </a:r>
          </a:p>
          <a:p>
            <a:pPr>
              <a:spcAft>
                <a:spcPts val="1000"/>
              </a:spcAft>
            </a:pPr>
            <a:r>
              <a:rPr lang="pt-PT" dirty="0"/>
              <a:t>- Identificar a forma de expedição do pedido (via diplomática, via MJ, via autoridades centrais, via directa entre autoridades judiciárias)</a:t>
            </a:r>
          </a:p>
          <a:p>
            <a:pPr>
              <a:spcAft>
                <a:spcPts val="1000"/>
              </a:spcAft>
            </a:pPr>
            <a:r>
              <a:rPr lang="pt-PT" dirty="0"/>
              <a:t>- Apurar a admissibilidade da diligência pretendida no Estado requerido</a:t>
            </a:r>
          </a:p>
        </p:txBody>
      </p:sp>
      <p:pic>
        <p:nvPicPr>
          <p:cNvPr id="3" name="Graphic 2">
            <a:extLst>
              <a:ext uri="{FF2B5EF4-FFF2-40B4-BE49-F238E27FC236}">
                <a16:creationId xmlns:a16="http://schemas.microsoft.com/office/drawing/2014/main" id="{04FA534B-1617-4D68-98CB-003D698800C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21925" y="4068877"/>
            <a:ext cx="1903273" cy="1903273"/>
          </a:xfrm>
          <a:prstGeom prst="rect">
            <a:avLst/>
          </a:prstGeom>
        </p:spPr>
      </p:pic>
    </p:spTree>
    <p:extLst>
      <p:ext uri="{BB962C8B-B14F-4D97-AF65-F5344CB8AC3E}">
        <p14:creationId xmlns:p14="http://schemas.microsoft.com/office/powerpoint/2010/main" val="355301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1" y="266700"/>
            <a:ext cx="7677150" cy="1754326"/>
          </a:xfrm>
          <a:prstGeom prst="rect">
            <a:avLst/>
          </a:prstGeom>
          <a:noFill/>
        </p:spPr>
        <p:txBody>
          <a:bodyPr wrap="square" rtlCol="0">
            <a:spAutoFit/>
          </a:bodyPr>
          <a:lstStyle/>
          <a:p>
            <a:r>
              <a:rPr lang="pt-PT" sz="3600" dirty="0"/>
              <a:t>Lei n.º 21/2019, de 11 de Novembro - Lei da Cooperação Judiciária Internacional em Matéria Penal</a:t>
            </a:r>
          </a:p>
        </p:txBody>
      </p:sp>
      <p:cxnSp>
        <p:nvCxnSpPr>
          <p:cNvPr id="4" name="Straight Connector 3">
            <a:extLst>
              <a:ext uri="{FF2B5EF4-FFF2-40B4-BE49-F238E27FC236}">
                <a16:creationId xmlns:a16="http://schemas.microsoft.com/office/drawing/2014/main" id="{F07A2485-4DCB-4E0A-B8C0-8CD314F4E0D0}"/>
              </a:ext>
            </a:extLst>
          </p:cNvPr>
          <p:cNvCxnSpPr/>
          <p:nvPr/>
        </p:nvCxnSpPr>
        <p:spPr>
          <a:xfrm>
            <a:off x="-114300" y="2154376"/>
            <a:ext cx="79629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05B0568-F094-411A-B7CF-B41B2F6699E9}"/>
              </a:ext>
            </a:extLst>
          </p:cNvPr>
          <p:cNvGrpSpPr/>
          <p:nvPr/>
        </p:nvGrpSpPr>
        <p:grpSpPr>
          <a:xfrm>
            <a:off x="-96441" y="2428035"/>
            <a:ext cx="12384882" cy="762840"/>
            <a:chOff x="-266218" y="1590320"/>
            <a:chExt cx="12743727" cy="762840"/>
          </a:xfrm>
        </p:grpSpPr>
        <p:sp>
          <p:nvSpPr>
            <p:cNvPr id="13" name="!!Gray Box">
              <a:extLst>
                <a:ext uri="{FF2B5EF4-FFF2-40B4-BE49-F238E27FC236}">
                  <a16:creationId xmlns:a16="http://schemas.microsoft.com/office/drawing/2014/main" id="{F4DC0929-3B5C-43D8-AFBC-585E4A1501D6}"/>
                </a:ext>
              </a:extLst>
            </p:cNvPr>
            <p:cNvSpPr/>
            <p:nvPr/>
          </p:nvSpPr>
          <p:spPr>
            <a:xfrm>
              <a:off x="-266218" y="1590320"/>
              <a:ext cx="12743727" cy="76284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07F10F9-E02C-4B82-82B6-98863E8DC579}"/>
                </a:ext>
              </a:extLst>
            </p:cNvPr>
            <p:cNvSpPr txBox="1"/>
            <p:nvPr/>
          </p:nvSpPr>
          <p:spPr>
            <a:xfrm>
              <a:off x="465314" y="1637022"/>
              <a:ext cx="11248266" cy="584775"/>
            </a:xfrm>
            <a:prstGeom prst="rect">
              <a:avLst/>
            </a:prstGeom>
            <a:noFill/>
          </p:spPr>
          <p:txBody>
            <a:bodyPr wrap="square" rtlCol="0">
              <a:spAutoFit/>
            </a:bodyPr>
            <a:lstStyle/>
            <a:p>
              <a:r>
                <a:rPr lang="pt-PT" dirty="0"/>
                <a:t>Artigo 24</a:t>
              </a:r>
            </a:p>
            <a:p>
              <a:r>
                <a:rPr lang="pt-PT" sz="1400" cap="small" dirty="0"/>
                <a:t>Estrutura da Carta Rogatória</a:t>
              </a:r>
            </a:p>
          </p:txBody>
        </p:sp>
      </p:grpSp>
      <p:sp>
        <p:nvSpPr>
          <p:cNvPr id="22" name="TextBox 21">
            <a:extLst>
              <a:ext uri="{FF2B5EF4-FFF2-40B4-BE49-F238E27FC236}">
                <a16:creationId xmlns:a16="http://schemas.microsoft.com/office/drawing/2014/main" id="{2FF79184-CC79-4C9A-8B30-6CE8B4EA5159}"/>
              </a:ext>
            </a:extLst>
          </p:cNvPr>
          <p:cNvSpPr txBox="1"/>
          <p:nvPr/>
        </p:nvSpPr>
        <p:spPr>
          <a:xfrm>
            <a:off x="459529" y="3493016"/>
            <a:ext cx="8293946" cy="3098284"/>
          </a:xfrm>
          <a:prstGeom prst="rect">
            <a:avLst/>
          </a:prstGeom>
          <a:noFill/>
        </p:spPr>
        <p:txBody>
          <a:bodyPr wrap="square" rtlCol="0">
            <a:spAutoFit/>
          </a:bodyPr>
          <a:lstStyle/>
          <a:p>
            <a:pPr>
              <a:spcAft>
                <a:spcPts val="1000"/>
              </a:spcAft>
            </a:pPr>
            <a:r>
              <a:rPr lang="pt-PT" dirty="0">
                <a:solidFill>
                  <a:srgbClr val="FFFFFF"/>
                </a:solidFill>
              </a:rPr>
              <a:t>- Confirmar qual o formato do documento exigido pelo Estado requerido. Se se aplicarem requisitos probatórios no Estado requerido, nomeadamente quanto ao padrão de prova exigido e aos tipos de prova necessários, fundamentar devidamente o pedido</a:t>
            </a:r>
          </a:p>
          <a:p>
            <a:pPr>
              <a:spcAft>
                <a:spcPts val="1000"/>
              </a:spcAft>
            </a:pPr>
            <a:r>
              <a:rPr lang="pt-PT" dirty="0">
                <a:solidFill>
                  <a:srgbClr val="FFFFFF"/>
                </a:solidFill>
              </a:rPr>
              <a:t>- Enviar tradução certificada em língua aceite pelo Estado requerido (sempre que não o português)</a:t>
            </a:r>
          </a:p>
          <a:p>
            <a:pPr>
              <a:spcAft>
                <a:spcPts val="1000"/>
              </a:spcAft>
            </a:pPr>
            <a:r>
              <a:rPr lang="pt-PT" dirty="0">
                <a:solidFill>
                  <a:srgbClr val="FFFFFF"/>
                </a:solidFill>
              </a:rPr>
              <a:t>- Atenção à amplitude do pedido (regra da especialidade)</a:t>
            </a:r>
          </a:p>
          <a:p>
            <a:pPr>
              <a:spcAft>
                <a:spcPts val="1000"/>
              </a:spcAft>
            </a:pPr>
            <a:r>
              <a:rPr lang="pt-PT" dirty="0">
                <a:solidFill>
                  <a:srgbClr val="FFFFFF"/>
                </a:solidFill>
              </a:rPr>
              <a:t>- Mencionar urgência (se necessário)</a:t>
            </a:r>
          </a:p>
          <a:p>
            <a:pPr>
              <a:spcAft>
                <a:spcPts val="1000"/>
              </a:spcAft>
            </a:pPr>
            <a:r>
              <a:rPr lang="pt-PT" dirty="0">
                <a:solidFill>
                  <a:srgbClr val="FFFFFF"/>
                </a:solidFill>
              </a:rPr>
              <a:t>- Fornecer contactos para comunicação informal (e-mail e telefone)</a:t>
            </a:r>
          </a:p>
        </p:txBody>
      </p:sp>
      <p:pic>
        <p:nvPicPr>
          <p:cNvPr id="3" name="Graphic 2">
            <a:extLst>
              <a:ext uri="{FF2B5EF4-FFF2-40B4-BE49-F238E27FC236}">
                <a16:creationId xmlns:a16="http://schemas.microsoft.com/office/drawing/2014/main" id="{04FA534B-1617-4D68-98CB-003D698800C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21925" y="4068877"/>
            <a:ext cx="1903273" cy="1903273"/>
          </a:xfrm>
          <a:prstGeom prst="rect">
            <a:avLst/>
          </a:prstGeom>
        </p:spPr>
      </p:pic>
    </p:spTree>
    <p:extLst>
      <p:ext uri="{BB962C8B-B14F-4D97-AF65-F5344CB8AC3E}">
        <p14:creationId xmlns:p14="http://schemas.microsoft.com/office/powerpoint/2010/main" val="13085600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0" y="266700"/>
            <a:ext cx="10648949" cy="769441"/>
          </a:xfrm>
          <a:prstGeom prst="rect">
            <a:avLst/>
          </a:prstGeom>
          <a:noFill/>
        </p:spPr>
        <p:txBody>
          <a:bodyPr wrap="square" rtlCol="0">
            <a:spAutoFit/>
          </a:bodyPr>
          <a:lstStyle/>
          <a:p>
            <a:r>
              <a:rPr lang="pt-PT" sz="4400" dirty="0"/>
              <a:t>Código de Processo Penal</a:t>
            </a:r>
          </a:p>
        </p:txBody>
      </p:sp>
      <p:grpSp>
        <p:nvGrpSpPr>
          <p:cNvPr id="10" name="Group 9">
            <a:extLst>
              <a:ext uri="{FF2B5EF4-FFF2-40B4-BE49-F238E27FC236}">
                <a16:creationId xmlns:a16="http://schemas.microsoft.com/office/drawing/2014/main" id="{78B5A0E1-E7EE-4831-A046-9B9A4BF02AC3}"/>
              </a:ext>
            </a:extLst>
          </p:cNvPr>
          <p:cNvGrpSpPr/>
          <p:nvPr/>
        </p:nvGrpSpPr>
        <p:grpSpPr>
          <a:xfrm>
            <a:off x="-275864" y="1355039"/>
            <a:ext cx="12743727" cy="1940611"/>
            <a:chOff x="-266218" y="1590318"/>
            <a:chExt cx="12743727" cy="1940611"/>
          </a:xfrm>
        </p:grpSpPr>
        <p:sp>
          <p:nvSpPr>
            <p:cNvPr id="12" name="!!Gray Box">
              <a:extLst>
                <a:ext uri="{FF2B5EF4-FFF2-40B4-BE49-F238E27FC236}">
                  <a16:creationId xmlns:a16="http://schemas.microsoft.com/office/drawing/2014/main" id="{89045838-E144-467D-BB60-D9D31AD2A2FD}"/>
                </a:ext>
              </a:extLst>
            </p:cNvPr>
            <p:cNvSpPr/>
            <p:nvPr/>
          </p:nvSpPr>
          <p:spPr>
            <a:xfrm>
              <a:off x="-266218" y="1590318"/>
              <a:ext cx="12743727" cy="194061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7">
              <a:extLst>
                <a:ext uri="{FF2B5EF4-FFF2-40B4-BE49-F238E27FC236}">
                  <a16:creationId xmlns:a16="http://schemas.microsoft.com/office/drawing/2014/main" id="{BA724D7C-6DED-4E56-9CED-331D87579782}"/>
                </a:ext>
              </a:extLst>
            </p:cNvPr>
            <p:cNvSpPr txBox="1"/>
            <p:nvPr/>
          </p:nvSpPr>
          <p:spPr>
            <a:xfrm>
              <a:off x="465314" y="1722513"/>
              <a:ext cx="11248266" cy="1631216"/>
            </a:xfrm>
            <a:prstGeom prst="rect">
              <a:avLst/>
            </a:prstGeom>
            <a:noFill/>
          </p:spPr>
          <p:txBody>
            <a:bodyPr wrap="square" rtlCol="0">
              <a:spAutoFit/>
            </a:bodyPr>
            <a:lstStyle/>
            <a:p>
              <a:endParaRPr lang="pt-PT" sz="2000" dirty="0"/>
            </a:p>
            <a:p>
              <a:endParaRPr lang="pt-PT" sz="2000" dirty="0"/>
            </a:p>
            <a:p>
              <a:r>
                <a:rPr lang="pt-PT" sz="2000" dirty="0"/>
                <a:t>O disposto no artigo 271 aplica-se, com as devidas adaptações, à cooperação com entidades judiciárias internacionais estabelecidas no âmbito de tratados ou convenções que vinculem o Estado Moçambicano.</a:t>
              </a:r>
            </a:p>
          </p:txBody>
        </p:sp>
        <p:sp>
          <p:nvSpPr>
            <p:cNvPr id="14" name="TextBox 13">
              <a:extLst>
                <a:ext uri="{FF2B5EF4-FFF2-40B4-BE49-F238E27FC236}">
                  <a16:creationId xmlns:a16="http://schemas.microsoft.com/office/drawing/2014/main" id="{CD186C60-B59C-41FC-AAC7-AA8295EB5E82}"/>
                </a:ext>
              </a:extLst>
            </p:cNvPr>
            <p:cNvSpPr txBox="1"/>
            <p:nvPr/>
          </p:nvSpPr>
          <p:spPr>
            <a:xfrm>
              <a:off x="465314" y="1637022"/>
              <a:ext cx="11248266" cy="1169551"/>
            </a:xfrm>
            <a:prstGeom prst="rect">
              <a:avLst/>
            </a:prstGeom>
            <a:noFill/>
          </p:spPr>
          <p:txBody>
            <a:bodyPr wrap="square" rtlCol="0">
              <a:spAutoFit/>
            </a:bodyPr>
            <a:lstStyle/>
            <a:p>
              <a:r>
                <a:rPr lang="pt-PT" sz="2000" dirty="0"/>
                <a:t>Artigo 275</a:t>
              </a:r>
            </a:p>
            <a:p>
              <a:r>
                <a:rPr lang="pt-PT" sz="1600" cap="small" dirty="0"/>
                <a:t>Cooperação com Entidades Judiciárias Internacionais</a:t>
              </a:r>
            </a:p>
            <a:p>
              <a:endParaRPr lang="pt-PT" sz="1600" cap="small" dirty="0"/>
            </a:p>
            <a:p>
              <a:endParaRPr lang="en-US" sz="1600" cap="small" dirty="0"/>
            </a:p>
          </p:txBody>
        </p:sp>
      </p:grpSp>
      <p:grpSp>
        <p:nvGrpSpPr>
          <p:cNvPr id="8" name="Group 7">
            <a:extLst>
              <a:ext uri="{FF2B5EF4-FFF2-40B4-BE49-F238E27FC236}">
                <a16:creationId xmlns:a16="http://schemas.microsoft.com/office/drawing/2014/main" id="{6F9324F9-EEA0-4D49-9B5A-8835355ADD64}"/>
              </a:ext>
            </a:extLst>
          </p:cNvPr>
          <p:cNvGrpSpPr/>
          <p:nvPr/>
        </p:nvGrpSpPr>
        <p:grpSpPr>
          <a:xfrm>
            <a:off x="-275864" y="3467100"/>
            <a:ext cx="12743727" cy="1228725"/>
            <a:chOff x="-266218" y="1590319"/>
            <a:chExt cx="12743727" cy="1228725"/>
          </a:xfrm>
        </p:grpSpPr>
        <p:sp>
          <p:nvSpPr>
            <p:cNvPr id="9" name="!!Gray Box">
              <a:extLst>
                <a:ext uri="{FF2B5EF4-FFF2-40B4-BE49-F238E27FC236}">
                  <a16:creationId xmlns:a16="http://schemas.microsoft.com/office/drawing/2014/main" id="{22DCC390-DE3A-4BEE-B452-5E52E766C9BE}"/>
                </a:ext>
              </a:extLst>
            </p:cNvPr>
            <p:cNvSpPr/>
            <p:nvPr/>
          </p:nvSpPr>
          <p:spPr>
            <a:xfrm>
              <a:off x="-266218" y="1590319"/>
              <a:ext cx="12743727" cy="1228725"/>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7">
              <a:extLst>
                <a:ext uri="{FF2B5EF4-FFF2-40B4-BE49-F238E27FC236}">
                  <a16:creationId xmlns:a16="http://schemas.microsoft.com/office/drawing/2014/main" id="{86202D0E-B0B4-47A3-B5F5-E2E9EA089236}"/>
                </a:ext>
              </a:extLst>
            </p:cNvPr>
            <p:cNvSpPr txBox="1"/>
            <p:nvPr/>
          </p:nvSpPr>
          <p:spPr>
            <a:xfrm>
              <a:off x="465314" y="1722513"/>
              <a:ext cx="11248266" cy="923330"/>
            </a:xfrm>
            <a:prstGeom prst="rect">
              <a:avLst/>
            </a:prstGeom>
            <a:noFill/>
          </p:spPr>
          <p:txBody>
            <a:bodyPr wrap="square" rtlCol="0">
              <a:spAutoFit/>
            </a:bodyPr>
            <a:lstStyle/>
            <a:p>
              <a:endParaRPr lang="pt-PT" dirty="0"/>
            </a:p>
            <a:p>
              <a:r>
                <a:rPr lang="pt-PT" dirty="0"/>
                <a:t>As rogatórias às autoridades estrangeiras só são passadas quando a autoridade judiciária competente entender que são necessárias à prova de algum facto essencial para a acusação ou para a defesa.</a:t>
              </a:r>
            </a:p>
          </p:txBody>
        </p:sp>
        <p:sp>
          <p:nvSpPr>
            <p:cNvPr id="15" name="TextBox 14">
              <a:extLst>
                <a:ext uri="{FF2B5EF4-FFF2-40B4-BE49-F238E27FC236}">
                  <a16:creationId xmlns:a16="http://schemas.microsoft.com/office/drawing/2014/main" id="{7D8A6641-C80C-4A0A-892F-D80F01C6A3F2}"/>
                </a:ext>
              </a:extLst>
            </p:cNvPr>
            <p:cNvSpPr txBox="1"/>
            <p:nvPr/>
          </p:nvSpPr>
          <p:spPr>
            <a:xfrm>
              <a:off x="465314" y="1637022"/>
              <a:ext cx="11248266" cy="369332"/>
            </a:xfrm>
            <a:prstGeom prst="rect">
              <a:avLst/>
            </a:prstGeom>
            <a:noFill/>
          </p:spPr>
          <p:txBody>
            <a:bodyPr wrap="square" rtlCol="0">
              <a:spAutoFit/>
            </a:bodyPr>
            <a:lstStyle/>
            <a:p>
              <a:r>
                <a:rPr lang="pt-PT" dirty="0"/>
                <a:t>Artigo 272, n.º 2</a:t>
              </a:r>
              <a:endParaRPr lang="pt-PT" sz="1400" cap="small" dirty="0"/>
            </a:p>
          </p:txBody>
        </p:sp>
      </p:grpSp>
      <p:grpSp>
        <p:nvGrpSpPr>
          <p:cNvPr id="16" name="Group 15">
            <a:extLst>
              <a:ext uri="{FF2B5EF4-FFF2-40B4-BE49-F238E27FC236}">
                <a16:creationId xmlns:a16="http://schemas.microsoft.com/office/drawing/2014/main" id="{BCBC94B3-AB93-4C4B-82F7-E257A6A8745D}"/>
              </a:ext>
            </a:extLst>
          </p:cNvPr>
          <p:cNvGrpSpPr/>
          <p:nvPr/>
        </p:nvGrpSpPr>
        <p:grpSpPr>
          <a:xfrm>
            <a:off x="-256814" y="4888598"/>
            <a:ext cx="12743727" cy="1228725"/>
            <a:chOff x="-266218" y="1590319"/>
            <a:chExt cx="12743727" cy="1228725"/>
          </a:xfrm>
        </p:grpSpPr>
        <p:sp>
          <p:nvSpPr>
            <p:cNvPr id="17" name="!!Gray Box">
              <a:extLst>
                <a:ext uri="{FF2B5EF4-FFF2-40B4-BE49-F238E27FC236}">
                  <a16:creationId xmlns:a16="http://schemas.microsoft.com/office/drawing/2014/main" id="{E094114C-AC8B-45F5-BC86-8B7DE2718A15}"/>
                </a:ext>
              </a:extLst>
            </p:cNvPr>
            <p:cNvSpPr/>
            <p:nvPr/>
          </p:nvSpPr>
          <p:spPr>
            <a:xfrm>
              <a:off x="-266218" y="1590319"/>
              <a:ext cx="12743727" cy="1228725"/>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7">
              <a:extLst>
                <a:ext uri="{FF2B5EF4-FFF2-40B4-BE49-F238E27FC236}">
                  <a16:creationId xmlns:a16="http://schemas.microsoft.com/office/drawing/2014/main" id="{DCE4E3C3-59F5-40B8-9AE1-E51A219DD77A}"/>
                </a:ext>
              </a:extLst>
            </p:cNvPr>
            <p:cNvSpPr txBox="1"/>
            <p:nvPr/>
          </p:nvSpPr>
          <p:spPr>
            <a:xfrm>
              <a:off x="465314" y="1722513"/>
              <a:ext cx="11248266" cy="923330"/>
            </a:xfrm>
            <a:prstGeom prst="rect">
              <a:avLst/>
            </a:prstGeom>
            <a:noFill/>
          </p:spPr>
          <p:txBody>
            <a:bodyPr wrap="square" rtlCol="0">
              <a:spAutoFit/>
            </a:bodyPr>
            <a:lstStyle/>
            <a:p>
              <a:endParaRPr lang="pt-PT" dirty="0"/>
            </a:p>
            <a:p>
              <a:r>
                <a:rPr lang="pt-PT" dirty="0"/>
                <a:t>A decisão de cumprimento das rogatórias dirigidas às autoridades judiciárias moçambicanas cabe ao juiz ou ao Ministério Público, no âmbito das respectivas competências</a:t>
              </a:r>
            </a:p>
          </p:txBody>
        </p:sp>
        <p:sp>
          <p:nvSpPr>
            <p:cNvPr id="19" name="TextBox 18">
              <a:extLst>
                <a:ext uri="{FF2B5EF4-FFF2-40B4-BE49-F238E27FC236}">
                  <a16:creationId xmlns:a16="http://schemas.microsoft.com/office/drawing/2014/main" id="{A711D8E4-3DAB-415A-B028-E5458957A696}"/>
                </a:ext>
              </a:extLst>
            </p:cNvPr>
            <p:cNvSpPr txBox="1"/>
            <p:nvPr/>
          </p:nvSpPr>
          <p:spPr>
            <a:xfrm>
              <a:off x="465314" y="1637022"/>
              <a:ext cx="11248266" cy="369332"/>
            </a:xfrm>
            <a:prstGeom prst="rect">
              <a:avLst/>
            </a:prstGeom>
            <a:noFill/>
          </p:spPr>
          <p:txBody>
            <a:bodyPr wrap="square" rtlCol="0">
              <a:spAutoFit/>
            </a:bodyPr>
            <a:lstStyle/>
            <a:p>
              <a:r>
                <a:rPr lang="pt-PT" dirty="0"/>
                <a:t>Artigo 273, n.º 2</a:t>
              </a:r>
              <a:endParaRPr lang="pt-PT" sz="1400" cap="small" dirty="0"/>
            </a:p>
          </p:txBody>
        </p:sp>
      </p:grpSp>
    </p:spTree>
    <p:extLst>
      <p:ext uri="{BB962C8B-B14F-4D97-AF65-F5344CB8AC3E}">
        <p14:creationId xmlns:p14="http://schemas.microsoft.com/office/powerpoint/2010/main" val="3631958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0" y="266700"/>
            <a:ext cx="4914900" cy="2123658"/>
          </a:xfrm>
          <a:prstGeom prst="rect">
            <a:avLst/>
          </a:prstGeom>
          <a:noFill/>
        </p:spPr>
        <p:txBody>
          <a:bodyPr wrap="square" rtlCol="0">
            <a:spAutoFit/>
          </a:bodyPr>
          <a:lstStyle/>
          <a:p>
            <a:r>
              <a:rPr lang="pt-PT" sz="4400" dirty="0"/>
              <a:t>Pilares básicos da cooperaração dita</a:t>
            </a:r>
            <a:r>
              <a:rPr lang="en-US" sz="4400" dirty="0"/>
              <a:t> </a:t>
            </a:r>
            <a:r>
              <a:rPr lang="en-US" sz="4400" dirty="0">
                <a:solidFill>
                  <a:srgbClr val="FFD966"/>
                </a:solidFill>
              </a:rPr>
              <a:t>formal</a:t>
            </a:r>
            <a:r>
              <a:rPr lang="en-US" sz="4400" dirty="0"/>
              <a:t> </a:t>
            </a:r>
            <a:r>
              <a:rPr lang="en-US" sz="4400" dirty="0" err="1"/>
              <a:t>ou</a:t>
            </a:r>
            <a:r>
              <a:rPr lang="en-US" sz="4400" dirty="0"/>
              <a:t> </a:t>
            </a:r>
            <a:r>
              <a:rPr lang="en-US" sz="4400" dirty="0" err="1">
                <a:solidFill>
                  <a:srgbClr val="FFD966"/>
                </a:solidFill>
              </a:rPr>
              <a:t>clássica</a:t>
            </a:r>
            <a:endParaRPr lang="pt-PT" sz="4400" dirty="0">
              <a:solidFill>
                <a:srgbClr val="FFD966"/>
              </a:solidFill>
            </a:endParaRPr>
          </a:p>
        </p:txBody>
      </p:sp>
      <p:sp>
        <p:nvSpPr>
          <p:cNvPr id="8" name="Rectangle 7">
            <a:extLst>
              <a:ext uri="{FF2B5EF4-FFF2-40B4-BE49-F238E27FC236}">
                <a16:creationId xmlns:a16="http://schemas.microsoft.com/office/drawing/2014/main" id="{317F10A6-2789-4034-A305-F55ECBFABC22}"/>
              </a:ext>
            </a:extLst>
          </p:cNvPr>
          <p:cNvSpPr/>
          <p:nvPr/>
        </p:nvSpPr>
        <p:spPr>
          <a:xfrm>
            <a:off x="1005840" y="4655820"/>
            <a:ext cx="685800" cy="31470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9BF7D16-28D9-411C-8FD0-313F339A44CF}"/>
              </a:ext>
            </a:extLst>
          </p:cNvPr>
          <p:cNvSpPr/>
          <p:nvPr/>
        </p:nvSpPr>
        <p:spPr>
          <a:xfrm>
            <a:off x="2221230" y="3429000"/>
            <a:ext cx="685800" cy="4373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FE04B2-89CB-4EC4-9DDF-5538B68B9144}"/>
              </a:ext>
            </a:extLst>
          </p:cNvPr>
          <p:cNvSpPr/>
          <p:nvPr/>
        </p:nvSpPr>
        <p:spPr>
          <a:xfrm>
            <a:off x="3436620" y="4042410"/>
            <a:ext cx="685800" cy="3760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8317DA7-9BB9-4049-8937-3B0A61B2DC3D}"/>
              </a:ext>
            </a:extLst>
          </p:cNvPr>
          <p:cNvSpPr txBox="1"/>
          <p:nvPr/>
        </p:nvSpPr>
        <p:spPr>
          <a:xfrm>
            <a:off x="5737860" y="2588399"/>
            <a:ext cx="5829300" cy="3888244"/>
          </a:xfrm>
          <a:prstGeom prst="rect">
            <a:avLst/>
          </a:prstGeom>
          <a:noFill/>
        </p:spPr>
        <p:txBody>
          <a:bodyPr wrap="square" rtlCol="0">
            <a:spAutoFit/>
          </a:bodyPr>
          <a:lstStyle/>
          <a:p>
            <a:pPr marL="285750" indent="-285750">
              <a:spcAft>
                <a:spcPts val="2000"/>
              </a:spcAft>
              <a:buFont typeface="Wingdings" panose="05000000000000000000" pitchFamily="2" charset="2"/>
              <a:buChar char="q"/>
            </a:pPr>
            <a:r>
              <a:rPr lang="pt-PT" sz="2000" dirty="0"/>
              <a:t>Soberania e integridade territorial dos Estados, não ingerência nos assuntos internos de outros Estados (Convenção contra o Crime Organizado, Convenção contra o Tráfico de Estupefacientes)</a:t>
            </a:r>
          </a:p>
          <a:p>
            <a:pPr marL="285750" indent="-285750">
              <a:spcAft>
                <a:spcPts val="2000"/>
              </a:spcAft>
              <a:buFont typeface="Wingdings" panose="05000000000000000000" pitchFamily="2" charset="2"/>
              <a:buChar char="q"/>
            </a:pPr>
            <a:r>
              <a:rPr lang="pt-PT" sz="2000" dirty="0"/>
              <a:t>Especialidade</a:t>
            </a:r>
          </a:p>
          <a:p>
            <a:pPr marL="285750" indent="-285750">
              <a:spcAft>
                <a:spcPts val="2000"/>
              </a:spcAft>
              <a:buFont typeface="Wingdings" panose="05000000000000000000" pitchFamily="2" charset="2"/>
              <a:buChar char="q"/>
            </a:pPr>
            <a:r>
              <a:rPr lang="pt-PT" sz="2000" dirty="0"/>
              <a:t>Reciprocidade</a:t>
            </a:r>
          </a:p>
          <a:p>
            <a:pPr marL="285750" indent="-285750">
              <a:spcAft>
                <a:spcPts val="2000"/>
              </a:spcAft>
              <a:buFont typeface="Wingdings" panose="05000000000000000000" pitchFamily="2" charset="2"/>
              <a:buChar char="q"/>
            </a:pPr>
            <a:r>
              <a:rPr lang="pt-PT" sz="2000" i="1" dirty="0"/>
              <a:t>Non bis in idem</a:t>
            </a:r>
            <a:endParaRPr lang="pt-PT" sz="2000" dirty="0"/>
          </a:p>
          <a:p>
            <a:pPr marL="285750" indent="-285750">
              <a:spcAft>
                <a:spcPts val="2000"/>
              </a:spcAft>
              <a:buFont typeface="Wingdings" panose="05000000000000000000" pitchFamily="2" charset="2"/>
              <a:buChar char="q"/>
            </a:pPr>
            <a:r>
              <a:rPr lang="pt-PT" sz="2000" dirty="0"/>
              <a:t>Dupla incriminação</a:t>
            </a:r>
            <a:endParaRPr lang="en-US" dirty="0"/>
          </a:p>
        </p:txBody>
      </p:sp>
    </p:spTree>
    <p:extLst>
      <p:ext uri="{BB962C8B-B14F-4D97-AF65-F5344CB8AC3E}">
        <p14:creationId xmlns:p14="http://schemas.microsoft.com/office/powerpoint/2010/main" val="86630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0" y="266700"/>
            <a:ext cx="10648949" cy="1138773"/>
          </a:xfrm>
          <a:prstGeom prst="rect">
            <a:avLst/>
          </a:prstGeom>
          <a:noFill/>
        </p:spPr>
        <p:txBody>
          <a:bodyPr wrap="square" rtlCol="0">
            <a:spAutoFit/>
          </a:bodyPr>
          <a:lstStyle/>
          <a:p>
            <a:r>
              <a:rPr lang="pt-PT" sz="4400" dirty="0"/>
              <a:t>Lei n.º 17/2011, de 10 de Agosto</a:t>
            </a:r>
          </a:p>
          <a:p>
            <a:r>
              <a:rPr lang="pt-PT" sz="2400" cap="small" dirty="0"/>
              <a:t>Rege os Casos e Termos da Efectivação da Extradição</a:t>
            </a:r>
            <a:endParaRPr lang="pt-PT" sz="4400" cap="small" dirty="0"/>
          </a:p>
        </p:txBody>
      </p:sp>
      <p:sp>
        <p:nvSpPr>
          <p:cNvPr id="20" name="TextBox 19">
            <a:extLst>
              <a:ext uri="{FF2B5EF4-FFF2-40B4-BE49-F238E27FC236}">
                <a16:creationId xmlns:a16="http://schemas.microsoft.com/office/drawing/2014/main" id="{B24F981B-0CD3-4191-B074-30FAF7DEB3E1}"/>
              </a:ext>
            </a:extLst>
          </p:cNvPr>
          <p:cNvSpPr txBox="1"/>
          <p:nvPr/>
        </p:nvSpPr>
        <p:spPr>
          <a:xfrm>
            <a:off x="453602" y="1483241"/>
            <a:ext cx="11284796" cy="5111656"/>
          </a:xfrm>
          <a:prstGeom prst="rect">
            <a:avLst/>
          </a:prstGeom>
          <a:noFill/>
        </p:spPr>
        <p:txBody>
          <a:bodyPr wrap="square" rtlCol="0">
            <a:spAutoFit/>
          </a:bodyPr>
          <a:lstStyle/>
          <a:p>
            <a:pPr>
              <a:spcAft>
                <a:spcPts val="500"/>
              </a:spcAft>
            </a:pPr>
            <a:r>
              <a:rPr lang="pt-PT" sz="1600" dirty="0">
                <a:solidFill>
                  <a:srgbClr val="FFFFFF"/>
                </a:solidFill>
              </a:rPr>
              <a:t>Disposições gerais – artigos 1 e 2</a:t>
            </a:r>
          </a:p>
          <a:p>
            <a:pPr>
              <a:spcAft>
                <a:spcPts val="500"/>
              </a:spcAft>
            </a:pPr>
            <a:r>
              <a:rPr lang="pt-PT" sz="1600" dirty="0">
                <a:solidFill>
                  <a:srgbClr val="FFFFFF"/>
                </a:solidFill>
              </a:rPr>
              <a:t>Condições de extradição – artigos 3 a 14</a:t>
            </a:r>
          </a:p>
          <a:p>
            <a:pPr>
              <a:spcAft>
                <a:spcPts val="500"/>
              </a:spcAft>
            </a:pPr>
            <a:r>
              <a:rPr lang="pt-PT" sz="1600" dirty="0">
                <a:solidFill>
                  <a:srgbClr val="FFFFFF"/>
                </a:solidFill>
              </a:rPr>
              <a:t>Pedidos de extradição ao Estado Moçambicano – artigos 15 a 37</a:t>
            </a:r>
          </a:p>
          <a:p>
            <a:pPr>
              <a:spcAft>
                <a:spcPts val="500"/>
              </a:spcAft>
            </a:pPr>
            <a:r>
              <a:rPr lang="pt-PT" sz="1600" dirty="0">
                <a:solidFill>
                  <a:srgbClr val="FFFFFF"/>
                </a:solidFill>
              </a:rPr>
              <a:t>Pedidos de extradição do Estado Moçambicano – artigos 38 e 39:</a:t>
            </a:r>
          </a:p>
          <a:p>
            <a:pPr>
              <a:spcAft>
                <a:spcPts val="500"/>
              </a:spcAft>
            </a:pPr>
            <a:r>
              <a:rPr lang="pt-PT" sz="1600" dirty="0">
                <a:solidFill>
                  <a:srgbClr val="FFFFFF"/>
                </a:solidFill>
              </a:rPr>
              <a:t>- Compete ao MP junto do tribunal onde corre o processo diligenciar sobre o pedido, acompanhado dos documentos indicados no artigo 21;</a:t>
            </a:r>
          </a:p>
          <a:p>
            <a:pPr>
              <a:spcAft>
                <a:spcPts val="500"/>
              </a:spcAft>
            </a:pPr>
            <a:r>
              <a:rPr lang="pt-PT" sz="1600" dirty="0">
                <a:solidFill>
                  <a:srgbClr val="FFFFFF"/>
                </a:solidFill>
              </a:rPr>
              <a:t>- Elementos do pedido (artigo 21):</a:t>
            </a:r>
          </a:p>
          <a:p>
            <a:pPr>
              <a:spcAft>
                <a:spcPts val="500"/>
              </a:spcAft>
            </a:pPr>
            <a:r>
              <a:rPr lang="pt-PT" sz="1600" dirty="0">
                <a:solidFill>
                  <a:srgbClr val="FFFFFF"/>
                </a:solidFill>
              </a:rPr>
              <a:t>	- mandado de detenção da pessoa reclamada, emitido pelo juiz;</a:t>
            </a:r>
          </a:p>
          <a:p>
            <a:pPr>
              <a:spcAft>
                <a:spcPts val="500"/>
              </a:spcAft>
            </a:pPr>
            <a:r>
              <a:rPr lang="pt-PT" sz="1600" dirty="0">
                <a:solidFill>
                  <a:srgbClr val="FFFFFF"/>
                </a:solidFill>
              </a:rPr>
              <a:t>	- indicações úteis ao reconhecimento e localização da pessoa reclamada;</a:t>
            </a:r>
          </a:p>
          <a:p>
            <a:pPr>
              <a:spcAft>
                <a:spcPts val="500"/>
              </a:spcAft>
            </a:pPr>
            <a:r>
              <a:rPr lang="pt-PT" sz="1600" dirty="0">
                <a:solidFill>
                  <a:srgbClr val="FFFFFF"/>
                </a:solidFill>
              </a:rPr>
              <a:t>	- certidão da decisão que ordenou a expedição do mandado de detenção;</a:t>
            </a:r>
          </a:p>
          <a:p>
            <a:pPr lvl="2">
              <a:spcAft>
                <a:spcPts val="500"/>
              </a:spcAft>
            </a:pPr>
            <a:r>
              <a:rPr lang="pt-PT" sz="1600" dirty="0">
                <a:solidFill>
                  <a:srgbClr val="FFFFFF"/>
                </a:solidFill>
              </a:rPr>
              <a:t>- descrição dos factos imputados à pessoa reclamada e sua qualificação jurídica;</a:t>
            </a:r>
          </a:p>
          <a:p>
            <a:pPr lvl="2">
              <a:spcAft>
                <a:spcPts val="500"/>
              </a:spcAft>
            </a:pPr>
            <a:r>
              <a:rPr lang="pt-PT" sz="1600" dirty="0">
                <a:solidFill>
                  <a:srgbClr val="FFFFFF"/>
                </a:solidFill>
              </a:rPr>
              <a:t>- cópia dos textos legais relativos à qualificação e punição dos factos imputados.</a:t>
            </a:r>
          </a:p>
          <a:p>
            <a:pPr>
              <a:spcAft>
                <a:spcPts val="500"/>
              </a:spcAft>
            </a:pPr>
            <a:r>
              <a:rPr lang="pt-PT" sz="1600" dirty="0">
                <a:solidFill>
                  <a:srgbClr val="FFFFFF"/>
                </a:solidFill>
              </a:rPr>
              <a:t>- O pedido é remetido ao P.G.R., que o apresenta ao Tribunal Supremo;</a:t>
            </a:r>
          </a:p>
          <a:p>
            <a:pPr>
              <a:spcAft>
                <a:spcPts val="500"/>
              </a:spcAft>
            </a:pPr>
            <a:r>
              <a:rPr lang="pt-PT" sz="1600" dirty="0">
                <a:solidFill>
                  <a:srgbClr val="FFFFFF"/>
                </a:solidFill>
              </a:rPr>
              <a:t>- Decidido judicialmente o pedido é remetido ao Ministério da Justiça, que o remete, por sua vez, ao Ministério dos Negócios Estrangeiros para expedição ao Estado solicitado;</a:t>
            </a:r>
          </a:p>
          <a:p>
            <a:pPr>
              <a:spcAft>
                <a:spcPts val="500"/>
              </a:spcAft>
            </a:pPr>
            <a:r>
              <a:rPr lang="pt-PT" sz="1600" dirty="0">
                <a:solidFill>
                  <a:srgbClr val="FFFFFF"/>
                </a:solidFill>
              </a:rPr>
              <a:t>- O pedido é apresentado em língua portuguesa acompanhado de tradução para a língua do Estado solicitado ou em língua inglesa.</a:t>
            </a:r>
          </a:p>
        </p:txBody>
      </p:sp>
    </p:spTree>
    <p:extLst>
      <p:ext uri="{BB962C8B-B14F-4D97-AF65-F5344CB8AC3E}">
        <p14:creationId xmlns:p14="http://schemas.microsoft.com/office/powerpoint/2010/main" val="2082439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0" y="266700"/>
            <a:ext cx="10648949" cy="1138773"/>
          </a:xfrm>
          <a:prstGeom prst="rect">
            <a:avLst/>
          </a:prstGeom>
          <a:noFill/>
        </p:spPr>
        <p:txBody>
          <a:bodyPr wrap="square" rtlCol="0">
            <a:spAutoFit/>
          </a:bodyPr>
          <a:lstStyle/>
          <a:p>
            <a:r>
              <a:rPr lang="pt-PT" sz="4400" dirty="0"/>
              <a:t>Lei n.º 14/2013, de 12 de Agosto</a:t>
            </a:r>
          </a:p>
          <a:p>
            <a:r>
              <a:rPr lang="pt-PT" sz="2400" cap="small" dirty="0"/>
              <a:t>Combate ao Branqueamento de Capitais e Financiamento do Terrorismo</a:t>
            </a:r>
            <a:endParaRPr lang="pt-PT" sz="4400" cap="small" dirty="0"/>
          </a:p>
        </p:txBody>
      </p:sp>
      <p:sp>
        <p:nvSpPr>
          <p:cNvPr id="20" name="TextBox 19">
            <a:extLst>
              <a:ext uri="{FF2B5EF4-FFF2-40B4-BE49-F238E27FC236}">
                <a16:creationId xmlns:a16="http://schemas.microsoft.com/office/drawing/2014/main" id="{B24F981B-0CD3-4191-B074-30FAF7DEB3E1}"/>
              </a:ext>
            </a:extLst>
          </p:cNvPr>
          <p:cNvSpPr txBox="1"/>
          <p:nvPr/>
        </p:nvSpPr>
        <p:spPr>
          <a:xfrm>
            <a:off x="453602" y="1766709"/>
            <a:ext cx="11284796" cy="4801314"/>
          </a:xfrm>
          <a:prstGeom prst="rect">
            <a:avLst/>
          </a:prstGeom>
          <a:noFill/>
        </p:spPr>
        <p:txBody>
          <a:bodyPr wrap="square" rtlCol="0">
            <a:spAutoFit/>
          </a:bodyPr>
          <a:lstStyle/>
          <a:p>
            <a:pPr>
              <a:spcAft>
                <a:spcPts val="500"/>
              </a:spcAft>
            </a:pPr>
            <a:r>
              <a:rPr lang="pt-PT" sz="1600" dirty="0">
                <a:solidFill>
                  <a:srgbClr val="FFFFFF"/>
                </a:solidFill>
              </a:rPr>
              <a:t>A partir do artigo 48.º contém normativos sobre “Cooperação internacional”:</a:t>
            </a:r>
          </a:p>
          <a:p>
            <a:pPr>
              <a:spcAft>
                <a:spcPts val="500"/>
              </a:spcAft>
            </a:pPr>
            <a:r>
              <a:rPr lang="pt-PT" sz="1600" dirty="0">
                <a:solidFill>
                  <a:srgbClr val="FFFFFF"/>
                </a:solidFill>
              </a:rPr>
              <a:t>Artigo 48 – Dever de cooperação – “As autoridades competentes devem promover a cooperação o mais abrangente possível com as autoridades competentes de outros Estados para fins de extradição e auxílio judiciário mútuo no que respeita às investigações criminais e procedimentos relacionados com o branqueamento de capitais e financiamento do terrorismo.”.</a:t>
            </a:r>
          </a:p>
          <a:p>
            <a:pPr>
              <a:spcAft>
                <a:spcPts val="500"/>
              </a:spcAft>
            </a:pPr>
            <a:r>
              <a:rPr lang="pt-PT" sz="1600" dirty="0">
                <a:solidFill>
                  <a:srgbClr val="FFFFFF"/>
                </a:solidFill>
              </a:rPr>
              <a:t>Artigo 49 – Pedidos de auxílio judiciário mútuo</a:t>
            </a:r>
          </a:p>
          <a:p>
            <a:pPr>
              <a:spcAft>
                <a:spcPts val="500"/>
              </a:spcAft>
            </a:pPr>
            <a:r>
              <a:rPr lang="pt-PT" sz="1600" dirty="0">
                <a:solidFill>
                  <a:srgbClr val="FFFFFF"/>
                </a:solidFill>
              </a:rPr>
              <a:t>Artigo 50 – Recusa de auxílio judiciário mútuo</a:t>
            </a:r>
          </a:p>
          <a:p>
            <a:pPr>
              <a:spcAft>
                <a:spcPts val="500"/>
              </a:spcAft>
            </a:pPr>
            <a:r>
              <a:rPr lang="pt-PT" sz="1600" dirty="0">
                <a:solidFill>
                  <a:srgbClr val="FFFFFF"/>
                </a:solidFill>
              </a:rPr>
              <a:t>Artigo 51 – Pedidos de investigação</a:t>
            </a:r>
          </a:p>
          <a:p>
            <a:pPr>
              <a:spcAft>
                <a:spcPts val="500"/>
              </a:spcAft>
            </a:pPr>
            <a:r>
              <a:rPr lang="pt-PT" sz="1600" dirty="0">
                <a:solidFill>
                  <a:srgbClr val="FFFFFF"/>
                </a:solidFill>
              </a:rPr>
              <a:t>Artigo 52 – Pedidos de medidas provisórias</a:t>
            </a:r>
          </a:p>
          <a:p>
            <a:pPr>
              <a:spcAft>
                <a:spcPts val="500"/>
              </a:spcAft>
            </a:pPr>
            <a:r>
              <a:rPr lang="pt-PT" sz="1600" dirty="0">
                <a:solidFill>
                  <a:srgbClr val="FFFFFF"/>
                </a:solidFill>
              </a:rPr>
              <a:t>Artigo 53 – Pedidos de execução</a:t>
            </a:r>
          </a:p>
          <a:p>
            <a:pPr>
              <a:spcAft>
                <a:spcPts val="500"/>
              </a:spcAft>
            </a:pPr>
            <a:r>
              <a:rPr lang="pt-PT" sz="1600" dirty="0">
                <a:solidFill>
                  <a:srgbClr val="FFFFFF"/>
                </a:solidFill>
              </a:rPr>
              <a:t>Artigo 54 – Disposição de propriedade declarada perdida</a:t>
            </a:r>
          </a:p>
          <a:p>
            <a:pPr>
              <a:spcAft>
                <a:spcPts val="500"/>
              </a:spcAft>
            </a:pPr>
            <a:r>
              <a:rPr lang="pt-PT" sz="1600" dirty="0">
                <a:solidFill>
                  <a:srgbClr val="FFFFFF"/>
                </a:solidFill>
              </a:rPr>
              <a:t>Artigo 55 – Pedidos de extradição</a:t>
            </a:r>
          </a:p>
          <a:p>
            <a:pPr>
              <a:spcAft>
                <a:spcPts val="500"/>
              </a:spcAft>
            </a:pPr>
            <a:r>
              <a:rPr lang="pt-PT" sz="1600" dirty="0">
                <a:solidFill>
                  <a:srgbClr val="FFFFFF"/>
                </a:solidFill>
              </a:rPr>
              <a:t>Artigo 56 – Recusa de extradição</a:t>
            </a:r>
          </a:p>
          <a:p>
            <a:pPr>
              <a:spcAft>
                <a:spcPts val="500"/>
              </a:spcAft>
            </a:pPr>
            <a:r>
              <a:rPr lang="pt-PT" sz="1600" dirty="0">
                <a:solidFill>
                  <a:srgbClr val="FFFFFF"/>
                </a:solidFill>
              </a:rPr>
              <a:t>Artigo 57 – Dever de instaurar procedimento criminal</a:t>
            </a:r>
          </a:p>
          <a:p>
            <a:pPr>
              <a:spcAft>
                <a:spcPts val="500"/>
              </a:spcAft>
            </a:pPr>
            <a:r>
              <a:rPr lang="pt-PT" sz="1600" dirty="0">
                <a:solidFill>
                  <a:srgbClr val="FFFFFF"/>
                </a:solidFill>
              </a:rPr>
              <a:t>Artigo 58 – Procedimento simplificado de extradição</a:t>
            </a:r>
          </a:p>
          <a:p>
            <a:pPr>
              <a:spcAft>
                <a:spcPts val="500"/>
              </a:spcAft>
            </a:pPr>
            <a:r>
              <a:rPr lang="pt-PT" sz="1600" dirty="0">
                <a:solidFill>
                  <a:srgbClr val="FFFFFF"/>
                </a:solidFill>
              </a:rPr>
              <a:t>Artigo 60 – Natureza política dos crimes</a:t>
            </a:r>
          </a:p>
        </p:txBody>
      </p:sp>
    </p:spTree>
    <p:extLst>
      <p:ext uri="{BB962C8B-B14F-4D97-AF65-F5344CB8AC3E}">
        <p14:creationId xmlns:p14="http://schemas.microsoft.com/office/powerpoint/2010/main" val="8454805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7AF35E-CAE1-4CB2-AD6E-C5D382021C3D}"/>
              </a:ext>
            </a:extLst>
          </p:cNvPr>
          <p:cNvSpPr txBox="1"/>
          <p:nvPr/>
        </p:nvSpPr>
        <p:spPr>
          <a:xfrm>
            <a:off x="2864723" y="2425155"/>
            <a:ext cx="6462554" cy="769441"/>
          </a:xfrm>
          <a:prstGeom prst="rect">
            <a:avLst/>
          </a:prstGeom>
          <a:noFill/>
        </p:spPr>
        <p:txBody>
          <a:bodyPr wrap="square" rtlCol="0">
            <a:spAutoFit/>
          </a:bodyPr>
          <a:lstStyle/>
          <a:p>
            <a:r>
              <a:rPr lang="pt-PT" sz="4400" dirty="0"/>
              <a:t>Obrigado pela atenção!</a:t>
            </a:r>
            <a:endParaRPr lang="en-US" sz="4400" dirty="0"/>
          </a:p>
        </p:txBody>
      </p:sp>
      <p:sp>
        <p:nvSpPr>
          <p:cNvPr id="5" name="TextBox 4">
            <a:extLst>
              <a:ext uri="{FF2B5EF4-FFF2-40B4-BE49-F238E27FC236}">
                <a16:creationId xmlns:a16="http://schemas.microsoft.com/office/drawing/2014/main" id="{071687B3-3BC9-4745-8D59-168969FD298B}"/>
              </a:ext>
            </a:extLst>
          </p:cNvPr>
          <p:cNvSpPr txBox="1"/>
          <p:nvPr/>
        </p:nvSpPr>
        <p:spPr>
          <a:xfrm>
            <a:off x="8994530" y="4999840"/>
            <a:ext cx="2649389" cy="1200329"/>
          </a:xfrm>
          <a:prstGeom prst="rect">
            <a:avLst/>
          </a:prstGeom>
          <a:noFill/>
        </p:spPr>
        <p:txBody>
          <a:bodyPr wrap="square" rtlCol="0">
            <a:spAutoFit/>
          </a:bodyPr>
          <a:lstStyle/>
          <a:p>
            <a:r>
              <a:rPr lang="pt-PT" dirty="0"/>
              <a:t>João Centeno – Procurador-Geral Adjunto</a:t>
            </a:r>
          </a:p>
          <a:p>
            <a:r>
              <a:rPr lang="pt-PT" dirty="0"/>
              <a:t>@:joao.p.centeno@stj.pt</a:t>
            </a:r>
            <a:endParaRPr lang="en-US" dirty="0"/>
          </a:p>
        </p:txBody>
      </p:sp>
    </p:spTree>
    <p:extLst>
      <p:ext uri="{BB962C8B-B14F-4D97-AF65-F5344CB8AC3E}">
        <p14:creationId xmlns:p14="http://schemas.microsoft.com/office/powerpoint/2010/main" val="2010912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oster with text and images of a person&#10;&#10;AI-generated content may be incorrect.">
            <a:extLst>
              <a:ext uri="{FF2B5EF4-FFF2-40B4-BE49-F238E27FC236}">
                <a16:creationId xmlns:a16="http://schemas.microsoft.com/office/drawing/2014/main" id="{6F3FA56E-D46E-B1AD-9ADC-AD267081A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3212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0" y="266700"/>
            <a:ext cx="6743700" cy="1446550"/>
          </a:xfrm>
          <a:prstGeom prst="rect">
            <a:avLst/>
          </a:prstGeom>
          <a:noFill/>
        </p:spPr>
        <p:txBody>
          <a:bodyPr wrap="square" rtlCol="0">
            <a:spAutoFit/>
          </a:bodyPr>
          <a:lstStyle/>
          <a:p>
            <a:r>
              <a:rPr lang="pt-PT" sz="4400" dirty="0"/>
              <a:t>Modelos de Transmissão dos Pedidos</a:t>
            </a:r>
            <a:endParaRPr lang="pt-PT" sz="4400" dirty="0">
              <a:solidFill>
                <a:srgbClr val="FFD966"/>
              </a:solidFill>
            </a:endParaRPr>
          </a:p>
        </p:txBody>
      </p:sp>
      <p:sp>
        <p:nvSpPr>
          <p:cNvPr id="2" name="TextBox 1">
            <a:extLst>
              <a:ext uri="{FF2B5EF4-FFF2-40B4-BE49-F238E27FC236}">
                <a16:creationId xmlns:a16="http://schemas.microsoft.com/office/drawing/2014/main" id="{18EBDA6E-DEC6-4FEC-83DD-E1950BC20E29}"/>
              </a:ext>
            </a:extLst>
          </p:cNvPr>
          <p:cNvSpPr txBox="1"/>
          <p:nvPr/>
        </p:nvSpPr>
        <p:spPr>
          <a:xfrm>
            <a:off x="266700" y="1713250"/>
            <a:ext cx="2415540" cy="369332"/>
          </a:xfrm>
          <a:prstGeom prst="rect">
            <a:avLst/>
          </a:prstGeom>
          <a:noFill/>
        </p:spPr>
        <p:txBody>
          <a:bodyPr wrap="square" rtlCol="0">
            <a:spAutoFit/>
          </a:bodyPr>
          <a:lstStyle/>
          <a:p>
            <a:r>
              <a:rPr lang="pt-PT" cap="small" dirty="0"/>
              <a:t>Clássico (Diplomacia)</a:t>
            </a:r>
            <a:endParaRPr lang="en-US" cap="small" dirty="0"/>
          </a:p>
        </p:txBody>
      </p:sp>
      <p:cxnSp>
        <p:nvCxnSpPr>
          <p:cNvPr id="4" name="Straight Connector 3">
            <a:extLst>
              <a:ext uri="{FF2B5EF4-FFF2-40B4-BE49-F238E27FC236}">
                <a16:creationId xmlns:a16="http://schemas.microsoft.com/office/drawing/2014/main" id="{74B992A6-ABAF-4F9B-A902-90AE5E5EFB14}"/>
              </a:ext>
            </a:extLst>
          </p:cNvPr>
          <p:cNvCxnSpPr>
            <a:cxnSpLocks/>
          </p:cNvCxnSpPr>
          <p:nvPr/>
        </p:nvCxnSpPr>
        <p:spPr>
          <a:xfrm>
            <a:off x="6096000" y="2651760"/>
            <a:ext cx="0" cy="357378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F9FCDB5-024C-4946-9DCD-E8D9970DB8E0}"/>
              </a:ext>
            </a:extLst>
          </p:cNvPr>
          <p:cNvSpPr txBox="1"/>
          <p:nvPr/>
        </p:nvSpPr>
        <p:spPr>
          <a:xfrm>
            <a:off x="1851661" y="2467094"/>
            <a:ext cx="2133600" cy="369332"/>
          </a:xfrm>
          <a:prstGeom prst="rect">
            <a:avLst/>
          </a:prstGeom>
          <a:noFill/>
        </p:spPr>
        <p:txBody>
          <a:bodyPr wrap="square" rtlCol="0">
            <a:spAutoFit/>
          </a:bodyPr>
          <a:lstStyle/>
          <a:p>
            <a:r>
              <a:rPr lang="pt-PT" dirty="0"/>
              <a:t>Estado Requerente</a:t>
            </a:r>
            <a:endParaRPr lang="en-US" dirty="0"/>
          </a:p>
        </p:txBody>
      </p:sp>
      <p:sp>
        <p:nvSpPr>
          <p:cNvPr id="12" name="TextBox 11">
            <a:extLst>
              <a:ext uri="{FF2B5EF4-FFF2-40B4-BE49-F238E27FC236}">
                <a16:creationId xmlns:a16="http://schemas.microsoft.com/office/drawing/2014/main" id="{9337246B-0DAB-4EEF-9D57-82C9DA8983F1}"/>
              </a:ext>
            </a:extLst>
          </p:cNvPr>
          <p:cNvSpPr txBox="1"/>
          <p:nvPr/>
        </p:nvSpPr>
        <p:spPr>
          <a:xfrm>
            <a:off x="8206740" y="2467094"/>
            <a:ext cx="2133600" cy="369332"/>
          </a:xfrm>
          <a:prstGeom prst="rect">
            <a:avLst/>
          </a:prstGeom>
          <a:noFill/>
        </p:spPr>
        <p:txBody>
          <a:bodyPr wrap="square" rtlCol="0">
            <a:spAutoFit/>
          </a:bodyPr>
          <a:lstStyle/>
          <a:p>
            <a:r>
              <a:rPr lang="pt-PT" dirty="0"/>
              <a:t>Estado Requerido</a:t>
            </a:r>
            <a:endParaRPr lang="en-US" dirty="0"/>
          </a:p>
        </p:txBody>
      </p:sp>
      <p:cxnSp>
        <p:nvCxnSpPr>
          <p:cNvPr id="14" name="Straight Connector 13">
            <a:extLst>
              <a:ext uri="{FF2B5EF4-FFF2-40B4-BE49-F238E27FC236}">
                <a16:creationId xmlns:a16="http://schemas.microsoft.com/office/drawing/2014/main" id="{6F5F75EE-23BA-4A01-88CB-32095CC0DD66}"/>
              </a:ext>
            </a:extLst>
          </p:cNvPr>
          <p:cNvCxnSpPr>
            <a:cxnSpLocks/>
          </p:cNvCxnSpPr>
          <p:nvPr/>
        </p:nvCxnSpPr>
        <p:spPr>
          <a:xfrm>
            <a:off x="2065020" y="2836426"/>
            <a:ext cx="1722120" cy="0"/>
          </a:xfrm>
          <a:prstGeom prst="line">
            <a:avLst/>
          </a:prstGeom>
          <a:ln w="28575">
            <a:solidFill>
              <a:srgbClr val="FFD9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F32693-F3B6-490D-AB7F-6F29A43646D0}"/>
              </a:ext>
            </a:extLst>
          </p:cNvPr>
          <p:cNvCxnSpPr>
            <a:cxnSpLocks/>
          </p:cNvCxnSpPr>
          <p:nvPr/>
        </p:nvCxnSpPr>
        <p:spPr>
          <a:xfrm>
            <a:off x="8389620" y="2836426"/>
            <a:ext cx="1661160" cy="0"/>
          </a:xfrm>
          <a:prstGeom prst="line">
            <a:avLst/>
          </a:prstGeom>
          <a:ln w="28575">
            <a:solidFill>
              <a:srgbClr val="FFD966"/>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5DD01CA-7EBA-4E57-8A1B-970CEBBE4A80}"/>
              </a:ext>
            </a:extLst>
          </p:cNvPr>
          <p:cNvSpPr/>
          <p:nvPr/>
        </p:nvSpPr>
        <p:spPr>
          <a:xfrm>
            <a:off x="5181600" y="3192780"/>
            <a:ext cx="1828800" cy="556260"/>
          </a:xfrm>
          <a:prstGeom prst="rect">
            <a:avLst/>
          </a:prstGeom>
          <a:solidFill>
            <a:srgbClr val="516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Embaixada</a:t>
            </a:r>
            <a:endParaRPr lang="en-US" dirty="0"/>
          </a:p>
        </p:txBody>
      </p:sp>
      <p:sp>
        <p:nvSpPr>
          <p:cNvPr id="22" name="Rectangle 21">
            <a:extLst>
              <a:ext uri="{FF2B5EF4-FFF2-40B4-BE49-F238E27FC236}">
                <a16:creationId xmlns:a16="http://schemas.microsoft.com/office/drawing/2014/main" id="{8B062047-EC4E-4A43-9D54-C8109C74CFD4}"/>
              </a:ext>
            </a:extLst>
          </p:cNvPr>
          <p:cNvSpPr/>
          <p:nvPr/>
        </p:nvSpPr>
        <p:spPr>
          <a:xfrm>
            <a:off x="3268980" y="3191984"/>
            <a:ext cx="1036320" cy="556260"/>
          </a:xfrm>
          <a:prstGeom prst="rect">
            <a:avLst/>
          </a:prstGeom>
          <a:solidFill>
            <a:srgbClr val="516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MNE</a:t>
            </a:r>
            <a:endParaRPr lang="en-US" dirty="0"/>
          </a:p>
        </p:txBody>
      </p:sp>
      <p:sp>
        <p:nvSpPr>
          <p:cNvPr id="23" name="Rectangle 22">
            <a:extLst>
              <a:ext uri="{FF2B5EF4-FFF2-40B4-BE49-F238E27FC236}">
                <a16:creationId xmlns:a16="http://schemas.microsoft.com/office/drawing/2014/main" id="{CC26E08E-C492-4D04-BE72-4CBA178C3CCA}"/>
              </a:ext>
            </a:extLst>
          </p:cNvPr>
          <p:cNvSpPr/>
          <p:nvPr/>
        </p:nvSpPr>
        <p:spPr>
          <a:xfrm>
            <a:off x="1546860" y="3193576"/>
            <a:ext cx="1036320" cy="556260"/>
          </a:xfrm>
          <a:prstGeom prst="rect">
            <a:avLst/>
          </a:prstGeom>
          <a:solidFill>
            <a:srgbClr val="516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MJ</a:t>
            </a:r>
            <a:endParaRPr lang="en-US" dirty="0"/>
          </a:p>
        </p:txBody>
      </p:sp>
      <p:sp>
        <p:nvSpPr>
          <p:cNvPr id="24" name="Rectangle 23">
            <a:extLst>
              <a:ext uri="{FF2B5EF4-FFF2-40B4-BE49-F238E27FC236}">
                <a16:creationId xmlns:a16="http://schemas.microsoft.com/office/drawing/2014/main" id="{54560782-2B79-4D21-A844-BD9A1DCCEAC9}"/>
              </a:ext>
            </a:extLst>
          </p:cNvPr>
          <p:cNvSpPr/>
          <p:nvPr/>
        </p:nvSpPr>
        <p:spPr>
          <a:xfrm>
            <a:off x="1805940" y="4438650"/>
            <a:ext cx="2240280" cy="556260"/>
          </a:xfrm>
          <a:prstGeom prst="rect">
            <a:avLst/>
          </a:prstGeom>
          <a:solidFill>
            <a:srgbClr val="516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Autoridade Central</a:t>
            </a:r>
            <a:endParaRPr lang="en-US" dirty="0"/>
          </a:p>
        </p:txBody>
      </p:sp>
      <p:sp>
        <p:nvSpPr>
          <p:cNvPr id="25" name="Rectangle 24">
            <a:extLst>
              <a:ext uri="{FF2B5EF4-FFF2-40B4-BE49-F238E27FC236}">
                <a16:creationId xmlns:a16="http://schemas.microsoft.com/office/drawing/2014/main" id="{CFCD07E1-4F0F-4310-9FA8-6AEEB4F57FD4}"/>
              </a:ext>
            </a:extLst>
          </p:cNvPr>
          <p:cNvSpPr/>
          <p:nvPr/>
        </p:nvSpPr>
        <p:spPr>
          <a:xfrm>
            <a:off x="1733553" y="5669280"/>
            <a:ext cx="2385053" cy="556260"/>
          </a:xfrm>
          <a:prstGeom prst="rect">
            <a:avLst/>
          </a:prstGeom>
          <a:solidFill>
            <a:srgbClr val="516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Autoridade Judiciária</a:t>
            </a:r>
            <a:endParaRPr lang="en-US" dirty="0"/>
          </a:p>
        </p:txBody>
      </p:sp>
      <p:sp>
        <p:nvSpPr>
          <p:cNvPr id="26" name="Rectangle 25">
            <a:extLst>
              <a:ext uri="{FF2B5EF4-FFF2-40B4-BE49-F238E27FC236}">
                <a16:creationId xmlns:a16="http://schemas.microsoft.com/office/drawing/2014/main" id="{30C0CFA3-30C1-4DF4-8015-F74C9E69DE6D}"/>
              </a:ext>
            </a:extLst>
          </p:cNvPr>
          <p:cNvSpPr/>
          <p:nvPr/>
        </p:nvSpPr>
        <p:spPr>
          <a:xfrm>
            <a:off x="9608820" y="3200400"/>
            <a:ext cx="1036320" cy="556260"/>
          </a:xfrm>
          <a:prstGeom prst="rect">
            <a:avLst/>
          </a:prstGeom>
          <a:solidFill>
            <a:srgbClr val="516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MJ</a:t>
            </a:r>
            <a:endParaRPr lang="en-US" dirty="0"/>
          </a:p>
        </p:txBody>
      </p:sp>
      <p:sp>
        <p:nvSpPr>
          <p:cNvPr id="27" name="Rectangle 26">
            <a:extLst>
              <a:ext uri="{FF2B5EF4-FFF2-40B4-BE49-F238E27FC236}">
                <a16:creationId xmlns:a16="http://schemas.microsoft.com/office/drawing/2014/main" id="{86CD4673-36C5-4ECB-A6B9-3B443D1666EA}"/>
              </a:ext>
            </a:extLst>
          </p:cNvPr>
          <p:cNvSpPr/>
          <p:nvPr/>
        </p:nvSpPr>
        <p:spPr>
          <a:xfrm>
            <a:off x="7886700" y="3192780"/>
            <a:ext cx="1036320" cy="556260"/>
          </a:xfrm>
          <a:prstGeom prst="rect">
            <a:avLst/>
          </a:prstGeom>
          <a:solidFill>
            <a:srgbClr val="516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MNE</a:t>
            </a:r>
            <a:endParaRPr lang="en-US" dirty="0"/>
          </a:p>
        </p:txBody>
      </p:sp>
      <p:sp>
        <p:nvSpPr>
          <p:cNvPr id="28" name="Rectangle 27">
            <a:extLst>
              <a:ext uri="{FF2B5EF4-FFF2-40B4-BE49-F238E27FC236}">
                <a16:creationId xmlns:a16="http://schemas.microsoft.com/office/drawing/2014/main" id="{4E58ADB3-DBC0-4EBA-9754-2970D81FEB2B}"/>
              </a:ext>
            </a:extLst>
          </p:cNvPr>
          <p:cNvSpPr/>
          <p:nvPr/>
        </p:nvSpPr>
        <p:spPr>
          <a:xfrm>
            <a:off x="8145780" y="4438650"/>
            <a:ext cx="2240280" cy="556260"/>
          </a:xfrm>
          <a:prstGeom prst="rect">
            <a:avLst/>
          </a:prstGeom>
          <a:solidFill>
            <a:srgbClr val="516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Autoridade Central</a:t>
            </a:r>
            <a:endParaRPr lang="en-US" dirty="0"/>
          </a:p>
        </p:txBody>
      </p:sp>
      <p:sp>
        <p:nvSpPr>
          <p:cNvPr id="29" name="Rectangle 28">
            <a:extLst>
              <a:ext uri="{FF2B5EF4-FFF2-40B4-BE49-F238E27FC236}">
                <a16:creationId xmlns:a16="http://schemas.microsoft.com/office/drawing/2014/main" id="{1410F75E-7F0B-4746-9217-F8D285B3057F}"/>
              </a:ext>
            </a:extLst>
          </p:cNvPr>
          <p:cNvSpPr/>
          <p:nvPr/>
        </p:nvSpPr>
        <p:spPr>
          <a:xfrm>
            <a:off x="8073393" y="5669280"/>
            <a:ext cx="2385053" cy="556260"/>
          </a:xfrm>
          <a:prstGeom prst="rect">
            <a:avLst/>
          </a:prstGeom>
          <a:solidFill>
            <a:srgbClr val="516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Autoridade Judiciária</a:t>
            </a:r>
            <a:endParaRPr lang="en-US" dirty="0"/>
          </a:p>
        </p:txBody>
      </p:sp>
      <p:cxnSp>
        <p:nvCxnSpPr>
          <p:cNvPr id="31" name="Straight Arrow Connector 30">
            <a:extLst>
              <a:ext uri="{FF2B5EF4-FFF2-40B4-BE49-F238E27FC236}">
                <a16:creationId xmlns:a16="http://schemas.microsoft.com/office/drawing/2014/main" id="{64F04A3D-D805-4AE9-8609-E2781966298F}"/>
              </a:ext>
            </a:extLst>
          </p:cNvPr>
          <p:cNvCxnSpPr>
            <a:stCxn id="23" idx="3"/>
            <a:endCxn id="22" idx="1"/>
          </p:cNvCxnSpPr>
          <p:nvPr/>
        </p:nvCxnSpPr>
        <p:spPr>
          <a:xfrm flipV="1">
            <a:off x="2583180" y="3470114"/>
            <a:ext cx="685800" cy="1592"/>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1E31458-E0A4-4612-87E6-0C363881AFA9}"/>
              </a:ext>
            </a:extLst>
          </p:cNvPr>
          <p:cNvCxnSpPr>
            <a:cxnSpLocks/>
            <a:stCxn id="24" idx="2"/>
            <a:endCxn id="25" idx="0"/>
          </p:cNvCxnSpPr>
          <p:nvPr/>
        </p:nvCxnSpPr>
        <p:spPr>
          <a:xfrm>
            <a:off x="2926080" y="4994910"/>
            <a:ext cx="0" cy="674370"/>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BE5A738-4B9A-4E35-89C1-DDDAE7C52693}"/>
              </a:ext>
            </a:extLst>
          </p:cNvPr>
          <p:cNvCxnSpPr>
            <a:cxnSpLocks/>
            <a:stCxn id="28" idx="2"/>
            <a:endCxn id="29" idx="0"/>
          </p:cNvCxnSpPr>
          <p:nvPr/>
        </p:nvCxnSpPr>
        <p:spPr>
          <a:xfrm>
            <a:off x="9265920" y="4994910"/>
            <a:ext cx="0" cy="674370"/>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C1B23DE-1537-4F30-AECE-99A7AF6780C7}"/>
              </a:ext>
            </a:extLst>
          </p:cNvPr>
          <p:cNvCxnSpPr>
            <a:cxnSpLocks/>
            <a:stCxn id="27" idx="3"/>
            <a:endCxn id="26" idx="1"/>
          </p:cNvCxnSpPr>
          <p:nvPr/>
        </p:nvCxnSpPr>
        <p:spPr>
          <a:xfrm>
            <a:off x="8923020" y="3470910"/>
            <a:ext cx="685800" cy="7620"/>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38A972C-033F-497A-9CF2-89DDDA2772FF}"/>
              </a:ext>
            </a:extLst>
          </p:cNvPr>
          <p:cNvCxnSpPr>
            <a:cxnSpLocks/>
            <a:stCxn id="21" idx="3"/>
            <a:endCxn id="27" idx="1"/>
          </p:cNvCxnSpPr>
          <p:nvPr/>
        </p:nvCxnSpPr>
        <p:spPr>
          <a:xfrm>
            <a:off x="7010400" y="3470910"/>
            <a:ext cx="876300" cy="0"/>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077136A-06C4-4D2A-A710-4457CEF71027}"/>
              </a:ext>
            </a:extLst>
          </p:cNvPr>
          <p:cNvCxnSpPr>
            <a:cxnSpLocks/>
            <a:stCxn id="22" idx="3"/>
            <a:endCxn id="21" idx="1"/>
          </p:cNvCxnSpPr>
          <p:nvPr/>
        </p:nvCxnSpPr>
        <p:spPr>
          <a:xfrm>
            <a:off x="4305300" y="3470114"/>
            <a:ext cx="876300" cy="796"/>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EC459D97-6EE5-43DA-A343-E82A892C5A62}"/>
              </a:ext>
            </a:extLst>
          </p:cNvPr>
          <p:cNvCxnSpPr>
            <a:cxnSpLocks/>
            <a:stCxn id="23" idx="2"/>
          </p:cNvCxnSpPr>
          <p:nvPr/>
        </p:nvCxnSpPr>
        <p:spPr>
          <a:xfrm>
            <a:off x="2065020" y="3749836"/>
            <a:ext cx="0" cy="688814"/>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6D79D9D4-0747-4728-B4BC-41D4BACBB025}"/>
              </a:ext>
            </a:extLst>
          </p:cNvPr>
          <p:cNvCxnSpPr>
            <a:cxnSpLocks/>
            <a:stCxn id="26" idx="2"/>
          </p:cNvCxnSpPr>
          <p:nvPr/>
        </p:nvCxnSpPr>
        <p:spPr>
          <a:xfrm>
            <a:off x="10126980" y="3756660"/>
            <a:ext cx="0" cy="689610"/>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765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0" y="266700"/>
            <a:ext cx="6743700" cy="1446550"/>
          </a:xfrm>
          <a:prstGeom prst="rect">
            <a:avLst/>
          </a:prstGeom>
          <a:noFill/>
        </p:spPr>
        <p:txBody>
          <a:bodyPr wrap="square" rtlCol="0">
            <a:spAutoFit/>
          </a:bodyPr>
          <a:lstStyle/>
          <a:p>
            <a:r>
              <a:rPr lang="pt-PT" sz="4400" dirty="0"/>
              <a:t>Modelos de Transmissão dos Pedidos</a:t>
            </a:r>
            <a:endParaRPr lang="pt-PT" sz="4400" dirty="0">
              <a:solidFill>
                <a:srgbClr val="FFD966"/>
              </a:solidFill>
            </a:endParaRPr>
          </a:p>
        </p:txBody>
      </p:sp>
      <p:sp>
        <p:nvSpPr>
          <p:cNvPr id="2" name="TextBox 1">
            <a:extLst>
              <a:ext uri="{FF2B5EF4-FFF2-40B4-BE49-F238E27FC236}">
                <a16:creationId xmlns:a16="http://schemas.microsoft.com/office/drawing/2014/main" id="{18EBDA6E-DEC6-4FEC-83DD-E1950BC20E29}"/>
              </a:ext>
            </a:extLst>
          </p:cNvPr>
          <p:cNvSpPr txBox="1"/>
          <p:nvPr/>
        </p:nvSpPr>
        <p:spPr>
          <a:xfrm>
            <a:off x="266699" y="1713250"/>
            <a:ext cx="3445491" cy="369332"/>
          </a:xfrm>
          <a:prstGeom prst="rect">
            <a:avLst/>
          </a:prstGeom>
          <a:noFill/>
        </p:spPr>
        <p:txBody>
          <a:bodyPr wrap="square" rtlCol="0">
            <a:spAutoFit/>
          </a:bodyPr>
          <a:lstStyle/>
          <a:p>
            <a:r>
              <a:rPr lang="pt-PT" cap="small" dirty="0"/>
              <a:t>Clássico (Autoridades Centrais)</a:t>
            </a:r>
            <a:endParaRPr lang="en-US" cap="small" dirty="0"/>
          </a:p>
        </p:txBody>
      </p:sp>
      <p:cxnSp>
        <p:nvCxnSpPr>
          <p:cNvPr id="4" name="Straight Connector 3">
            <a:extLst>
              <a:ext uri="{FF2B5EF4-FFF2-40B4-BE49-F238E27FC236}">
                <a16:creationId xmlns:a16="http://schemas.microsoft.com/office/drawing/2014/main" id="{74B992A6-ABAF-4F9B-A902-90AE5E5EFB14}"/>
              </a:ext>
            </a:extLst>
          </p:cNvPr>
          <p:cNvCxnSpPr>
            <a:cxnSpLocks/>
          </p:cNvCxnSpPr>
          <p:nvPr/>
        </p:nvCxnSpPr>
        <p:spPr>
          <a:xfrm>
            <a:off x="6096000" y="2651760"/>
            <a:ext cx="0" cy="357378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F9FCDB5-024C-4946-9DCD-E8D9970DB8E0}"/>
              </a:ext>
            </a:extLst>
          </p:cNvPr>
          <p:cNvSpPr txBox="1"/>
          <p:nvPr/>
        </p:nvSpPr>
        <p:spPr>
          <a:xfrm>
            <a:off x="1851661" y="2467094"/>
            <a:ext cx="2133600" cy="369332"/>
          </a:xfrm>
          <a:prstGeom prst="rect">
            <a:avLst/>
          </a:prstGeom>
          <a:noFill/>
        </p:spPr>
        <p:txBody>
          <a:bodyPr wrap="square" rtlCol="0">
            <a:spAutoFit/>
          </a:bodyPr>
          <a:lstStyle/>
          <a:p>
            <a:r>
              <a:rPr lang="pt-PT" dirty="0"/>
              <a:t>Estado Requerente</a:t>
            </a:r>
            <a:endParaRPr lang="en-US" dirty="0"/>
          </a:p>
        </p:txBody>
      </p:sp>
      <p:sp>
        <p:nvSpPr>
          <p:cNvPr id="12" name="TextBox 11">
            <a:extLst>
              <a:ext uri="{FF2B5EF4-FFF2-40B4-BE49-F238E27FC236}">
                <a16:creationId xmlns:a16="http://schemas.microsoft.com/office/drawing/2014/main" id="{9337246B-0DAB-4EEF-9D57-82C9DA8983F1}"/>
              </a:ext>
            </a:extLst>
          </p:cNvPr>
          <p:cNvSpPr txBox="1"/>
          <p:nvPr/>
        </p:nvSpPr>
        <p:spPr>
          <a:xfrm>
            <a:off x="8206740" y="2467094"/>
            <a:ext cx="2133600" cy="369332"/>
          </a:xfrm>
          <a:prstGeom prst="rect">
            <a:avLst/>
          </a:prstGeom>
          <a:noFill/>
        </p:spPr>
        <p:txBody>
          <a:bodyPr wrap="square" rtlCol="0">
            <a:spAutoFit/>
          </a:bodyPr>
          <a:lstStyle/>
          <a:p>
            <a:r>
              <a:rPr lang="pt-PT" dirty="0"/>
              <a:t>Estado Requerido</a:t>
            </a:r>
            <a:endParaRPr lang="en-US" dirty="0"/>
          </a:p>
        </p:txBody>
      </p:sp>
      <p:cxnSp>
        <p:nvCxnSpPr>
          <p:cNvPr id="14" name="Straight Connector 13">
            <a:extLst>
              <a:ext uri="{FF2B5EF4-FFF2-40B4-BE49-F238E27FC236}">
                <a16:creationId xmlns:a16="http://schemas.microsoft.com/office/drawing/2014/main" id="{6F5F75EE-23BA-4A01-88CB-32095CC0DD66}"/>
              </a:ext>
            </a:extLst>
          </p:cNvPr>
          <p:cNvCxnSpPr>
            <a:cxnSpLocks/>
          </p:cNvCxnSpPr>
          <p:nvPr/>
        </p:nvCxnSpPr>
        <p:spPr>
          <a:xfrm>
            <a:off x="2065020" y="2836426"/>
            <a:ext cx="1722120" cy="0"/>
          </a:xfrm>
          <a:prstGeom prst="line">
            <a:avLst/>
          </a:prstGeom>
          <a:ln w="28575">
            <a:solidFill>
              <a:srgbClr val="FFD9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F32693-F3B6-490D-AB7F-6F29A43646D0}"/>
              </a:ext>
            </a:extLst>
          </p:cNvPr>
          <p:cNvCxnSpPr>
            <a:cxnSpLocks/>
          </p:cNvCxnSpPr>
          <p:nvPr/>
        </p:nvCxnSpPr>
        <p:spPr>
          <a:xfrm>
            <a:off x="8389620" y="2836426"/>
            <a:ext cx="1661160" cy="0"/>
          </a:xfrm>
          <a:prstGeom prst="line">
            <a:avLst/>
          </a:prstGeom>
          <a:ln w="28575">
            <a:solidFill>
              <a:srgbClr val="FFD966"/>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B062047-EC4E-4A43-9D54-C8109C74CFD4}"/>
              </a:ext>
            </a:extLst>
          </p:cNvPr>
          <p:cNvSpPr/>
          <p:nvPr/>
        </p:nvSpPr>
        <p:spPr>
          <a:xfrm>
            <a:off x="3268980" y="3191984"/>
            <a:ext cx="1036320" cy="556260"/>
          </a:xfrm>
          <a:prstGeom prst="rect">
            <a:avLst/>
          </a:prstGeom>
          <a:solidFill>
            <a:srgbClr val="516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MNE</a:t>
            </a:r>
            <a:endParaRPr lang="en-US" dirty="0"/>
          </a:p>
        </p:txBody>
      </p:sp>
      <p:sp>
        <p:nvSpPr>
          <p:cNvPr id="23" name="Rectangle 22">
            <a:extLst>
              <a:ext uri="{FF2B5EF4-FFF2-40B4-BE49-F238E27FC236}">
                <a16:creationId xmlns:a16="http://schemas.microsoft.com/office/drawing/2014/main" id="{CC26E08E-C492-4D04-BE72-4CBA178C3CCA}"/>
              </a:ext>
            </a:extLst>
          </p:cNvPr>
          <p:cNvSpPr/>
          <p:nvPr/>
        </p:nvSpPr>
        <p:spPr>
          <a:xfrm>
            <a:off x="1546860" y="3193576"/>
            <a:ext cx="1036320" cy="556260"/>
          </a:xfrm>
          <a:prstGeom prst="rect">
            <a:avLst/>
          </a:prstGeom>
          <a:solidFill>
            <a:srgbClr val="516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MJ</a:t>
            </a:r>
            <a:endParaRPr lang="en-US" dirty="0"/>
          </a:p>
        </p:txBody>
      </p:sp>
      <p:sp>
        <p:nvSpPr>
          <p:cNvPr id="24" name="Rectangle 23">
            <a:extLst>
              <a:ext uri="{FF2B5EF4-FFF2-40B4-BE49-F238E27FC236}">
                <a16:creationId xmlns:a16="http://schemas.microsoft.com/office/drawing/2014/main" id="{54560782-2B79-4D21-A844-BD9A1DCCEAC9}"/>
              </a:ext>
            </a:extLst>
          </p:cNvPr>
          <p:cNvSpPr/>
          <p:nvPr/>
        </p:nvSpPr>
        <p:spPr>
          <a:xfrm>
            <a:off x="1805940" y="4438650"/>
            <a:ext cx="2240280" cy="556260"/>
          </a:xfrm>
          <a:prstGeom prst="rect">
            <a:avLst/>
          </a:prstGeom>
          <a:solidFill>
            <a:srgbClr val="516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Autoridade Central</a:t>
            </a:r>
            <a:endParaRPr lang="en-US" dirty="0"/>
          </a:p>
        </p:txBody>
      </p:sp>
      <p:sp>
        <p:nvSpPr>
          <p:cNvPr id="25" name="Rectangle 24">
            <a:extLst>
              <a:ext uri="{FF2B5EF4-FFF2-40B4-BE49-F238E27FC236}">
                <a16:creationId xmlns:a16="http://schemas.microsoft.com/office/drawing/2014/main" id="{CFCD07E1-4F0F-4310-9FA8-6AEEB4F57FD4}"/>
              </a:ext>
            </a:extLst>
          </p:cNvPr>
          <p:cNvSpPr/>
          <p:nvPr/>
        </p:nvSpPr>
        <p:spPr>
          <a:xfrm>
            <a:off x="1733553" y="5669280"/>
            <a:ext cx="2385053" cy="556260"/>
          </a:xfrm>
          <a:prstGeom prst="rect">
            <a:avLst/>
          </a:prstGeom>
          <a:solidFill>
            <a:srgbClr val="516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Autoridade Judiciária</a:t>
            </a:r>
            <a:endParaRPr lang="en-US" dirty="0"/>
          </a:p>
        </p:txBody>
      </p:sp>
      <p:sp>
        <p:nvSpPr>
          <p:cNvPr id="26" name="Rectangle 25">
            <a:extLst>
              <a:ext uri="{FF2B5EF4-FFF2-40B4-BE49-F238E27FC236}">
                <a16:creationId xmlns:a16="http://schemas.microsoft.com/office/drawing/2014/main" id="{30C0CFA3-30C1-4DF4-8015-F74C9E69DE6D}"/>
              </a:ext>
            </a:extLst>
          </p:cNvPr>
          <p:cNvSpPr/>
          <p:nvPr/>
        </p:nvSpPr>
        <p:spPr>
          <a:xfrm>
            <a:off x="9608820" y="3200400"/>
            <a:ext cx="1036320" cy="556260"/>
          </a:xfrm>
          <a:prstGeom prst="rect">
            <a:avLst/>
          </a:prstGeom>
          <a:solidFill>
            <a:srgbClr val="516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MJ</a:t>
            </a:r>
            <a:endParaRPr lang="en-US" dirty="0"/>
          </a:p>
        </p:txBody>
      </p:sp>
      <p:sp>
        <p:nvSpPr>
          <p:cNvPr id="27" name="Rectangle 26">
            <a:extLst>
              <a:ext uri="{FF2B5EF4-FFF2-40B4-BE49-F238E27FC236}">
                <a16:creationId xmlns:a16="http://schemas.microsoft.com/office/drawing/2014/main" id="{86CD4673-36C5-4ECB-A6B9-3B443D1666EA}"/>
              </a:ext>
            </a:extLst>
          </p:cNvPr>
          <p:cNvSpPr/>
          <p:nvPr/>
        </p:nvSpPr>
        <p:spPr>
          <a:xfrm>
            <a:off x="7886700" y="3192780"/>
            <a:ext cx="1036320" cy="556260"/>
          </a:xfrm>
          <a:prstGeom prst="rect">
            <a:avLst/>
          </a:prstGeom>
          <a:solidFill>
            <a:srgbClr val="516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MNE</a:t>
            </a:r>
            <a:endParaRPr lang="en-US" dirty="0"/>
          </a:p>
        </p:txBody>
      </p:sp>
      <p:sp>
        <p:nvSpPr>
          <p:cNvPr id="28" name="Rectangle 27">
            <a:extLst>
              <a:ext uri="{FF2B5EF4-FFF2-40B4-BE49-F238E27FC236}">
                <a16:creationId xmlns:a16="http://schemas.microsoft.com/office/drawing/2014/main" id="{4E58ADB3-DBC0-4EBA-9754-2970D81FEB2B}"/>
              </a:ext>
            </a:extLst>
          </p:cNvPr>
          <p:cNvSpPr/>
          <p:nvPr/>
        </p:nvSpPr>
        <p:spPr>
          <a:xfrm>
            <a:off x="8145780" y="4438650"/>
            <a:ext cx="2240280" cy="556260"/>
          </a:xfrm>
          <a:prstGeom prst="rect">
            <a:avLst/>
          </a:prstGeom>
          <a:solidFill>
            <a:srgbClr val="516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Autoridade Central</a:t>
            </a:r>
            <a:endParaRPr lang="en-US" dirty="0"/>
          </a:p>
        </p:txBody>
      </p:sp>
      <p:sp>
        <p:nvSpPr>
          <p:cNvPr id="29" name="Rectangle 28">
            <a:extLst>
              <a:ext uri="{FF2B5EF4-FFF2-40B4-BE49-F238E27FC236}">
                <a16:creationId xmlns:a16="http://schemas.microsoft.com/office/drawing/2014/main" id="{1410F75E-7F0B-4746-9217-F8D285B3057F}"/>
              </a:ext>
            </a:extLst>
          </p:cNvPr>
          <p:cNvSpPr/>
          <p:nvPr/>
        </p:nvSpPr>
        <p:spPr>
          <a:xfrm>
            <a:off x="8073393" y="5669280"/>
            <a:ext cx="2385053" cy="556260"/>
          </a:xfrm>
          <a:prstGeom prst="rect">
            <a:avLst/>
          </a:prstGeom>
          <a:solidFill>
            <a:srgbClr val="516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Autoridade Judiciária</a:t>
            </a:r>
            <a:endParaRPr lang="en-US" dirty="0"/>
          </a:p>
        </p:txBody>
      </p:sp>
      <p:cxnSp>
        <p:nvCxnSpPr>
          <p:cNvPr id="32" name="Straight Arrow Connector 31">
            <a:extLst>
              <a:ext uri="{FF2B5EF4-FFF2-40B4-BE49-F238E27FC236}">
                <a16:creationId xmlns:a16="http://schemas.microsoft.com/office/drawing/2014/main" id="{B1E31458-E0A4-4612-87E6-0C363881AFA9}"/>
              </a:ext>
            </a:extLst>
          </p:cNvPr>
          <p:cNvCxnSpPr>
            <a:cxnSpLocks/>
            <a:stCxn id="24" idx="2"/>
            <a:endCxn id="25" idx="0"/>
          </p:cNvCxnSpPr>
          <p:nvPr/>
        </p:nvCxnSpPr>
        <p:spPr>
          <a:xfrm>
            <a:off x="2926080" y="4994910"/>
            <a:ext cx="0" cy="674370"/>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BE5A738-4B9A-4E35-89C1-DDDAE7C52693}"/>
              </a:ext>
            </a:extLst>
          </p:cNvPr>
          <p:cNvCxnSpPr>
            <a:cxnSpLocks/>
            <a:stCxn id="28" idx="2"/>
            <a:endCxn id="29" idx="0"/>
          </p:cNvCxnSpPr>
          <p:nvPr/>
        </p:nvCxnSpPr>
        <p:spPr>
          <a:xfrm>
            <a:off x="9265920" y="4994910"/>
            <a:ext cx="0" cy="674370"/>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97E6255-E218-478B-8E46-A0F26117995D}"/>
              </a:ext>
            </a:extLst>
          </p:cNvPr>
          <p:cNvSpPr/>
          <p:nvPr/>
        </p:nvSpPr>
        <p:spPr>
          <a:xfrm>
            <a:off x="5752531" y="4599296"/>
            <a:ext cx="716508" cy="225182"/>
          </a:xfrm>
          <a:prstGeom prst="rect">
            <a:avLst/>
          </a:prstGeom>
          <a:solidFill>
            <a:srgbClr val="516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10456B31-6591-4A59-A411-5BEFBB20523A}"/>
              </a:ext>
            </a:extLst>
          </p:cNvPr>
          <p:cNvCxnSpPr>
            <a:cxnSpLocks/>
            <a:stCxn id="24" idx="3"/>
            <a:endCxn id="28" idx="1"/>
          </p:cNvCxnSpPr>
          <p:nvPr/>
        </p:nvCxnSpPr>
        <p:spPr>
          <a:xfrm>
            <a:off x="4046220" y="4716780"/>
            <a:ext cx="4099560" cy="0"/>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928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700" y="266700"/>
            <a:ext cx="6743700" cy="1446550"/>
          </a:xfrm>
          <a:prstGeom prst="rect">
            <a:avLst/>
          </a:prstGeom>
          <a:noFill/>
        </p:spPr>
        <p:txBody>
          <a:bodyPr wrap="square" rtlCol="0">
            <a:spAutoFit/>
          </a:bodyPr>
          <a:lstStyle/>
          <a:p>
            <a:r>
              <a:rPr lang="pt-PT" sz="4400" dirty="0"/>
              <a:t>Modelos de Transmissão dos Pedidos</a:t>
            </a:r>
            <a:endParaRPr lang="pt-PT" sz="4400" dirty="0">
              <a:solidFill>
                <a:srgbClr val="FFD966"/>
              </a:solidFill>
            </a:endParaRPr>
          </a:p>
        </p:txBody>
      </p:sp>
      <p:sp>
        <p:nvSpPr>
          <p:cNvPr id="2" name="TextBox 1">
            <a:extLst>
              <a:ext uri="{FF2B5EF4-FFF2-40B4-BE49-F238E27FC236}">
                <a16:creationId xmlns:a16="http://schemas.microsoft.com/office/drawing/2014/main" id="{18EBDA6E-DEC6-4FEC-83DD-E1950BC20E29}"/>
              </a:ext>
            </a:extLst>
          </p:cNvPr>
          <p:cNvSpPr txBox="1"/>
          <p:nvPr/>
        </p:nvSpPr>
        <p:spPr>
          <a:xfrm>
            <a:off x="266699" y="1713250"/>
            <a:ext cx="4038601" cy="369332"/>
          </a:xfrm>
          <a:prstGeom prst="rect">
            <a:avLst/>
          </a:prstGeom>
          <a:noFill/>
        </p:spPr>
        <p:txBody>
          <a:bodyPr wrap="square" rtlCol="0">
            <a:spAutoFit/>
          </a:bodyPr>
          <a:lstStyle/>
          <a:p>
            <a:r>
              <a:rPr lang="pt-PT" cap="small" dirty="0"/>
              <a:t>Simplificado (Autoridades Judiciárias)</a:t>
            </a:r>
            <a:endParaRPr lang="en-US" cap="small" dirty="0"/>
          </a:p>
        </p:txBody>
      </p:sp>
      <p:cxnSp>
        <p:nvCxnSpPr>
          <p:cNvPr id="4" name="Straight Connector 3">
            <a:extLst>
              <a:ext uri="{FF2B5EF4-FFF2-40B4-BE49-F238E27FC236}">
                <a16:creationId xmlns:a16="http://schemas.microsoft.com/office/drawing/2014/main" id="{74B992A6-ABAF-4F9B-A902-90AE5E5EFB14}"/>
              </a:ext>
            </a:extLst>
          </p:cNvPr>
          <p:cNvCxnSpPr>
            <a:cxnSpLocks/>
          </p:cNvCxnSpPr>
          <p:nvPr/>
        </p:nvCxnSpPr>
        <p:spPr>
          <a:xfrm>
            <a:off x="6096000" y="2651760"/>
            <a:ext cx="0" cy="357378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F9FCDB5-024C-4946-9DCD-E8D9970DB8E0}"/>
              </a:ext>
            </a:extLst>
          </p:cNvPr>
          <p:cNvSpPr txBox="1"/>
          <p:nvPr/>
        </p:nvSpPr>
        <p:spPr>
          <a:xfrm>
            <a:off x="1851661" y="2467094"/>
            <a:ext cx="2133600" cy="369332"/>
          </a:xfrm>
          <a:prstGeom prst="rect">
            <a:avLst/>
          </a:prstGeom>
          <a:noFill/>
        </p:spPr>
        <p:txBody>
          <a:bodyPr wrap="square" rtlCol="0">
            <a:spAutoFit/>
          </a:bodyPr>
          <a:lstStyle/>
          <a:p>
            <a:r>
              <a:rPr lang="pt-PT" dirty="0"/>
              <a:t>Estado Requerente</a:t>
            </a:r>
            <a:endParaRPr lang="en-US" dirty="0"/>
          </a:p>
        </p:txBody>
      </p:sp>
      <p:sp>
        <p:nvSpPr>
          <p:cNvPr id="12" name="TextBox 11">
            <a:extLst>
              <a:ext uri="{FF2B5EF4-FFF2-40B4-BE49-F238E27FC236}">
                <a16:creationId xmlns:a16="http://schemas.microsoft.com/office/drawing/2014/main" id="{9337246B-0DAB-4EEF-9D57-82C9DA8983F1}"/>
              </a:ext>
            </a:extLst>
          </p:cNvPr>
          <p:cNvSpPr txBox="1"/>
          <p:nvPr/>
        </p:nvSpPr>
        <p:spPr>
          <a:xfrm>
            <a:off x="8206740" y="2467094"/>
            <a:ext cx="2133600" cy="369332"/>
          </a:xfrm>
          <a:prstGeom prst="rect">
            <a:avLst/>
          </a:prstGeom>
          <a:noFill/>
        </p:spPr>
        <p:txBody>
          <a:bodyPr wrap="square" rtlCol="0">
            <a:spAutoFit/>
          </a:bodyPr>
          <a:lstStyle/>
          <a:p>
            <a:r>
              <a:rPr lang="pt-PT" dirty="0"/>
              <a:t>Estado Requerido</a:t>
            </a:r>
            <a:endParaRPr lang="en-US" dirty="0"/>
          </a:p>
        </p:txBody>
      </p:sp>
      <p:cxnSp>
        <p:nvCxnSpPr>
          <p:cNvPr id="14" name="Straight Connector 13">
            <a:extLst>
              <a:ext uri="{FF2B5EF4-FFF2-40B4-BE49-F238E27FC236}">
                <a16:creationId xmlns:a16="http://schemas.microsoft.com/office/drawing/2014/main" id="{6F5F75EE-23BA-4A01-88CB-32095CC0DD66}"/>
              </a:ext>
            </a:extLst>
          </p:cNvPr>
          <p:cNvCxnSpPr>
            <a:cxnSpLocks/>
          </p:cNvCxnSpPr>
          <p:nvPr/>
        </p:nvCxnSpPr>
        <p:spPr>
          <a:xfrm>
            <a:off x="2065020" y="2836426"/>
            <a:ext cx="1722120" cy="0"/>
          </a:xfrm>
          <a:prstGeom prst="line">
            <a:avLst/>
          </a:prstGeom>
          <a:ln w="28575">
            <a:solidFill>
              <a:srgbClr val="FFD9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F32693-F3B6-490D-AB7F-6F29A43646D0}"/>
              </a:ext>
            </a:extLst>
          </p:cNvPr>
          <p:cNvCxnSpPr>
            <a:cxnSpLocks/>
          </p:cNvCxnSpPr>
          <p:nvPr/>
        </p:nvCxnSpPr>
        <p:spPr>
          <a:xfrm>
            <a:off x="8389620" y="2836426"/>
            <a:ext cx="1661160" cy="0"/>
          </a:xfrm>
          <a:prstGeom prst="line">
            <a:avLst/>
          </a:prstGeom>
          <a:ln w="28575">
            <a:solidFill>
              <a:srgbClr val="FFD966"/>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B062047-EC4E-4A43-9D54-C8109C74CFD4}"/>
              </a:ext>
            </a:extLst>
          </p:cNvPr>
          <p:cNvSpPr/>
          <p:nvPr/>
        </p:nvSpPr>
        <p:spPr>
          <a:xfrm>
            <a:off x="3268980" y="3191984"/>
            <a:ext cx="1036320" cy="556260"/>
          </a:xfrm>
          <a:prstGeom prst="rect">
            <a:avLst/>
          </a:prstGeom>
          <a:solidFill>
            <a:srgbClr val="516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MNE</a:t>
            </a:r>
            <a:endParaRPr lang="en-US" dirty="0"/>
          </a:p>
        </p:txBody>
      </p:sp>
      <p:sp>
        <p:nvSpPr>
          <p:cNvPr id="23" name="Rectangle 22">
            <a:extLst>
              <a:ext uri="{FF2B5EF4-FFF2-40B4-BE49-F238E27FC236}">
                <a16:creationId xmlns:a16="http://schemas.microsoft.com/office/drawing/2014/main" id="{CC26E08E-C492-4D04-BE72-4CBA178C3CCA}"/>
              </a:ext>
            </a:extLst>
          </p:cNvPr>
          <p:cNvSpPr/>
          <p:nvPr/>
        </p:nvSpPr>
        <p:spPr>
          <a:xfrm>
            <a:off x="1546860" y="3193576"/>
            <a:ext cx="1036320" cy="556260"/>
          </a:xfrm>
          <a:prstGeom prst="rect">
            <a:avLst/>
          </a:prstGeom>
          <a:solidFill>
            <a:srgbClr val="516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MJ</a:t>
            </a:r>
            <a:endParaRPr lang="en-US" dirty="0"/>
          </a:p>
        </p:txBody>
      </p:sp>
      <p:sp>
        <p:nvSpPr>
          <p:cNvPr id="24" name="Rectangle 23">
            <a:extLst>
              <a:ext uri="{FF2B5EF4-FFF2-40B4-BE49-F238E27FC236}">
                <a16:creationId xmlns:a16="http://schemas.microsoft.com/office/drawing/2014/main" id="{54560782-2B79-4D21-A844-BD9A1DCCEAC9}"/>
              </a:ext>
            </a:extLst>
          </p:cNvPr>
          <p:cNvSpPr/>
          <p:nvPr/>
        </p:nvSpPr>
        <p:spPr>
          <a:xfrm>
            <a:off x="1805940" y="4438650"/>
            <a:ext cx="2240280" cy="556260"/>
          </a:xfrm>
          <a:prstGeom prst="rect">
            <a:avLst/>
          </a:prstGeom>
          <a:solidFill>
            <a:srgbClr val="516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Autoridade Central</a:t>
            </a:r>
            <a:endParaRPr lang="en-US" dirty="0"/>
          </a:p>
        </p:txBody>
      </p:sp>
      <p:sp>
        <p:nvSpPr>
          <p:cNvPr id="25" name="Rectangle 24">
            <a:extLst>
              <a:ext uri="{FF2B5EF4-FFF2-40B4-BE49-F238E27FC236}">
                <a16:creationId xmlns:a16="http://schemas.microsoft.com/office/drawing/2014/main" id="{CFCD07E1-4F0F-4310-9FA8-6AEEB4F57FD4}"/>
              </a:ext>
            </a:extLst>
          </p:cNvPr>
          <p:cNvSpPr/>
          <p:nvPr/>
        </p:nvSpPr>
        <p:spPr>
          <a:xfrm>
            <a:off x="1733553" y="5669280"/>
            <a:ext cx="2385053" cy="556260"/>
          </a:xfrm>
          <a:prstGeom prst="rect">
            <a:avLst/>
          </a:prstGeom>
          <a:solidFill>
            <a:srgbClr val="516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Autoridade Judiciária</a:t>
            </a:r>
            <a:endParaRPr lang="en-US" dirty="0"/>
          </a:p>
        </p:txBody>
      </p:sp>
      <p:sp>
        <p:nvSpPr>
          <p:cNvPr id="26" name="Rectangle 25">
            <a:extLst>
              <a:ext uri="{FF2B5EF4-FFF2-40B4-BE49-F238E27FC236}">
                <a16:creationId xmlns:a16="http://schemas.microsoft.com/office/drawing/2014/main" id="{30C0CFA3-30C1-4DF4-8015-F74C9E69DE6D}"/>
              </a:ext>
            </a:extLst>
          </p:cNvPr>
          <p:cNvSpPr/>
          <p:nvPr/>
        </p:nvSpPr>
        <p:spPr>
          <a:xfrm>
            <a:off x="9608820" y="3200400"/>
            <a:ext cx="1036320" cy="556260"/>
          </a:xfrm>
          <a:prstGeom prst="rect">
            <a:avLst/>
          </a:prstGeom>
          <a:solidFill>
            <a:srgbClr val="516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MJ</a:t>
            </a:r>
            <a:endParaRPr lang="en-US" dirty="0"/>
          </a:p>
        </p:txBody>
      </p:sp>
      <p:sp>
        <p:nvSpPr>
          <p:cNvPr id="27" name="Rectangle 26">
            <a:extLst>
              <a:ext uri="{FF2B5EF4-FFF2-40B4-BE49-F238E27FC236}">
                <a16:creationId xmlns:a16="http://schemas.microsoft.com/office/drawing/2014/main" id="{86CD4673-36C5-4ECB-A6B9-3B443D1666EA}"/>
              </a:ext>
            </a:extLst>
          </p:cNvPr>
          <p:cNvSpPr/>
          <p:nvPr/>
        </p:nvSpPr>
        <p:spPr>
          <a:xfrm>
            <a:off x="7886700" y="3192780"/>
            <a:ext cx="1036320" cy="556260"/>
          </a:xfrm>
          <a:prstGeom prst="rect">
            <a:avLst/>
          </a:prstGeom>
          <a:solidFill>
            <a:srgbClr val="516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MNE</a:t>
            </a:r>
            <a:endParaRPr lang="en-US" dirty="0"/>
          </a:p>
        </p:txBody>
      </p:sp>
      <p:sp>
        <p:nvSpPr>
          <p:cNvPr id="28" name="Rectangle 27">
            <a:extLst>
              <a:ext uri="{FF2B5EF4-FFF2-40B4-BE49-F238E27FC236}">
                <a16:creationId xmlns:a16="http://schemas.microsoft.com/office/drawing/2014/main" id="{4E58ADB3-DBC0-4EBA-9754-2970D81FEB2B}"/>
              </a:ext>
            </a:extLst>
          </p:cNvPr>
          <p:cNvSpPr/>
          <p:nvPr/>
        </p:nvSpPr>
        <p:spPr>
          <a:xfrm>
            <a:off x="8145780" y="4438650"/>
            <a:ext cx="2240280" cy="556260"/>
          </a:xfrm>
          <a:prstGeom prst="rect">
            <a:avLst/>
          </a:prstGeom>
          <a:solidFill>
            <a:srgbClr val="516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Autoridade Central</a:t>
            </a:r>
            <a:endParaRPr lang="en-US" dirty="0"/>
          </a:p>
        </p:txBody>
      </p:sp>
      <p:sp>
        <p:nvSpPr>
          <p:cNvPr id="29" name="Rectangle 28">
            <a:extLst>
              <a:ext uri="{FF2B5EF4-FFF2-40B4-BE49-F238E27FC236}">
                <a16:creationId xmlns:a16="http://schemas.microsoft.com/office/drawing/2014/main" id="{1410F75E-7F0B-4746-9217-F8D285B3057F}"/>
              </a:ext>
            </a:extLst>
          </p:cNvPr>
          <p:cNvSpPr/>
          <p:nvPr/>
        </p:nvSpPr>
        <p:spPr>
          <a:xfrm>
            <a:off x="8073393" y="5669280"/>
            <a:ext cx="2385053" cy="556260"/>
          </a:xfrm>
          <a:prstGeom prst="rect">
            <a:avLst/>
          </a:prstGeom>
          <a:solidFill>
            <a:srgbClr val="51648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Autoridade Judiciária</a:t>
            </a:r>
            <a:endParaRPr lang="en-US" dirty="0"/>
          </a:p>
        </p:txBody>
      </p:sp>
      <p:sp>
        <p:nvSpPr>
          <p:cNvPr id="8" name="Rectangle 7">
            <a:extLst>
              <a:ext uri="{FF2B5EF4-FFF2-40B4-BE49-F238E27FC236}">
                <a16:creationId xmlns:a16="http://schemas.microsoft.com/office/drawing/2014/main" id="{A97E6255-E218-478B-8E46-A0F26117995D}"/>
              </a:ext>
            </a:extLst>
          </p:cNvPr>
          <p:cNvSpPr/>
          <p:nvPr/>
        </p:nvSpPr>
        <p:spPr>
          <a:xfrm>
            <a:off x="5787151" y="5834819"/>
            <a:ext cx="716508" cy="225182"/>
          </a:xfrm>
          <a:prstGeom prst="rect">
            <a:avLst/>
          </a:prstGeom>
          <a:solidFill>
            <a:srgbClr val="516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10456B31-6591-4A59-A411-5BEFBB20523A}"/>
              </a:ext>
            </a:extLst>
          </p:cNvPr>
          <p:cNvCxnSpPr>
            <a:cxnSpLocks/>
            <a:stCxn id="25" idx="3"/>
            <a:endCxn id="29" idx="1"/>
          </p:cNvCxnSpPr>
          <p:nvPr/>
        </p:nvCxnSpPr>
        <p:spPr>
          <a:xfrm>
            <a:off x="4118606" y="5947410"/>
            <a:ext cx="3954787" cy="0"/>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547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98A349-C279-4B08-9DC1-DBA6D5F3879D}"/>
              </a:ext>
            </a:extLst>
          </p:cNvPr>
          <p:cNvSpPr txBox="1"/>
          <p:nvPr/>
        </p:nvSpPr>
        <p:spPr>
          <a:xfrm>
            <a:off x="266699" y="266700"/>
            <a:ext cx="6659539" cy="1446550"/>
          </a:xfrm>
          <a:prstGeom prst="rect">
            <a:avLst/>
          </a:prstGeom>
          <a:noFill/>
        </p:spPr>
        <p:txBody>
          <a:bodyPr wrap="square" rtlCol="0">
            <a:spAutoFit/>
          </a:bodyPr>
          <a:lstStyle/>
          <a:p>
            <a:r>
              <a:rPr lang="pt-PT" sz="4400" dirty="0"/>
              <a:t>Cooperação internacional</a:t>
            </a:r>
            <a:r>
              <a:rPr lang="en-US" sz="4400" dirty="0"/>
              <a:t> formal </a:t>
            </a:r>
            <a:r>
              <a:rPr lang="en-US" sz="4400" dirty="0" err="1"/>
              <a:t>ou</a:t>
            </a:r>
            <a:r>
              <a:rPr lang="en-US" sz="4400" dirty="0"/>
              <a:t> </a:t>
            </a:r>
            <a:r>
              <a:rPr lang="en-US" sz="4400" dirty="0" err="1"/>
              <a:t>clássica</a:t>
            </a:r>
            <a:endParaRPr lang="pt-PT" sz="4400" dirty="0"/>
          </a:p>
        </p:txBody>
      </p:sp>
      <p:sp>
        <p:nvSpPr>
          <p:cNvPr id="27" name="TextBox 26">
            <a:extLst>
              <a:ext uri="{FF2B5EF4-FFF2-40B4-BE49-F238E27FC236}">
                <a16:creationId xmlns:a16="http://schemas.microsoft.com/office/drawing/2014/main" id="{5E55CAB6-7AD5-4EA2-8861-D46D942DEC6B}"/>
              </a:ext>
            </a:extLst>
          </p:cNvPr>
          <p:cNvSpPr txBox="1"/>
          <p:nvPr/>
        </p:nvSpPr>
        <p:spPr>
          <a:xfrm>
            <a:off x="502145" y="2852257"/>
            <a:ext cx="4279580" cy="2144177"/>
          </a:xfrm>
          <a:prstGeom prst="rect">
            <a:avLst/>
          </a:prstGeom>
          <a:noFill/>
        </p:spPr>
        <p:txBody>
          <a:bodyPr wrap="square" rtlCol="0">
            <a:spAutoFit/>
          </a:bodyPr>
          <a:lstStyle/>
          <a:p>
            <a:pPr marL="285750" indent="-285750">
              <a:spcAft>
                <a:spcPts val="2000"/>
              </a:spcAft>
              <a:buFont typeface="Wingdings" panose="05000000000000000000" pitchFamily="2" charset="2"/>
              <a:buChar char="q"/>
            </a:pPr>
            <a:r>
              <a:rPr lang="pt-PT" sz="2000" dirty="0"/>
              <a:t>Lentidão</a:t>
            </a:r>
          </a:p>
          <a:p>
            <a:pPr marL="285750" indent="-285750">
              <a:spcAft>
                <a:spcPts val="2000"/>
              </a:spcAft>
              <a:buFont typeface="Wingdings" panose="05000000000000000000" pitchFamily="2" charset="2"/>
              <a:buChar char="q"/>
            </a:pPr>
            <a:r>
              <a:rPr lang="pt-PT" sz="2000" dirty="0"/>
              <a:t>Dificultada pelas diferenças de legislação</a:t>
            </a:r>
          </a:p>
          <a:p>
            <a:pPr marL="285750" indent="-285750">
              <a:spcAft>
                <a:spcPts val="2000"/>
              </a:spcAft>
              <a:buFont typeface="Wingdings" panose="05000000000000000000" pitchFamily="2" charset="2"/>
              <a:buChar char="q"/>
            </a:pPr>
            <a:r>
              <a:rPr lang="pt-PT" sz="2000" dirty="0"/>
              <a:t>Atitude passiva de quem cumpre o pedido</a:t>
            </a:r>
            <a:endParaRPr lang="en-US" dirty="0"/>
          </a:p>
        </p:txBody>
      </p:sp>
    </p:spTree>
    <p:extLst>
      <p:ext uri="{BB962C8B-B14F-4D97-AF65-F5344CB8AC3E}">
        <p14:creationId xmlns:p14="http://schemas.microsoft.com/office/powerpoint/2010/main" val="225920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ahnschrift">
      <a:majorFont>
        <a:latin typeface="Bahnschrift"/>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TotalTime>
  <Words>4473</Words>
  <Application>Microsoft Office PowerPoint</Application>
  <PresentationFormat>Widescreen</PresentationFormat>
  <Paragraphs>416</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Bahnschrift</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Centeno</dc:creator>
  <cp:lastModifiedBy>ernesto argentina</cp:lastModifiedBy>
  <cp:revision>197</cp:revision>
  <dcterms:created xsi:type="dcterms:W3CDTF">2022-03-29T14:30:30Z</dcterms:created>
  <dcterms:modified xsi:type="dcterms:W3CDTF">2025-11-26T14:08:49Z</dcterms:modified>
</cp:coreProperties>
</file>