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78" r:id="rId2"/>
  </p:sldMasterIdLst>
  <p:notesMasterIdLst>
    <p:notesMasterId r:id="rId33"/>
  </p:notesMasterIdLst>
  <p:sldIdLst>
    <p:sldId id="688" r:id="rId3"/>
    <p:sldId id="261" r:id="rId4"/>
    <p:sldId id="587" r:id="rId5"/>
    <p:sldId id="599" r:id="rId6"/>
    <p:sldId id="669" r:id="rId7"/>
    <p:sldId id="685" r:id="rId8"/>
    <p:sldId id="670" r:id="rId9"/>
    <p:sldId id="589" r:id="rId10"/>
    <p:sldId id="686" r:id="rId11"/>
    <p:sldId id="604" r:id="rId12"/>
    <p:sldId id="606" r:id="rId13"/>
    <p:sldId id="603" r:id="rId14"/>
    <p:sldId id="586" r:id="rId15"/>
    <p:sldId id="683" r:id="rId16"/>
    <p:sldId id="672" r:id="rId17"/>
    <p:sldId id="684" r:id="rId18"/>
    <p:sldId id="673" r:id="rId19"/>
    <p:sldId id="608" r:id="rId20"/>
    <p:sldId id="674" r:id="rId21"/>
    <p:sldId id="607" r:id="rId22"/>
    <p:sldId id="677" r:id="rId23"/>
    <p:sldId id="678" r:id="rId24"/>
    <p:sldId id="675" r:id="rId25"/>
    <p:sldId id="676" r:id="rId26"/>
    <p:sldId id="679" r:id="rId27"/>
    <p:sldId id="682" r:id="rId28"/>
    <p:sldId id="680" r:id="rId29"/>
    <p:sldId id="681" r:id="rId30"/>
    <p:sldId id="327" r:id="rId31"/>
    <p:sldId id="6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ida Bandeira de Lima" initials="MB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731"/>
    <a:srgbClr val="FCEEF1"/>
    <a:srgbClr val="F9DBE1"/>
    <a:srgbClr val="FF3300"/>
    <a:srgbClr val="A02048"/>
    <a:srgbClr val="EB8123"/>
    <a:srgbClr val="006595"/>
    <a:srgbClr val="BE7489"/>
    <a:srgbClr val="469613"/>
    <a:srgbClr val="4DA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4"/>
    <p:restoredTop sz="95238"/>
  </p:normalViewPr>
  <p:slideViewPr>
    <p:cSldViewPr snapToGrid="0" snapToObjects="1">
      <p:cViewPr varScale="1">
        <p:scale>
          <a:sx n="78" d="100"/>
          <a:sy n="78" d="100"/>
        </p:scale>
        <p:origin x="936" y="72"/>
      </p:cViewPr>
      <p:guideLst/>
    </p:cSldViewPr>
  </p:slid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8C867-16FB-FB49-A61B-C5BCC5116F09}" type="datetimeFigureOut">
              <a:rPr lang="en-GB" smtClean="0"/>
              <a:t>27/11/2025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11069-E33C-0640-82C9-390642341D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19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Sinta-se à vontade para misturar e combinar com os slides do Basel Institute na secção anterior - especialmente os relativos às ferramentas digitais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7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058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001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220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073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047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061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643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399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512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59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096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777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918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981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062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443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296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636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22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26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22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00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16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281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299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1069-E33C-0640-82C9-390642341DF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09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883342-99A0-AC48-9B89-02813B3607D1}"/>
              </a:ext>
            </a:extLst>
          </p:cNvPr>
          <p:cNvSpPr/>
          <p:nvPr/>
        </p:nvSpPr>
        <p:spPr>
          <a:xfrm>
            <a:off x="462000" y="0"/>
            <a:ext cx="11268000" cy="6094800"/>
          </a:xfrm>
          <a:prstGeom prst="rect">
            <a:avLst/>
          </a:prstGeom>
          <a:gradFill flip="none" rotWithShape="1">
            <a:gsLst>
              <a:gs pos="36000">
                <a:srgbClr val="93173B"/>
              </a:gs>
              <a:gs pos="100000">
                <a:srgbClr val="C22446"/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C3C8B-23A9-EA42-BBD3-8E2BE40C32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650" y="4051341"/>
            <a:ext cx="10660701" cy="1286383"/>
          </a:xfrm>
        </p:spPr>
        <p:txBody>
          <a:bodyPr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slide title</a:t>
            </a:r>
            <a:br>
              <a:rPr lang="en-US" dirty="0"/>
            </a:br>
            <a:r>
              <a:rPr lang="en-US" dirty="0"/>
              <a:t>and subtitle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CE325-06F3-CD4D-883E-1EC0791B9E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650" y="5347397"/>
            <a:ext cx="10660701" cy="3838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| Date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1DC7E7-750E-8244-8BC6-F625DE6BA8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001" y="0"/>
            <a:ext cx="11266799" cy="388336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a title picture here</a:t>
            </a:r>
          </a:p>
        </p:txBody>
      </p:sp>
    </p:spTree>
    <p:extLst>
      <p:ext uri="{BB962C8B-B14F-4D97-AF65-F5344CB8AC3E}">
        <p14:creationId xmlns:p14="http://schemas.microsoft.com/office/powerpoint/2010/main" val="150080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42754-EBA7-C44F-80F7-1BABE2CC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4F9E1C-8635-AA4F-92F5-BA53CE865D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1719" y="1093718"/>
            <a:ext cx="5227853" cy="4106862"/>
          </a:xfrm>
        </p:spPr>
        <p:txBody>
          <a:bodyPr wrap="square" lIns="0" anchor="ctr" anchorCtr="0">
            <a:noAutofit/>
          </a:bodyPr>
          <a:lstStyle>
            <a:lvl1pPr marL="0" indent="0">
              <a:buNone/>
              <a:defRPr sz="2400" b="0" i="1">
                <a:latin typeface="Helvetica Light Oblique" panose="020B0403020202020204" pitchFamily="34" charset="0"/>
              </a:defRPr>
            </a:lvl1pPr>
            <a:lvl2pPr marL="457200" indent="0">
              <a:buNone/>
              <a:defRPr sz="2600" b="0" i="1">
                <a:latin typeface="CorporateS-LightItalic" panose="02000506040000020004" pitchFamily="2" charset="77"/>
              </a:defRPr>
            </a:lvl2pPr>
            <a:lvl3pPr marL="914400" indent="0">
              <a:buNone/>
              <a:defRPr sz="2600" b="0" i="1">
                <a:latin typeface="CorporateS-LightItalic" panose="02000506040000020004" pitchFamily="2" charset="77"/>
              </a:defRPr>
            </a:lvl3pPr>
            <a:lvl4pPr marL="1371600" indent="0">
              <a:buNone/>
              <a:defRPr sz="2600" b="0" i="1">
                <a:latin typeface="CorporateS-LightItalic" panose="02000506040000020004" pitchFamily="2" charset="77"/>
              </a:defRPr>
            </a:lvl4pPr>
            <a:lvl5pPr marL="1828800" indent="0">
              <a:buNone/>
              <a:defRPr sz="2600" b="0" i="1">
                <a:latin typeface="CorporateS-LightItalic" panose="02000506040000020004" pitchFamily="2" charset="77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19DBAB9-F45E-DF43-BB4B-AA234E4427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2300" y="807149"/>
            <a:ext cx="4680000" cy="468000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&amp;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98725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89FEB-37ED-4548-8E65-D94DB3524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57200"/>
            <a:ext cx="4377900" cy="1066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50FD8-94A0-F94D-B901-EC438EE66AC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457200"/>
            <a:ext cx="6545251" cy="540385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&amp; drop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672E8-0A73-1845-858A-814AB21A7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0800" y="1645920"/>
            <a:ext cx="4377900" cy="42230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E26AD-020C-ED48-AEFC-46B040DB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94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B0603-DFD5-F847-AE2C-6550F5A7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200" y="6297152"/>
            <a:ext cx="435600" cy="363600"/>
          </a:xfrm>
        </p:spPr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90100001-F0B2-814F-A5CC-2F1F8CA3A3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001" y="460800"/>
            <a:ext cx="11266799" cy="5634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&amp; drop an image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3AD814-0738-2B42-BB88-4F73AEB85C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62" y="206416"/>
            <a:ext cx="11266837" cy="174625"/>
          </a:xfrm>
        </p:spPr>
        <p:txBody>
          <a:bodyPr lIns="0" tIns="0" rIns="0" bIns="0">
            <a:noAutofit/>
          </a:bodyPr>
          <a:lstStyle>
            <a:lvl1pPr marL="0" indent="0">
              <a:buFont typeface="+mj-lt"/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an optional image caption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97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84A2F0-CEE1-CB4A-9D09-D1941503E4F0}"/>
              </a:ext>
            </a:extLst>
          </p:cNvPr>
          <p:cNvSpPr/>
          <p:nvPr/>
        </p:nvSpPr>
        <p:spPr>
          <a:xfrm>
            <a:off x="462000" y="0"/>
            <a:ext cx="11268000" cy="6094800"/>
          </a:xfrm>
          <a:prstGeom prst="rect">
            <a:avLst/>
          </a:prstGeom>
          <a:gradFill flip="none" rotWithShape="1">
            <a:gsLst>
              <a:gs pos="36000">
                <a:srgbClr val="93173B"/>
              </a:gs>
              <a:gs pos="100000">
                <a:srgbClr val="C22446"/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C3C8B-23A9-EA42-BBD3-8E2BE40C32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650" y="1344960"/>
            <a:ext cx="10660701" cy="1286383"/>
          </a:xfrm>
        </p:spPr>
        <p:txBody>
          <a:bodyPr anchor="b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Master slide title</a:t>
            </a:r>
            <a:br>
              <a:rPr lang="en-GB" noProof="0"/>
            </a:br>
            <a:r>
              <a:rPr lang="en-GB" noProof="0"/>
              <a:t>and subtitle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CE325-06F3-CD4D-883E-1EC0791B9E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650" y="2692785"/>
            <a:ext cx="10660701" cy="3838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Author | Date</a:t>
            </a:r>
          </a:p>
        </p:txBody>
      </p:sp>
    </p:spTree>
    <p:extLst>
      <p:ext uri="{BB962C8B-B14F-4D97-AF65-F5344CB8AC3E}">
        <p14:creationId xmlns:p14="http://schemas.microsoft.com/office/powerpoint/2010/main" val="2993211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lkboard Key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760F94B-C190-1343-BC4A-8595B2249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0001F4-7462-0046-8B2E-FC79F9DE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60800"/>
            <a:ext cx="11268000" cy="691805"/>
          </a:xfrm>
        </p:spPr>
        <p:txBody>
          <a:bodyPr anchor="b" anchorCtr="0"/>
          <a:lstStyle>
            <a:lvl1pPr>
              <a:defRPr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7FD50-ABB1-E24E-84EE-C00C2E44C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B0603-DFD5-F847-AE2C-6550F5A7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200" y="6297152"/>
            <a:ext cx="435600" cy="363600"/>
          </a:xfrm>
        </p:spPr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06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883342-99A0-AC48-9B89-02813B3607D1}"/>
              </a:ext>
            </a:extLst>
          </p:cNvPr>
          <p:cNvSpPr/>
          <p:nvPr/>
        </p:nvSpPr>
        <p:spPr>
          <a:xfrm>
            <a:off x="462000" y="0"/>
            <a:ext cx="11268000" cy="6094800"/>
          </a:xfrm>
          <a:prstGeom prst="rect">
            <a:avLst/>
          </a:prstGeom>
          <a:gradFill flip="none" rotWithShape="1">
            <a:gsLst>
              <a:gs pos="36000">
                <a:srgbClr val="006595"/>
              </a:gs>
              <a:gs pos="100000">
                <a:srgbClr val="009BBD"/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C3C8B-23A9-EA42-BBD3-8E2BE40C32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650" y="4051341"/>
            <a:ext cx="10660701" cy="1286383"/>
          </a:xfrm>
        </p:spPr>
        <p:txBody>
          <a:bodyPr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slide title</a:t>
            </a:r>
            <a:br>
              <a:rPr lang="en-US" dirty="0"/>
            </a:br>
            <a:r>
              <a:rPr lang="en-US" dirty="0"/>
              <a:t>and subtitle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CE325-06F3-CD4D-883E-1EC0791B9E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650" y="5347397"/>
            <a:ext cx="10660701" cy="3838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| Date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1DC7E7-750E-8244-8BC6-F625DE6BA8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001" y="0"/>
            <a:ext cx="11266799" cy="388336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a title picture here</a:t>
            </a:r>
          </a:p>
        </p:txBody>
      </p:sp>
    </p:spTree>
    <p:extLst>
      <p:ext uri="{BB962C8B-B14F-4D97-AF65-F5344CB8AC3E}">
        <p14:creationId xmlns:p14="http://schemas.microsoft.com/office/powerpoint/2010/main" val="2141482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01F4-7462-0046-8B2E-FC79F9DE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7FD50-ABB1-E24E-84EE-C00C2E44C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B0603-DFD5-F847-AE2C-6550F5A7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200" y="6297152"/>
            <a:ext cx="435600" cy="363600"/>
          </a:xfrm>
        </p:spPr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4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2 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01F4-7462-0046-8B2E-FC79F9DEC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800" y="460800"/>
            <a:ext cx="11268000" cy="1321896"/>
          </a:xfrm>
        </p:spPr>
        <p:txBody>
          <a:bodyPr anchor="t" anchorCtr="0"/>
          <a:lstStyle/>
          <a:p>
            <a:r>
              <a:rPr lang="en-GB" noProof="0" dirty="0"/>
              <a:t>Click to edit Master title style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7FD50-ABB1-E24E-84EE-C00C2E44C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00" y="1867220"/>
            <a:ext cx="11268000" cy="422758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B0603-DFD5-F847-AE2C-6550F5A7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200" y="6297152"/>
            <a:ext cx="435600" cy="363600"/>
          </a:xfrm>
        </p:spPr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09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Content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55539-4BB3-B14D-B40C-EB9AB1FC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6CFB1-D6A8-054C-B8AC-62151EFD1488}"/>
              </a:ext>
            </a:extLst>
          </p:cNvPr>
          <p:cNvSpPr>
            <a:spLocks noGrp="1" noChangeAspect="1"/>
          </p:cNvSpPr>
          <p:nvPr>
            <p:ph sz="half" idx="1"/>
          </p:nvPr>
        </p:nvSpPr>
        <p:spPr>
          <a:xfrm>
            <a:off x="460798" y="1244813"/>
            <a:ext cx="5472000" cy="4849987"/>
          </a:xfr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EB881-0538-5E4B-8E96-8F242EBD5031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6255713" y="1244813"/>
            <a:ext cx="5472000" cy="4849987"/>
          </a:xfr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89CC7-D6BA-3F48-A7D1-71CFD49A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43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00D6-4A43-5441-911C-0D9645F6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60801"/>
            <a:ext cx="11268000" cy="676524"/>
          </a:xfrm>
        </p:spPr>
        <p:txBody>
          <a:bodyPr lIns="0" anchor="t" anchorCtr="0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AF03E-F346-A241-AA55-9B03A2EB22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0799" y="1244813"/>
            <a:ext cx="5472000" cy="499080"/>
          </a:xfrm>
        </p:spPr>
        <p:txBody>
          <a:bodyPr lIns="0" anchor="b" anchorCtr="0"/>
          <a:lstStyle>
            <a:lvl1pPr marL="0" indent="0">
              <a:buNone/>
              <a:defRPr sz="2400" b="0" i="0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BEE9D-ED3D-FF40-AE6D-A58137D87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800" y="1851271"/>
            <a:ext cx="5471999" cy="42441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8494E-E190-6B41-A8B6-0FB525CCD93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55713" y="1244813"/>
            <a:ext cx="5472000" cy="499497"/>
          </a:xfrm>
        </p:spPr>
        <p:txBody>
          <a:bodyPr lIns="0" anchor="b" anchorCtr="0"/>
          <a:lstStyle>
            <a:lvl1pPr marL="0" indent="0">
              <a:buNone/>
              <a:defRPr sz="2400" b="0" i="0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B036F-E452-3F49-B89F-8DD968E11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5713" y="1851288"/>
            <a:ext cx="5472000" cy="4243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55703-7B3A-CD48-896A-37B9C69C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2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01F4-7462-0046-8B2E-FC79F9DE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7FD50-ABB1-E24E-84EE-C00C2E44C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B0603-DFD5-F847-AE2C-6550F5A7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200" y="6297152"/>
            <a:ext cx="435600" cy="363600"/>
          </a:xfrm>
        </p:spPr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13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00D6-4A43-5441-911C-0D9645F6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60801"/>
            <a:ext cx="11268000" cy="676524"/>
          </a:xfrm>
        </p:spPr>
        <p:txBody>
          <a:bodyPr lIns="0" anchor="t" anchorCtr="0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AF03E-F346-A241-AA55-9B03A2EB22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0799" y="1244813"/>
            <a:ext cx="3600001" cy="499080"/>
          </a:xfrm>
        </p:spPr>
        <p:txBody>
          <a:bodyPr lIns="0" anchor="b" anchorCtr="0"/>
          <a:lstStyle>
            <a:lvl1pPr marL="0" indent="0">
              <a:buNone/>
              <a:defRPr sz="2400" b="0" i="0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BEE9D-ED3D-FF40-AE6D-A58137D87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800" y="1851270"/>
            <a:ext cx="3600000" cy="424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8494E-E190-6B41-A8B6-0FB525CCD93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4217" y="1244813"/>
            <a:ext cx="3593495" cy="499497"/>
          </a:xfrm>
        </p:spPr>
        <p:txBody>
          <a:bodyPr lIns="0" anchor="b" anchorCtr="0"/>
          <a:lstStyle>
            <a:lvl1pPr marL="0" indent="0">
              <a:buNone/>
              <a:defRPr sz="2400" b="0" i="0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55703-7B3A-CD48-896A-37B9C69C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2C626E5-90EF-CB41-B458-2DDE0D70F0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34218" y="1851270"/>
            <a:ext cx="3600000" cy="424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79867B3-49E6-B04D-A4FA-04406A809FD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94800" y="1851270"/>
            <a:ext cx="3600000" cy="424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DA5CA64-998F-AD45-B6A3-D497EC9A308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94800" y="1244813"/>
            <a:ext cx="3600001" cy="499080"/>
          </a:xfrm>
        </p:spPr>
        <p:txBody>
          <a:bodyPr lIns="0" anchor="b" anchorCtr="0"/>
          <a:lstStyle>
            <a:lvl1pPr marL="0" indent="0">
              <a:buNone/>
              <a:defRPr sz="2400" b="0" i="0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217923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1886-14AE-F24D-82D5-C2C6B47D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06168-6BEE-3348-9818-4DB869A7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58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657F13-C5D9-8649-A430-39C56ACD7A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006595"/>
              </a:gs>
              <a:gs pos="100000">
                <a:srgbClr val="009BB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2C61D-79A9-A043-9102-C6CFA4417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819" y="1009937"/>
            <a:ext cx="10515600" cy="1741140"/>
          </a:xfrm>
        </p:spPr>
        <p:txBody>
          <a:bodyPr lIns="0" anchor="b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717BC-F8A9-D04A-8DA3-D997CC1356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751077"/>
            <a:ext cx="10550525" cy="2881627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3929460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98708-50E0-7A4D-89DF-56F82408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52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42754-EBA7-C44F-80F7-1BABE2CC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4F9E1C-8635-AA4F-92F5-BA53CE865D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1719" y="1093718"/>
            <a:ext cx="5227853" cy="4106862"/>
          </a:xfrm>
        </p:spPr>
        <p:txBody>
          <a:bodyPr wrap="square" lIns="0" anchor="ctr" anchorCtr="0">
            <a:noAutofit/>
          </a:bodyPr>
          <a:lstStyle>
            <a:lvl1pPr marL="0" indent="0">
              <a:buNone/>
              <a:defRPr sz="2400" b="0" i="1">
                <a:latin typeface="Helvetica Light Oblique" panose="020B0403020202020204" pitchFamily="34" charset="0"/>
              </a:defRPr>
            </a:lvl1pPr>
            <a:lvl2pPr marL="457200" indent="0">
              <a:buNone/>
              <a:defRPr sz="2600" b="0" i="1">
                <a:latin typeface="CorporateS-LightItalic" panose="02000506040000020004" pitchFamily="2" charset="77"/>
              </a:defRPr>
            </a:lvl2pPr>
            <a:lvl3pPr marL="914400" indent="0">
              <a:buNone/>
              <a:defRPr sz="2600" b="0" i="1">
                <a:latin typeface="CorporateS-LightItalic" panose="02000506040000020004" pitchFamily="2" charset="77"/>
              </a:defRPr>
            </a:lvl3pPr>
            <a:lvl4pPr marL="1371600" indent="0">
              <a:buNone/>
              <a:defRPr sz="2600" b="0" i="1">
                <a:latin typeface="CorporateS-LightItalic" panose="02000506040000020004" pitchFamily="2" charset="77"/>
              </a:defRPr>
            </a:lvl4pPr>
            <a:lvl5pPr marL="1828800" indent="0">
              <a:buNone/>
              <a:defRPr sz="2600" b="0" i="1">
                <a:latin typeface="CorporateS-LightItalic" panose="02000506040000020004" pitchFamily="2" charset="77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19DBAB9-F45E-DF43-BB4B-AA234E4427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2300" y="807149"/>
            <a:ext cx="4680000" cy="468000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&amp;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4139115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89FEB-37ED-4548-8E65-D94DB3524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57200"/>
            <a:ext cx="4377900" cy="1066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50FD8-94A0-F94D-B901-EC438EE66AC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457200"/>
            <a:ext cx="6545251" cy="540385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&amp; drop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672E8-0A73-1845-858A-814AB21A7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0800" y="1645920"/>
            <a:ext cx="4377900" cy="42230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E26AD-020C-ED48-AEFC-46B040DB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39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B0603-DFD5-F847-AE2C-6550F5A7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200" y="6297152"/>
            <a:ext cx="435600" cy="363600"/>
          </a:xfrm>
        </p:spPr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90100001-F0B2-814F-A5CC-2F1F8CA3A3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001" y="460800"/>
            <a:ext cx="11266799" cy="5634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&amp; drop an image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3AD814-0738-2B42-BB88-4F73AEB85C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62" y="206416"/>
            <a:ext cx="11266837" cy="174625"/>
          </a:xfrm>
        </p:spPr>
        <p:txBody>
          <a:bodyPr lIns="0" tIns="0" rIns="0" bIns="0">
            <a:noAutofit/>
          </a:bodyPr>
          <a:lstStyle>
            <a:lvl1pPr marL="0" indent="0">
              <a:buFont typeface="+mj-lt"/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an optional image caption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749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6536C4-FC34-C94B-89D7-433B29B137E7}"/>
              </a:ext>
            </a:extLst>
          </p:cNvPr>
          <p:cNvSpPr/>
          <p:nvPr/>
        </p:nvSpPr>
        <p:spPr>
          <a:xfrm>
            <a:off x="462000" y="0"/>
            <a:ext cx="11268000" cy="6094800"/>
          </a:xfrm>
          <a:prstGeom prst="rect">
            <a:avLst/>
          </a:prstGeom>
          <a:gradFill flip="none" rotWithShape="1">
            <a:gsLst>
              <a:gs pos="36000">
                <a:srgbClr val="006595"/>
              </a:gs>
              <a:gs pos="100000">
                <a:srgbClr val="009BBD"/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C3C8B-23A9-EA42-BBD3-8E2BE40C32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650" y="1344960"/>
            <a:ext cx="10660701" cy="1286383"/>
          </a:xfrm>
        </p:spPr>
        <p:txBody>
          <a:bodyPr anchor="b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Master slide title</a:t>
            </a:r>
            <a:br>
              <a:rPr lang="en-GB" noProof="0"/>
            </a:br>
            <a:r>
              <a:rPr lang="en-GB" noProof="0"/>
              <a:t>and subtitle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CE325-06F3-CD4D-883E-1EC0791B9E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650" y="2692785"/>
            <a:ext cx="10660701" cy="3838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Author | Date</a:t>
            </a:r>
          </a:p>
        </p:txBody>
      </p:sp>
    </p:spTree>
    <p:extLst>
      <p:ext uri="{BB962C8B-B14F-4D97-AF65-F5344CB8AC3E}">
        <p14:creationId xmlns:p14="http://schemas.microsoft.com/office/powerpoint/2010/main" val="2342501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lkboard Key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760F94B-C190-1343-BC4A-8595B2249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0001F4-7462-0046-8B2E-FC79F9DE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60800"/>
            <a:ext cx="11268000" cy="691805"/>
          </a:xfrm>
        </p:spPr>
        <p:txBody>
          <a:bodyPr anchor="b" anchorCtr="0"/>
          <a:lstStyle>
            <a:lvl1pPr>
              <a:defRPr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7FD50-ABB1-E24E-84EE-C00C2E44C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B0603-DFD5-F847-AE2C-6550F5A7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200" y="6297152"/>
            <a:ext cx="435600" cy="363600"/>
          </a:xfrm>
        </p:spPr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8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2 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01F4-7462-0046-8B2E-FC79F9DEC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800" y="460800"/>
            <a:ext cx="11268000" cy="1321896"/>
          </a:xfrm>
        </p:spPr>
        <p:txBody>
          <a:bodyPr anchor="t" anchorCtr="0"/>
          <a:lstStyle/>
          <a:p>
            <a:r>
              <a:rPr lang="en-GB" noProof="0" dirty="0"/>
              <a:t>Click to edit Master title style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7FD50-ABB1-E24E-84EE-C00C2E44C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00" y="1867220"/>
            <a:ext cx="11268000" cy="422758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B0603-DFD5-F847-AE2C-6550F5A7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200" y="6297152"/>
            <a:ext cx="435600" cy="363600"/>
          </a:xfrm>
        </p:spPr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1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Content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55539-4BB3-B14D-B40C-EB9AB1FC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6CFB1-D6A8-054C-B8AC-62151EFD1488}"/>
              </a:ext>
            </a:extLst>
          </p:cNvPr>
          <p:cNvSpPr>
            <a:spLocks noGrp="1" noChangeAspect="1"/>
          </p:cNvSpPr>
          <p:nvPr>
            <p:ph sz="half" idx="1"/>
          </p:nvPr>
        </p:nvSpPr>
        <p:spPr>
          <a:xfrm>
            <a:off x="460798" y="1244813"/>
            <a:ext cx="5472000" cy="4849987"/>
          </a:xfr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EB881-0538-5E4B-8E96-8F242EBD5031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6255713" y="1244813"/>
            <a:ext cx="5472000" cy="4849987"/>
          </a:xfr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89CC7-D6BA-3F48-A7D1-71CFD49A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1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00D6-4A43-5441-911C-0D9645F6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60801"/>
            <a:ext cx="11268000" cy="676524"/>
          </a:xfrm>
        </p:spPr>
        <p:txBody>
          <a:bodyPr lIns="0" anchor="t" anchorCtr="0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AF03E-F346-A241-AA55-9B03A2EB22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0799" y="1244813"/>
            <a:ext cx="5472000" cy="499080"/>
          </a:xfrm>
        </p:spPr>
        <p:txBody>
          <a:bodyPr lIns="0" anchor="b" anchorCtr="0"/>
          <a:lstStyle>
            <a:lvl1pPr marL="0" indent="0">
              <a:buNone/>
              <a:defRPr sz="2400" b="0" i="0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BEE9D-ED3D-FF40-AE6D-A58137D87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800" y="1851271"/>
            <a:ext cx="5471999" cy="42441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8494E-E190-6B41-A8B6-0FB525CCD93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55713" y="1244813"/>
            <a:ext cx="5472000" cy="499497"/>
          </a:xfrm>
        </p:spPr>
        <p:txBody>
          <a:bodyPr lIns="0" anchor="b" anchorCtr="0"/>
          <a:lstStyle>
            <a:lvl1pPr marL="0" indent="0">
              <a:buNone/>
              <a:defRPr sz="2400" b="0" i="0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B036F-E452-3F49-B89F-8DD968E11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5713" y="1851288"/>
            <a:ext cx="5472000" cy="4243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55703-7B3A-CD48-896A-37B9C69C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3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00D6-4A43-5441-911C-0D9645F6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60801"/>
            <a:ext cx="11268000" cy="676524"/>
          </a:xfrm>
        </p:spPr>
        <p:txBody>
          <a:bodyPr lIns="0" anchor="t" anchorCtr="0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AF03E-F346-A241-AA55-9B03A2EB22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0799" y="1244813"/>
            <a:ext cx="3600001" cy="499080"/>
          </a:xfrm>
        </p:spPr>
        <p:txBody>
          <a:bodyPr lIns="0" anchor="b" anchorCtr="0"/>
          <a:lstStyle>
            <a:lvl1pPr marL="0" indent="0">
              <a:buNone/>
              <a:defRPr sz="2400" b="0" i="0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BEE9D-ED3D-FF40-AE6D-A58137D87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800" y="1851270"/>
            <a:ext cx="3600000" cy="424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8494E-E190-6B41-A8B6-0FB525CCD93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4217" y="1244813"/>
            <a:ext cx="3593495" cy="499497"/>
          </a:xfrm>
        </p:spPr>
        <p:txBody>
          <a:bodyPr lIns="0" anchor="b" anchorCtr="0"/>
          <a:lstStyle>
            <a:lvl1pPr marL="0" indent="0">
              <a:buNone/>
              <a:defRPr sz="2400" b="0" i="0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55703-7B3A-CD48-896A-37B9C69C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2C626E5-90EF-CB41-B458-2DDE0D70F0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34218" y="1851270"/>
            <a:ext cx="3600000" cy="424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79867B3-49E6-B04D-A4FA-04406A809FD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94800" y="1851270"/>
            <a:ext cx="3600000" cy="424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DA5CA64-998F-AD45-B6A3-D497EC9A308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94800" y="1244813"/>
            <a:ext cx="3600001" cy="499080"/>
          </a:xfrm>
        </p:spPr>
        <p:txBody>
          <a:bodyPr lIns="0" anchor="b" anchorCtr="0"/>
          <a:lstStyle>
            <a:lvl1pPr marL="0" indent="0">
              <a:buNone/>
              <a:defRPr sz="2400" b="0" i="0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92327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1886-14AE-F24D-82D5-C2C6B47D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06168-6BEE-3348-9818-4DB869A7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8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657F13-C5D9-8649-A430-39C56ACD7A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93173B"/>
              </a:gs>
              <a:gs pos="100000">
                <a:srgbClr val="C2244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2C61D-79A9-A043-9102-C6CFA4417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819" y="1009937"/>
            <a:ext cx="10515600" cy="1741140"/>
          </a:xfrm>
        </p:spPr>
        <p:txBody>
          <a:bodyPr lIns="0" anchor="b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717BC-F8A9-D04A-8DA3-D997CC1356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751077"/>
            <a:ext cx="10550525" cy="2881627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223638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98708-50E0-7A4D-89DF-56F82408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2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9B75E-C06D-EA47-97F7-012A08A9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60800"/>
            <a:ext cx="11268000" cy="707173"/>
          </a:xfrm>
          <a:prstGeom prst="rect">
            <a:avLst/>
          </a:prstGeom>
        </p:spPr>
        <p:txBody>
          <a:bodyPr vert="horz" lIns="0" tIns="46800" rIns="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4812C-EAF5-1740-8183-7AF19C349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800" y="1244813"/>
            <a:ext cx="11268000" cy="4849987"/>
          </a:xfrm>
          <a:prstGeom prst="rect">
            <a:avLst/>
          </a:prstGeom>
        </p:spPr>
        <p:txBody>
          <a:bodyPr vert="horz" lIns="0" tIns="46800" rIns="0" bIns="45720" rtlCol="0">
            <a:norm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1E03A-DE35-0B4F-840C-2D3ADC0FD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8592" y="6297152"/>
            <a:ext cx="1494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rporateS-Light" panose="02000506040000020004" pitchFamily="2" charset="77"/>
              </a:defRPr>
            </a:lvl1pPr>
          </a:lstStyle>
          <a:p>
            <a:fld id="{8785F2B9-21D3-F14E-B45B-1C36127A0057}" type="datetime3">
              <a:rPr lang="en-US" smtClean="0"/>
              <a:t>27 November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9AE32-D98B-424D-9B21-A7ED1CD47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2839" y="6297152"/>
            <a:ext cx="435600" cy="365125"/>
          </a:xfrm>
          <a:prstGeom prst="rect">
            <a:avLst/>
          </a:prstGeom>
        </p:spPr>
        <p:txBody>
          <a:bodyPr vert="horz" lIns="91440" tIns="46800" rIns="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rporateS-Light" panose="02000506040000020004" pitchFamily="2" charset="77"/>
              </a:defRPr>
            </a:lvl1pPr>
          </a:lstStyle>
          <a:p>
            <a:fld id="{A5CD2035-CBC2-5948-AA98-5396E4096C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D8FB4C-B554-9448-8F08-4E9A8F3574B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00" y="6356350"/>
            <a:ext cx="1708701" cy="24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8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9B75E-C06D-EA47-97F7-012A08A9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60800"/>
            <a:ext cx="11268000" cy="707173"/>
          </a:xfrm>
          <a:prstGeom prst="rect">
            <a:avLst/>
          </a:prstGeom>
        </p:spPr>
        <p:txBody>
          <a:bodyPr vert="horz" lIns="0" tIns="46800" rIns="0" bIns="45720" rtlCol="0" anchor="t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4812C-EAF5-1740-8183-7AF19C349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800" y="1244813"/>
            <a:ext cx="11268000" cy="4849987"/>
          </a:xfrm>
          <a:prstGeom prst="rect">
            <a:avLst/>
          </a:prstGeom>
        </p:spPr>
        <p:txBody>
          <a:bodyPr vert="horz" lIns="0" tIns="46800" rIns="0" bIns="45720" rtlCol="0">
            <a:norm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1E03A-DE35-0B4F-840C-2D3ADC0FD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8592" y="6297152"/>
            <a:ext cx="1494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rporateS-Light" panose="02000506040000020004" pitchFamily="2" charset="77"/>
              </a:defRPr>
            </a:lvl1pPr>
          </a:lstStyle>
          <a:p>
            <a:fld id="{8785F2B9-21D3-F14E-B45B-1C36127A0057}" type="datetime3">
              <a:rPr lang="en-US" smtClean="0"/>
              <a:t>27 November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9AE32-D98B-424D-9B21-A7ED1CD47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2839" y="6297152"/>
            <a:ext cx="435600" cy="365125"/>
          </a:xfrm>
          <a:prstGeom prst="rect">
            <a:avLst/>
          </a:prstGeom>
        </p:spPr>
        <p:txBody>
          <a:bodyPr vert="horz" lIns="91440" tIns="46800" rIns="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rporateS-Light" panose="02000506040000020004" pitchFamily="2" charset="77"/>
              </a:defRPr>
            </a:lvl1pPr>
          </a:lstStyle>
          <a:p>
            <a:fld id="{A5CD2035-CBC2-5948-AA98-5396E4096C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0F985D-F1B6-1940-996D-4782E1ECC84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00" y="6356350"/>
            <a:ext cx="1758696" cy="25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6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garida.bandeiradelima@baselgovernance.org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6256-9C52-CAC3-BDD5-A9A6C275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document&#10;&#10;AI-generated content may be incorrect.">
            <a:extLst>
              <a:ext uri="{FF2B5EF4-FFF2-40B4-BE49-F238E27FC236}">
                <a16:creationId xmlns:a16="http://schemas.microsoft.com/office/drawing/2014/main" id="{6517A0ED-B90B-E60C-2E76-CA1B90795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52265-3914-4434-E13B-F343D880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861AB-BBE0-D09F-1A78-9A34A1820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9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0778-4E91-8249-8B95-F21084A0D0F7}"/>
              </a:ext>
            </a:extLst>
          </p:cNvPr>
          <p:cNvSpPr txBox="1"/>
          <p:nvPr/>
        </p:nvSpPr>
        <p:spPr>
          <a:xfrm>
            <a:off x="382434" y="1149358"/>
            <a:ext cx="1064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Helvetica Light" panose="020B0403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34234" y="164069"/>
            <a:ext cx="1038963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algn="ctr" defTabSz="338400">
              <a:spcAft>
                <a:spcPts val="2400"/>
              </a:spcAft>
            </a:pPr>
            <a:endParaRPr lang="es-ES_tradnl" sz="2000" dirty="0"/>
          </a:p>
          <a:p>
            <a:pPr marL="55200" lvl="2" algn="ctr" defTabSz="338400">
              <a:spcAft>
                <a:spcPts val="2400"/>
              </a:spcAft>
            </a:pPr>
            <a:r>
              <a:rPr lang="es-ES_tradnl" sz="2000" dirty="0"/>
              <a:t>CONSTITUIÇÃO DA REPÚBLICA </a:t>
            </a:r>
          </a:p>
          <a:p>
            <a:endParaRPr lang="pt-PT" sz="2000" dirty="0">
              <a:latin typeface="+mj-lt"/>
            </a:endParaRPr>
          </a:p>
          <a:p>
            <a:pPr algn="ctr"/>
            <a:r>
              <a:rPr lang="pt-PT" sz="2000" dirty="0"/>
              <a:t>CAPÍTULO V</a:t>
            </a:r>
          </a:p>
          <a:p>
            <a:pPr algn="ctr"/>
            <a:r>
              <a:rPr lang="pt-PT" sz="2000" b="1" dirty="0"/>
              <a:t>DIREITOS E DEVERES ECONÓMICOS, SOCIAIS E CULTURAIS</a:t>
            </a:r>
          </a:p>
          <a:p>
            <a:pPr algn="ctr"/>
            <a:endParaRPr lang="pt-PT" sz="2000" b="1" dirty="0"/>
          </a:p>
          <a:p>
            <a:pPr algn="ctr"/>
            <a:r>
              <a:rPr lang="pt-PT" sz="2000" dirty="0"/>
              <a:t>Artigo 82</a:t>
            </a:r>
          </a:p>
          <a:p>
            <a:pPr algn="ctr"/>
            <a:r>
              <a:rPr lang="pt-PT" sz="2000" b="1" dirty="0"/>
              <a:t>(Direito de propriedade)</a:t>
            </a:r>
          </a:p>
          <a:p>
            <a:pPr algn="ctr"/>
            <a:endParaRPr lang="pt-PT" sz="2000" b="1" dirty="0"/>
          </a:p>
          <a:p>
            <a:r>
              <a:rPr lang="pt-PT" sz="2000" b="1" dirty="0"/>
              <a:t>	1. </a:t>
            </a:r>
            <a:r>
              <a:rPr lang="pt-PT" sz="2000" dirty="0"/>
              <a:t>O Estado reconhece e garante o direito de propriedade.</a:t>
            </a:r>
          </a:p>
          <a:p>
            <a:endParaRPr lang="pt-PT" sz="2000" dirty="0"/>
          </a:p>
          <a:p>
            <a:r>
              <a:rPr lang="pt-PT" sz="2000" dirty="0">
                <a:latin typeface="+mj-lt"/>
              </a:rPr>
              <a:t>	2. (…)</a:t>
            </a:r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404594"/>
            <a:ext cx="10138330" cy="4458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B6C529C5-A146-4591-BDE3-7E89BCA58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592" y="6174383"/>
            <a:ext cx="1627697" cy="6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4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0778-4E91-8249-8B95-F21084A0D0F7}"/>
              </a:ext>
            </a:extLst>
          </p:cNvPr>
          <p:cNvSpPr txBox="1"/>
          <p:nvPr/>
        </p:nvSpPr>
        <p:spPr>
          <a:xfrm>
            <a:off x="382434" y="1149358"/>
            <a:ext cx="1064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Helvetica Light" panose="020B0403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3715" y="1191845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404594"/>
            <a:ext cx="10138330" cy="4458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6374AB1-0D08-49E1-9547-B41A170C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60799"/>
            <a:ext cx="11268000" cy="5501583"/>
          </a:xfrm>
        </p:spPr>
        <p:txBody>
          <a:bodyPr>
            <a:normAutofit fontScale="90000"/>
          </a:bodyPr>
          <a:lstStyle/>
          <a:p>
            <a:r>
              <a:rPr lang="pt-PT" dirty="0"/>
              <a:t>				  CÓDIGO CIVIL</a:t>
            </a:r>
            <a:br>
              <a:rPr lang="pt-PT" dirty="0"/>
            </a:br>
            <a:br>
              <a:rPr lang="pt-PT" dirty="0"/>
            </a:br>
            <a:r>
              <a:rPr lang="pt-PT" dirty="0"/>
              <a:t>					  </a:t>
            </a:r>
            <a:r>
              <a:rPr lang="pt-PT" sz="2200" dirty="0"/>
              <a:t>Secção IV</a:t>
            </a:r>
            <a:br>
              <a:rPr lang="pt-PT" sz="2200" dirty="0"/>
            </a:br>
            <a:r>
              <a:rPr lang="pt-PT" sz="2200" dirty="0"/>
              <a:t>				  Enriquecimento sem causa</a:t>
            </a:r>
            <a:br>
              <a:rPr lang="pt-PT" sz="2200" dirty="0"/>
            </a:br>
            <a:r>
              <a:rPr lang="pt-PT" sz="2200" dirty="0"/>
              <a:t>				   Artigo 473 ( Princípio geral)</a:t>
            </a:r>
            <a:br>
              <a:rPr lang="pt-PT" dirty="0"/>
            </a:br>
            <a:br>
              <a:rPr lang="pt-PT" dirty="0"/>
            </a:br>
            <a:r>
              <a:rPr lang="pt-PT" sz="2200" dirty="0"/>
              <a:t>1. Aquele que, sem causa justificativa, enriquecer à custa de outrem é obrigado a restituir aquilo com que injustamente se locupletou.</a:t>
            </a:r>
            <a:br>
              <a:rPr lang="pt-PT" sz="2200" dirty="0"/>
            </a:br>
            <a:br>
              <a:rPr lang="pt-PT" sz="2200" dirty="0"/>
            </a:br>
            <a:r>
              <a:rPr lang="pt-PT" sz="2200" dirty="0"/>
              <a:t>2. A obrigação de restituir, por enriquecimento sem causa, tem de modo especial por </a:t>
            </a:r>
            <a:r>
              <a:rPr lang="pt-PT" sz="2200" dirty="0" err="1"/>
              <a:t>objecto</a:t>
            </a:r>
            <a:r>
              <a:rPr lang="pt-PT" sz="2200" dirty="0"/>
              <a:t> o que for indevidamente recebido, ou o que for recebido por virtude de uma causa que deixou de existir ou em vista de um efeito que não se verificou.</a:t>
            </a:r>
            <a:br>
              <a:rPr lang="pt-PT" sz="6000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endParaRPr lang="pt-PT" dirty="0"/>
          </a:p>
        </p:txBody>
      </p:sp>
      <p:pic>
        <p:nvPicPr>
          <p:cNvPr id="8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78345851-F806-48C9-BBBE-E233B51FE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915" y="6219610"/>
            <a:ext cx="1627697" cy="6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0778-4E91-8249-8B95-F21084A0D0F7}"/>
              </a:ext>
            </a:extLst>
          </p:cNvPr>
          <p:cNvSpPr txBox="1"/>
          <p:nvPr/>
        </p:nvSpPr>
        <p:spPr>
          <a:xfrm>
            <a:off x="382434" y="1149358"/>
            <a:ext cx="1064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Helvetica Light" panose="020B0403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3715" y="1191845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404594"/>
            <a:ext cx="10138330" cy="4458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62D780F-875C-4751-A3BE-320F3369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70" y="1149358"/>
            <a:ext cx="10641430" cy="4099829"/>
          </a:xfrm>
        </p:spPr>
        <p:txBody>
          <a:bodyPr>
            <a:normAutofit/>
          </a:bodyPr>
          <a:lstStyle/>
          <a:p>
            <a:r>
              <a:rPr lang="pt-PT" dirty="0"/>
              <a:t>				Código Civil</a:t>
            </a:r>
            <a:br>
              <a:rPr lang="pt-PT" dirty="0"/>
            </a:br>
            <a:br>
              <a:rPr lang="pt-PT" sz="2200" dirty="0"/>
            </a:br>
            <a:r>
              <a:rPr lang="pt-PT" sz="2200" dirty="0"/>
              <a:t>			ARTIGO 280.º (Requisitos do </a:t>
            </a:r>
            <a:r>
              <a:rPr lang="pt-PT" sz="2200" dirty="0" err="1"/>
              <a:t>objecto</a:t>
            </a:r>
            <a:r>
              <a:rPr lang="pt-PT" sz="2200" dirty="0"/>
              <a:t> negocial)</a:t>
            </a:r>
            <a:br>
              <a:rPr lang="pt-PT" sz="2200" dirty="0"/>
            </a:br>
            <a:br>
              <a:rPr lang="pt-PT" sz="2200" dirty="0"/>
            </a:br>
            <a:r>
              <a:rPr lang="pt-PT" sz="2200" dirty="0"/>
              <a:t>1. É nulo o negócio jurídico cujo </a:t>
            </a:r>
            <a:r>
              <a:rPr lang="pt-PT" sz="2200" dirty="0" err="1"/>
              <a:t>objecto</a:t>
            </a:r>
            <a:r>
              <a:rPr lang="pt-PT" sz="2200" dirty="0"/>
              <a:t> seja física ou legalmente impossível, </a:t>
            </a:r>
            <a:r>
              <a:rPr lang="pt-PT" sz="2200" b="1" dirty="0"/>
              <a:t>contrário à lei </a:t>
            </a:r>
            <a:r>
              <a:rPr lang="pt-PT" sz="2200" dirty="0"/>
              <a:t>ou indeterminável.</a:t>
            </a:r>
            <a:br>
              <a:rPr lang="pt-PT" sz="2200" dirty="0"/>
            </a:br>
            <a:br>
              <a:rPr lang="pt-PT" sz="2200" dirty="0"/>
            </a:br>
            <a:r>
              <a:rPr lang="pt-PT" sz="2200" dirty="0"/>
              <a:t>2. É nulo o negócio contrário à ordem pública, ou ofensivo dos bons costumes.</a:t>
            </a:r>
          </a:p>
        </p:txBody>
      </p:sp>
      <p:pic>
        <p:nvPicPr>
          <p:cNvPr id="9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EA676A53-9D60-4AFD-BC89-AAAC8430C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205" y="6220232"/>
            <a:ext cx="1627697" cy="6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6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13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6812" y="240649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	</a:t>
            </a: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42139"/>
            <a:ext cx="11268000" cy="707173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518690"/>
            <a:ext cx="9054248" cy="4344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6E23E7-AA13-4AC3-9956-EC04E4941DCB}"/>
              </a:ext>
            </a:extLst>
          </p:cNvPr>
          <p:cNvSpPr/>
          <p:nvPr/>
        </p:nvSpPr>
        <p:spPr>
          <a:xfrm rot="10800000" flipV="1">
            <a:off x="326571" y="1285411"/>
            <a:ext cx="11682147" cy="45780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i="1" dirty="0">
                <a:solidFill>
                  <a:schemeClr val="tx1"/>
                </a:solidFill>
                <a:latin typeface="Helvetica Light" panose="020B0403020202020204"/>
              </a:rPr>
              <a:t>  </a:t>
            </a: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rgbClr val="000000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rgbClr val="000000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rgbClr val="000000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rgbClr val="000000"/>
              </a:solidFill>
              <a:latin typeface="Helvetica Light" panose="020B0403020202020204"/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				          </a:t>
            </a:r>
            <a:r>
              <a:rPr lang="pt-BR" sz="2400" dirty="0">
                <a:solidFill>
                  <a:schemeClr val="tx1"/>
                </a:solidFill>
              </a:rPr>
              <a:t>Artigo 2</a:t>
            </a:r>
            <a:endParaRPr lang="pt-PT" sz="2400" dirty="0">
              <a:solidFill>
                <a:schemeClr val="tx1"/>
              </a:solidFill>
            </a:endParaRPr>
          </a:p>
          <a:p>
            <a:r>
              <a:rPr lang="pt-BR" sz="2400" b="1" dirty="0">
                <a:solidFill>
                  <a:schemeClr val="tx1"/>
                </a:solidFill>
              </a:rPr>
              <a:t>			       (Conceito e natureza)</a:t>
            </a:r>
          </a:p>
          <a:p>
            <a:endParaRPr lang="pt-PT" sz="2400" dirty="0">
              <a:solidFill>
                <a:schemeClr val="tx1"/>
              </a:solidFill>
            </a:endParaRPr>
          </a:p>
          <a:p>
            <a:pPr lvl="0" algn="just"/>
            <a:r>
              <a:rPr lang="pt-BR" sz="2400" dirty="0">
                <a:solidFill>
                  <a:schemeClr val="tx1"/>
                </a:solidFill>
              </a:rPr>
              <a:t>O confisco civil é uma </a:t>
            </a:r>
            <a:r>
              <a:rPr lang="pt-BR" sz="2400" b="1" dirty="0">
                <a:solidFill>
                  <a:schemeClr val="tx1"/>
                </a:solidFill>
              </a:rPr>
              <a:t>consequência jurídica patrimonial da prática de factos ilícitos típicos </a:t>
            </a:r>
            <a:r>
              <a:rPr lang="pt-BR" sz="2400" dirty="0">
                <a:solidFill>
                  <a:schemeClr val="tx1"/>
                </a:solidFill>
              </a:rPr>
              <a:t>e consiste na declaração de perda a favor do Estado dos  activos referidos na presente lei, através de sentença judicial, sem qualquer consideração ou compensação de qualquer natureza. </a:t>
            </a:r>
            <a:endParaRPr lang="pt-PT" sz="2400" dirty="0">
              <a:solidFill>
                <a:schemeClr val="tx1"/>
              </a:solidFill>
            </a:endParaRPr>
          </a:p>
          <a:p>
            <a:pPr lvl="0" algn="just"/>
            <a:r>
              <a:rPr lang="pt-BR" sz="2400" dirty="0">
                <a:solidFill>
                  <a:schemeClr val="tx1"/>
                </a:solidFill>
              </a:rPr>
              <a:t>O confisco civil é de </a:t>
            </a:r>
            <a:r>
              <a:rPr lang="pt-BR" sz="2400" b="1" dirty="0">
                <a:solidFill>
                  <a:schemeClr val="tx1"/>
                </a:solidFill>
              </a:rPr>
              <a:t>natureza jurisdicional</a:t>
            </a:r>
            <a:r>
              <a:rPr lang="pt-BR" sz="2400" dirty="0">
                <a:solidFill>
                  <a:schemeClr val="tx1"/>
                </a:solidFill>
              </a:rPr>
              <a:t>, de </a:t>
            </a:r>
            <a:r>
              <a:rPr lang="pt-PT" sz="2400" b="1" dirty="0">
                <a:solidFill>
                  <a:schemeClr val="tx1"/>
                </a:solidFill>
              </a:rPr>
              <a:t>carácter </a:t>
            </a:r>
            <a:r>
              <a:rPr lang="pt-BR" sz="2400" b="1" dirty="0">
                <a:solidFill>
                  <a:schemeClr val="tx1"/>
                </a:solidFill>
              </a:rPr>
              <a:t>real, dirigido contra a propriedade</a:t>
            </a:r>
            <a:r>
              <a:rPr lang="pt-BR" sz="2400" dirty="0">
                <a:solidFill>
                  <a:schemeClr val="tx1"/>
                </a:solidFill>
              </a:rPr>
              <a:t>, sendo declarado através de um </a:t>
            </a:r>
            <a:r>
              <a:rPr lang="pt-BR" sz="2400" b="1" dirty="0">
                <a:solidFill>
                  <a:schemeClr val="tx1"/>
                </a:solidFill>
              </a:rPr>
              <a:t>processo </a:t>
            </a:r>
            <a:r>
              <a:rPr lang="pt-PT" sz="2400" b="1" dirty="0">
                <a:solidFill>
                  <a:schemeClr val="tx1"/>
                </a:solidFill>
              </a:rPr>
              <a:t>autónomo, </a:t>
            </a:r>
            <a:r>
              <a:rPr lang="pt-BR" sz="2400" b="1" dirty="0">
                <a:solidFill>
                  <a:schemeClr val="tx1"/>
                </a:solidFill>
              </a:rPr>
              <a:t>independente de qualquer outro julgamento ou processo.</a:t>
            </a:r>
            <a:endParaRPr lang="pt-PT" sz="2400" b="1" dirty="0">
              <a:solidFill>
                <a:schemeClr val="tx1"/>
              </a:solidFill>
            </a:endParaRPr>
          </a:p>
          <a:p>
            <a:endParaRPr lang="pt-PT" sz="2400" b="1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	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</a:t>
            </a:r>
            <a:endParaRPr lang="pt-PT" b="1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    </a:t>
            </a: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14CEB0-9447-44A1-9A7C-189A4B7FBAB1}"/>
              </a:ext>
            </a:extLst>
          </p:cNvPr>
          <p:cNvSpPr/>
          <p:nvPr/>
        </p:nvSpPr>
        <p:spPr>
          <a:xfrm rot="10800000" flipV="1">
            <a:off x="5579706" y="5195875"/>
            <a:ext cx="4053470" cy="541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600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75EF60B3-55D5-42B8-BA11-E7367F281086}"/>
              </a:ext>
            </a:extLst>
          </p:cNvPr>
          <p:cNvCxnSpPr>
            <a:cxnSpLocks/>
          </p:cNvCxnSpPr>
          <p:nvPr/>
        </p:nvCxnSpPr>
        <p:spPr>
          <a:xfrm flipH="1">
            <a:off x="7165910" y="2023841"/>
            <a:ext cx="9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94883B17-F010-44AE-A00B-1697EFC7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03" y="6220232"/>
            <a:ext cx="1627697" cy="609138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7889DDFB-002B-4B1C-8D47-826FFB9FC381}"/>
              </a:ext>
            </a:extLst>
          </p:cNvPr>
          <p:cNvSpPr txBox="1">
            <a:spLocks/>
          </p:cNvSpPr>
          <p:nvPr/>
        </p:nvSpPr>
        <p:spPr>
          <a:xfrm>
            <a:off x="562403" y="306040"/>
            <a:ext cx="11511630" cy="707174"/>
          </a:xfrm>
          <a:prstGeom prst="rect">
            <a:avLst/>
          </a:prstGeom>
        </p:spPr>
        <p:txBody>
          <a:bodyPr vert="horz" lIns="0" tIns="46800" rIns="0" bIns="45720" rtlCol="0" anchor="t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93173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5100" b="1" dirty="0">
                <a:solidFill>
                  <a:srgbClr val="931731"/>
                </a:solidFill>
              </a:rPr>
              <a:t>Lei do confisco civil – principais características</a:t>
            </a: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9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0778-4E91-8249-8B95-F21084A0D0F7}"/>
              </a:ext>
            </a:extLst>
          </p:cNvPr>
          <p:cNvSpPr txBox="1"/>
          <p:nvPr/>
        </p:nvSpPr>
        <p:spPr>
          <a:xfrm>
            <a:off x="382434" y="1149358"/>
            <a:ext cx="1064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Helvetica Light" panose="020B0403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3715" y="1191845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 			</a:t>
            </a:r>
            <a:br>
              <a:rPr lang="pt-PT" sz="3600" dirty="0"/>
            </a:br>
            <a:endParaRPr lang="pt-PT" sz="36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404594"/>
            <a:ext cx="10138330" cy="4458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55D3EEBC-311A-4296-8ACF-6058AEA67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70" y="1380722"/>
            <a:ext cx="10641430" cy="43447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PT" sz="6300" dirty="0"/>
              <a:t>			</a:t>
            </a:r>
            <a:r>
              <a:rPr lang="pt-PT" sz="11200" b="1" dirty="0"/>
              <a:t>  	</a:t>
            </a:r>
            <a:endParaRPr lang="pt-PT" sz="9600" dirty="0"/>
          </a:p>
          <a:p>
            <a:r>
              <a:rPr lang="pt-PT" sz="9600" dirty="0"/>
              <a:t> Acção contra bens</a:t>
            </a:r>
          </a:p>
          <a:p>
            <a:endParaRPr lang="pt-PT" sz="9600" dirty="0"/>
          </a:p>
          <a:p>
            <a:r>
              <a:rPr lang="pt-PT" sz="9600" dirty="0"/>
              <a:t>Não se exige uma condenação</a:t>
            </a:r>
          </a:p>
          <a:p>
            <a:endParaRPr lang="pt-PT" sz="9600" dirty="0"/>
          </a:p>
          <a:p>
            <a:r>
              <a:rPr lang="pt-PT" sz="9600" dirty="0"/>
              <a:t>Não se traduz numa censura ético-social</a:t>
            </a:r>
          </a:p>
          <a:p>
            <a:endParaRPr lang="pt-PT" sz="9600" dirty="0"/>
          </a:p>
          <a:p>
            <a:r>
              <a:rPr lang="pt-PT" sz="9600" dirty="0" err="1"/>
              <a:t>Correcção</a:t>
            </a:r>
            <a:r>
              <a:rPr lang="pt-PT" sz="9600" dirty="0"/>
              <a:t> do património de acordo com o direito.</a:t>
            </a:r>
          </a:p>
          <a:p>
            <a:pPr marL="0" indent="0">
              <a:buNone/>
            </a:pPr>
            <a:endParaRPr lang="pt-PT" sz="9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9600" dirty="0"/>
          </a:p>
          <a:p>
            <a:pPr marL="0" indent="0">
              <a:buNone/>
            </a:pPr>
            <a:r>
              <a:rPr lang="pt-PT" sz="2000" dirty="0"/>
              <a:t> 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8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042430AB-3025-456A-907F-E75B994FE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08" y="6210248"/>
            <a:ext cx="1627697" cy="60913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13E5707-092C-4A65-AA4A-1B26D92B6E4B}"/>
              </a:ext>
            </a:extLst>
          </p:cNvPr>
          <p:cNvSpPr txBox="1">
            <a:spLocks/>
          </p:cNvSpPr>
          <p:nvPr/>
        </p:nvSpPr>
        <p:spPr>
          <a:xfrm>
            <a:off x="562403" y="306040"/>
            <a:ext cx="11511630" cy="707174"/>
          </a:xfrm>
          <a:prstGeom prst="rect">
            <a:avLst/>
          </a:prstGeom>
        </p:spPr>
        <p:txBody>
          <a:bodyPr vert="horz" lIns="0" tIns="46800" rIns="0" bIns="45720" rtlCol="0" anchor="t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93173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5100" b="1" dirty="0">
                <a:solidFill>
                  <a:srgbClr val="931731"/>
                </a:solidFill>
              </a:rPr>
              <a:t>Lei do confisco civil – natureza jurídica</a:t>
            </a: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87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15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6812" y="240649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	</a:t>
            </a: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42139"/>
            <a:ext cx="11268000" cy="707173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518690"/>
            <a:ext cx="9054248" cy="4344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6E23E7-AA13-4AC3-9956-EC04E4941DCB}"/>
              </a:ext>
            </a:extLst>
          </p:cNvPr>
          <p:cNvSpPr/>
          <p:nvPr/>
        </p:nvSpPr>
        <p:spPr>
          <a:xfrm rot="10800000" flipV="1">
            <a:off x="93306" y="1285411"/>
            <a:ext cx="11511954" cy="421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i="1" dirty="0">
                <a:solidFill>
                  <a:schemeClr val="tx1"/>
                </a:solidFill>
                <a:latin typeface="Helvetica Light" panose="020B0403020202020204"/>
              </a:rPr>
              <a:t>  </a:t>
            </a: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				        </a:t>
            </a:r>
            <a:r>
              <a:rPr lang="pt-BR" sz="3200" dirty="0">
                <a:solidFill>
                  <a:schemeClr val="tx1"/>
                </a:solidFill>
              </a:rPr>
              <a:t>ARTIGO 5</a:t>
            </a:r>
            <a:endParaRPr lang="pt-PT" sz="3200" dirty="0">
              <a:solidFill>
                <a:schemeClr val="tx1"/>
              </a:solidFill>
            </a:endParaRPr>
          </a:p>
          <a:p>
            <a:r>
              <a:rPr lang="pt-BR" sz="3200" b="1" dirty="0">
                <a:solidFill>
                  <a:schemeClr val="tx1"/>
                </a:solidFill>
              </a:rPr>
              <a:t>         		 (Direito de propriedade)</a:t>
            </a:r>
          </a:p>
          <a:p>
            <a:endParaRPr lang="pt-PT" sz="3200" dirty="0">
              <a:solidFill>
                <a:schemeClr val="tx1"/>
              </a:solidFill>
            </a:endParaRPr>
          </a:p>
          <a:p>
            <a:pPr algn="just"/>
            <a:r>
              <a:rPr lang="pt-BR" sz="3200" dirty="0">
                <a:solidFill>
                  <a:schemeClr val="tx1"/>
                </a:solidFill>
              </a:rPr>
              <a:t>O confisco civil respeita o direito de propriedade privada legalmente obtido de boa-fé e exercido de acordo com a sua inerente função social.</a:t>
            </a:r>
            <a:endParaRPr lang="pt-PT" sz="3200" b="1" dirty="0">
              <a:solidFill>
                <a:schemeClr val="tx1"/>
              </a:solidFill>
            </a:endParaRPr>
          </a:p>
          <a:p>
            <a:pPr algn="just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	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</a:t>
            </a:r>
            <a:endParaRPr lang="pt-PT" b="1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    </a:t>
            </a: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14CEB0-9447-44A1-9A7C-189A4B7FBAB1}"/>
              </a:ext>
            </a:extLst>
          </p:cNvPr>
          <p:cNvSpPr/>
          <p:nvPr/>
        </p:nvSpPr>
        <p:spPr>
          <a:xfrm rot="10800000" flipV="1">
            <a:off x="5579706" y="5195875"/>
            <a:ext cx="4053470" cy="541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600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75EF60B3-55D5-42B8-BA11-E7367F281086}"/>
              </a:ext>
            </a:extLst>
          </p:cNvPr>
          <p:cNvCxnSpPr>
            <a:cxnSpLocks/>
          </p:cNvCxnSpPr>
          <p:nvPr/>
        </p:nvCxnSpPr>
        <p:spPr>
          <a:xfrm flipH="1">
            <a:off x="7165910" y="2023841"/>
            <a:ext cx="9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94883B17-F010-44AE-A00B-1697EFC7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03" y="6220232"/>
            <a:ext cx="1627697" cy="609138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7889DDFB-002B-4B1C-8D47-826FFB9FC381}"/>
              </a:ext>
            </a:extLst>
          </p:cNvPr>
          <p:cNvSpPr txBox="1">
            <a:spLocks/>
          </p:cNvSpPr>
          <p:nvPr/>
        </p:nvSpPr>
        <p:spPr>
          <a:xfrm>
            <a:off x="562403" y="306040"/>
            <a:ext cx="11511630" cy="707174"/>
          </a:xfrm>
          <a:prstGeom prst="rect">
            <a:avLst/>
          </a:prstGeom>
        </p:spPr>
        <p:txBody>
          <a:bodyPr vert="horz" lIns="0" tIns="46800" rIns="0" bIns="45720" rtlCol="0" anchor="t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93173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5100" b="1" dirty="0">
                <a:solidFill>
                  <a:srgbClr val="931731"/>
                </a:solidFill>
              </a:rPr>
              <a:t>Lei do confisco civil – principais características</a:t>
            </a: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16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6812" y="240649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	</a:t>
            </a: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42139"/>
            <a:ext cx="11268000" cy="707173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518690"/>
            <a:ext cx="9054248" cy="4344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6E23E7-AA13-4AC3-9956-EC04E4941DCB}"/>
              </a:ext>
            </a:extLst>
          </p:cNvPr>
          <p:cNvSpPr/>
          <p:nvPr/>
        </p:nvSpPr>
        <p:spPr>
          <a:xfrm rot="10800000" flipV="1">
            <a:off x="319120" y="1594325"/>
            <a:ext cx="11409680" cy="46385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i="1" dirty="0">
                <a:solidFill>
                  <a:schemeClr val="tx1"/>
                </a:solidFill>
                <a:latin typeface="Helvetica Light" panose="020B0403020202020204"/>
              </a:rPr>
              <a:t>  </a:t>
            </a: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		</a:t>
            </a:r>
            <a:r>
              <a:rPr lang="pt-BR" dirty="0">
                <a:solidFill>
                  <a:schemeClr val="tx1"/>
                </a:solidFill>
              </a:rPr>
              <a:t>		    	</a:t>
            </a:r>
            <a:r>
              <a:rPr lang="pt-BR" sz="2400" dirty="0">
                <a:solidFill>
                  <a:schemeClr val="tx1"/>
                </a:solidFill>
              </a:rPr>
              <a:t>       ARTIGO 43</a:t>
            </a:r>
            <a:endParaRPr lang="pt-PT" sz="2400" dirty="0">
              <a:solidFill>
                <a:schemeClr val="tx1"/>
              </a:solidFill>
            </a:endParaRPr>
          </a:p>
          <a:p>
            <a:r>
              <a:rPr lang="pt-PT" sz="2400" b="1" dirty="0">
                <a:solidFill>
                  <a:schemeClr val="tx1"/>
                </a:solidFill>
              </a:rPr>
              <a:t>              				  (Ónus </a:t>
            </a:r>
            <a:r>
              <a:rPr lang="pt-BR" sz="2400" b="1" dirty="0">
                <a:solidFill>
                  <a:schemeClr val="tx1"/>
                </a:solidFill>
              </a:rPr>
              <a:t>da prova) </a:t>
            </a:r>
          </a:p>
          <a:p>
            <a:endParaRPr lang="pt-PT" sz="24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</a:rPr>
              <a:t> Cabe ao Ministério Público, </a:t>
            </a:r>
            <a:r>
              <a:rPr lang="pt-BR" sz="2400" b="1" dirty="0">
                <a:solidFill>
                  <a:schemeClr val="tx1"/>
                </a:solidFill>
              </a:rPr>
              <a:t>segundo um juízo de probabilidade</a:t>
            </a:r>
            <a:r>
              <a:rPr lang="pt-BR" sz="2400" dirty="0">
                <a:solidFill>
                  <a:schemeClr val="tx1"/>
                </a:solidFill>
              </a:rPr>
              <a:t>, demonstrar os pressupostos do confisco civil.</a:t>
            </a:r>
            <a:endParaRPr lang="pt-PT" sz="2400" dirty="0">
              <a:solidFill>
                <a:schemeClr val="tx1"/>
              </a:solidFill>
            </a:endParaRPr>
          </a:p>
          <a:p>
            <a:pPr algn="just"/>
            <a:endParaRPr lang="pt-PT" sz="2400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sz="2400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r>
              <a:rPr lang="pt-PT" sz="2400" dirty="0">
                <a:solidFill>
                  <a:schemeClr val="tx1"/>
                </a:solidFill>
                <a:latin typeface="Helvetica Light" panose="020B0403020202020204"/>
              </a:rPr>
              <a:t>					 </a:t>
            </a:r>
            <a:r>
              <a:rPr lang="pt-BR" sz="2400" dirty="0">
                <a:solidFill>
                  <a:schemeClr val="tx1"/>
                </a:solidFill>
              </a:rPr>
              <a:t>      ARTIGO 51</a:t>
            </a:r>
            <a:endParaRPr lang="pt-PT" sz="2400" dirty="0">
              <a:solidFill>
                <a:schemeClr val="tx1"/>
              </a:solidFill>
            </a:endParaRPr>
          </a:p>
          <a:p>
            <a:r>
              <a:rPr lang="pt-BR" sz="2400" b="1" dirty="0">
                <a:solidFill>
                  <a:schemeClr val="tx1"/>
                </a:solidFill>
              </a:rPr>
              <a:t>      				             (Âmbito da sentença</a:t>
            </a:r>
            <a:r>
              <a:rPr lang="pt-PT" sz="2400" b="1" dirty="0">
                <a:solidFill>
                  <a:schemeClr val="tx1"/>
                </a:solidFill>
              </a:rPr>
              <a:t>)</a:t>
            </a:r>
            <a:endParaRPr lang="pt-PT" sz="24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schemeClr val="tx1"/>
                </a:solidFill>
              </a:rPr>
              <a:t>(…)</a:t>
            </a:r>
          </a:p>
          <a:p>
            <a:r>
              <a:rPr lang="pt-BR" sz="2400" dirty="0">
                <a:solidFill>
                  <a:schemeClr val="tx1"/>
                </a:solidFill>
              </a:rPr>
              <a:t>2. O juiz declara o confisco civil dos bens </a:t>
            </a:r>
            <a:r>
              <a:rPr lang="pt-BR" sz="2400" b="1" dirty="0">
                <a:solidFill>
                  <a:schemeClr val="tx1"/>
                </a:solidFill>
              </a:rPr>
              <a:t>com base num juízo de probabilidade</a:t>
            </a:r>
            <a:r>
              <a:rPr lang="pt-BR" sz="2400" dirty="0">
                <a:solidFill>
                  <a:schemeClr val="tx1"/>
                </a:solidFill>
              </a:rPr>
              <a:t>, de acordo com o que foi alegado e provado.</a:t>
            </a:r>
          </a:p>
          <a:p>
            <a:r>
              <a:rPr lang="pt-BR" sz="2400" dirty="0">
                <a:solidFill>
                  <a:schemeClr val="tx1"/>
                </a:solidFill>
                <a:latin typeface="Helvetica Light" panose="020B0403020202020204"/>
              </a:rPr>
              <a:t>(…)</a:t>
            </a:r>
            <a:endParaRPr lang="pt-PT" sz="2400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</a:t>
            </a:r>
            <a:endParaRPr lang="pt-PT" b="1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    </a:t>
            </a: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14CEB0-9447-44A1-9A7C-189A4B7FBAB1}"/>
              </a:ext>
            </a:extLst>
          </p:cNvPr>
          <p:cNvSpPr/>
          <p:nvPr/>
        </p:nvSpPr>
        <p:spPr>
          <a:xfrm rot="10800000" flipV="1">
            <a:off x="5579706" y="5195875"/>
            <a:ext cx="4053470" cy="541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600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75EF60B3-55D5-42B8-BA11-E7367F281086}"/>
              </a:ext>
            </a:extLst>
          </p:cNvPr>
          <p:cNvCxnSpPr>
            <a:cxnSpLocks/>
          </p:cNvCxnSpPr>
          <p:nvPr/>
        </p:nvCxnSpPr>
        <p:spPr>
          <a:xfrm flipH="1">
            <a:off x="7165910" y="2023841"/>
            <a:ext cx="9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94883B17-F010-44AE-A00B-1697EFC7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03" y="6220232"/>
            <a:ext cx="1627697" cy="609138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7889DDFB-002B-4B1C-8D47-826FFB9FC381}"/>
              </a:ext>
            </a:extLst>
          </p:cNvPr>
          <p:cNvSpPr txBox="1">
            <a:spLocks/>
          </p:cNvSpPr>
          <p:nvPr/>
        </p:nvSpPr>
        <p:spPr>
          <a:xfrm>
            <a:off x="562403" y="306040"/>
            <a:ext cx="11511630" cy="707174"/>
          </a:xfrm>
          <a:prstGeom prst="rect">
            <a:avLst/>
          </a:prstGeom>
        </p:spPr>
        <p:txBody>
          <a:bodyPr vert="horz" lIns="0" tIns="46800" rIns="0" bIns="45720" rtlCol="0" anchor="t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93173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5100" b="1" dirty="0">
                <a:solidFill>
                  <a:srgbClr val="931731"/>
                </a:solidFill>
              </a:rPr>
              <a:t>Lei do confisco civil – principais características</a:t>
            </a: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2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17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6812" y="240649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	</a:t>
            </a: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42139"/>
            <a:ext cx="11268000" cy="707173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518690"/>
            <a:ext cx="9054248" cy="4344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6E23E7-AA13-4AC3-9956-EC04E4941DCB}"/>
              </a:ext>
            </a:extLst>
          </p:cNvPr>
          <p:cNvSpPr/>
          <p:nvPr/>
        </p:nvSpPr>
        <p:spPr>
          <a:xfrm rot="10800000" flipV="1">
            <a:off x="158621" y="1285411"/>
            <a:ext cx="11915412" cy="45780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i="1" dirty="0">
                <a:solidFill>
                  <a:schemeClr val="tx1"/>
                </a:solidFill>
                <a:latin typeface="Helvetica Light" panose="020B0403020202020204"/>
              </a:rPr>
              <a:t>  </a:t>
            </a: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				        </a:t>
            </a:r>
            <a:r>
              <a:rPr lang="pt-BR" sz="3200" dirty="0">
                <a:solidFill>
                  <a:schemeClr val="tx1"/>
                </a:solidFill>
              </a:rPr>
              <a:t>ARTIGO 12</a:t>
            </a:r>
            <a:endParaRPr lang="pt-PT" sz="3200" dirty="0">
              <a:solidFill>
                <a:schemeClr val="tx1"/>
              </a:solidFill>
            </a:endParaRPr>
          </a:p>
          <a:p>
            <a:r>
              <a:rPr lang="pt-BR" sz="3200" b="1" dirty="0">
                <a:solidFill>
                  <a:schemeClr val="tx1"/>
                </a:solidFill>
              </a:rPr>
              <a:t>     		       (Aplicação da lei no tempo) </a:t>
            </a:r>
          </a:p>
          <a:p>
            <a:endParaRPr lang="pt-PT" sz="3200" dirty="0">
              <a:solidFill>
                <a:schemeClr val="tx1"/>
              </a:solidFill>
            </a:endParaRPr>
          </a:p>
          <a:p>
            <a:pPr algn="just"/>
            <a:r>
              <a:rPr lang="pt-BR" sz="3200" dirty="0">
                <a:solidFill>
                  <a:schemeClr val="tx1"/>
                </a:solidFill>
              </a:rPr>
              <a:t>O confisco civil aplica-se aos bens previstos  no artigo 17 da presente lei, </a:t>
            </a:r>
            <a:r>
              <a:rPr lang="pt-BR" sz="3200" b="1" dirty="0">
                <a:solidFill>
                  <a:schemeClr val="tx1"/>
                </a:solidFill>
              </a:rPr>
              <a:t>ainda que o facto ilícito típico tenha ocorrido antes da sua entrada em vigor</a:t>
            </a:r>
            <a:r>
              <a:rPr lang="pt-BR" sz="3200" dirty="0">
                <a:solidFill>
                  <a:schemeClr val="tx1"/>
                </a:solidFill>
              </a:rPr>
              <a:t>, desde que à data da sua prática constituísse infracção penal.</a:t>
            </a:r>
            <a:endParaRPr lang="pt-PT" sz="3200" dirty="0">
              <a:solidFill>
                <a:schemeClr val="tx1"/>
              </a:solidFill>
            </a:endParaRPr>
          </a:p>
          <a:p>
            <a:pPr algn="just"/>
            <a:endParaRPr lang="pt-PT" sz="3200" dirty="0">
              <a:solidFill>
                <a:schemeClr val="tx1"/>
              </a:solidFill>
            </a:endParaRPr>
          </a:p>
          <a:p>
            <a:pPr algn="just"/>
            <a:r>
              <a:rPr lang="pt-PT" sz="32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	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</a:t>
            </a:r>
            <a:endParaRPr lang="pt-PT" b="1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    </a:t>
            </a: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14CEB0-9447-44A1-9A7C-189A4B7FBAB1}"/>
              </a:ext>
            </a:extLst>
          </p:cNvPr>
          <p:cNvSpPr/>
          <p:nvPr/>
        </p:nvSpPr>
        <p:spPr>
          <a:xfrm rot="10800000" flipV="1">
            <a:off x="5579706" y="5195875"/>
            <a:ext cx="4053470" cy="541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600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75EF60B3-55D5-42B8-BA11-E7367F281086}"/>
              </a:ext>
            </a:extLst>
          </p:cNvPr>
          <p:cNvCxnSpPr>
            <a:cxnSpLocks/>
          </p:cNvCxnSpPr>
          <p:nvPr/>
        </p:nvCxnSpPr>
        <p:spPr>
          <a:xfrm flipH="1">
            <a:off x="7165910" y="2023841"/>
            <a:ext cx="9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94883B17-F010-44AE-A00B-1697EFC7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03" y="6122644"/>
            <a:ext cx="1627697" cy="609138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7889DDFB-002B-4B1C-8D47-826FFB9FC381}"/>
              </a:ext>
            </a:extLst>
          </p:cNvPr>
          <p:cNvSpPr txBox="1">
            <a:spLocks/>
          </p:cNvSpPr>
          <p:nvPr/>
        </p:nvSpPr>
        <p:spPr>
          <a:xfrm>
            <a:off x="562403" y="306040"/>
            <a:ext cx="11511630" cy="707174"/>
          </a:xfrm>
          <a:prstGeom prst="rect">
            <a:avLst/>
          </a:prstGeom>
        </p:spPr>
        <p:txBody>
          <a:bodyPr vert="horz" lIns="0" tIns="46800" rIns="0" bIns="45720" rtlCol="0" anchor="t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93173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5100" b="1" dirty="0">
                <a:solidFill>
                  <a:srgbClr val="931731"/>
                </a:solidFill>
              </a:rPr>
              <a:t>Lei do confisco civil – principais características</a:t>
            </a: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19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0778-4E91-8249-8B95-F21084A0D0F7}"/>
              </a:ext>
            </a:extLst>
          </p:cNvPr>
          <p:cNvSpPr txBox="1"/>
          <p:nvPr/>
        </p:nvSpPr>
        <p:spPr>
          <a:xfrm>
            <a:off x="382434" y="1149358"/>
            <a:ext cx="1064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Helvetica Light" panose="020B0403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3715" y="1191845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404594"/>
            <a:ext cx="10138330" cy="4458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62D780F-875C-4751-A3BE-320F3369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1" y="1149358"/>
            <a:ext cx="11896531" cy="5068260"/>
          </a:xfrm>
        </p:spPr>
        <p:txBody>
          <a:bodyPr>
            <a:normAutofit/>
          </a:bodyPr>
          <a:lstStyle/>
          <a:p>
            <a:r>
              <a:rPr lang="pt-PT" dirty="0"/>
              <a:t>				Código Civil</a:t>
            </a:r>
            <a:br>
              <a:rPr lang="pt-PT" dirty="0"/>
            </a:br>
            <a:br>
              <a:rPr lang="pt-PT" sz="2200" dirty="0"/>
            </a:br>
            <a:r>
              <a:rPr lang="pt-PT" sz="2200" dirty="0"/>
              <a:t>				</a:t>
            </a:r>
            <a:br>
              <a:rPr lang="pt-PT" sz="2200" dirty="0"/>
            </a:br>
            <a:r>
              <a:rPr lang="pt-PT" sz="2200" dirty="0"/>
              <a:t>				     </a:t>
            </a:r>
            <a:r>
              <a:rPr lang="pt-PT" sz="2800" dirty="0"/>
              <a:t>ARTIGO 289.º </a:t>
            </a:r>
            <a:br>
              <a:rPr lang="pt-PT" sz="2800" dirty="0"/>
            </a:br>
            <a:r>
              <a:rPr lang="pt-PT" sz="2800" dirty="0"/>
              <a:t>	   (Efeitos da declaração de nulidade e da anulação)</a:t>
            </a:r>
            <a:br>
              <a:rPr lang="pt-PT" sz="2800" dirty="0"/>
            </a:br>
            <a:br>
              <a:rPr lang="pt-PT" sz="2800" dirty="0"/>
            </a:br>
            <a:r>
              <a:rPr lang="pt-PT" sz="2800" dirty="0"/>
              <a:t>1. Tanto a declaração de nulidade como a anulação do negócio têm </a:t>
            </a:r>
            <a:r>
              <a:rPr lang="pt-PT" sz="2800" b="1" dirty="0"/>
              <a:t>efeito </a:t>
            </a:r>
            <a:r>
              <a:rPr lang="pt-PT" sz="2800" b="1" dirty="0" err="1"/>
              <a:t>retroactivo</a:t>
            </a:r>
            <a:r>
              <a:rPr lang="pt-PT" sz="2800" dirty="0"/>
              <a:t>, devendo ser restituído tudo o que tiver sido prestado ou, se a restituição em espécie não for possível, o valor correspondente.</a:t>
            </a:r>
            <a:br>
              <a:rPr lang="pt-PT" sz="2800" dirty="0"/>
            </a:br>
            <a:br>
              <a:rPr lang="pt-PT" sz="2800" dirty="0"/>
            </a:br>
            <a:r>
              <a:rPr lang="pt-PT" sz="2800" dirty="0"/>
              <a:t>2. (…)</a:t>
            </a:r>
            <a:br>
              <a:rPr lang="pt-PT" sz="2800" dirty="0"/>
            </a:br>
            <a:r>
              <a:rPr lang="pt-PT" sz="2800" dirty="0"/>
              <a:t>3. (…)</a:t>
            </a:r>
          </a:p>
        </p:txBody>
      </p:sp>
      <p:pic>
        <p:nvPicPr>
          <p:cNvPr id="9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15811517-7C24-41DA-AF19-23232482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13" y="6217618"/>
            <a:ext cx="1627697" cy="6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6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19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6812" y="240649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	</a:t>
            </a: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42139"/>
            <a:ext cx="11268000" cy="707173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518690"/>
            <a:ext cx="9054248" cy="4344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6E23E7-AA13-4AC3-9956-EC04E4941DCB}"/>
              </a:ext>
            </a:extLst>
          </p:cNvPr>
          <p:cNvSpPr/>
          <p:nvPr/>
        </p:nvSpPr>
        <p:spPr>
          <a:xfrm rot="10800000" flipV="1">
            <a:off x="93306" y="1285411"/>
            <a:ext cx="11915412" cy="45780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i="1" dirty="0">
                <a:solidFill>
                  <a:schemeClr val="tx1"/>
                </a:solidFill>
                <a:latin typeface="Helvetica Light" panose="020B0403020202020204"/>
              </a:rPr>
              <a:t>  </a:t>
            </a: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3200" dirty="0">
              <a:solidFill>
                <a:schemeClr val="tx1"/>
              </a:solidFill>
            </a:endParaRPr>
          </a:p>
          <a:p>
            <a:endParaRPr lang="pt-BR" sz="3200" dirty="0">
              <a:solidFill>
                <a:schemeClr val="tx1"/>
              </a:solidFill>
            </a:endParaRPr>
          </a:p>
          <a:p>
            <a:r>
              <a:rPr lang="pt-BR" sz="3200" dirty="0">
                <a:solidFill>
                  <a:schemeClr val="tx1"/>
                </a:solidFill>
              </a:rPr>
              <a:t>				        ARTIGO 13</a:t>
            </a:r>
            <a:endParaRPr lang="pt-PT" sz="3200" dirty="0">
              <a:solidFill>
                <a:schemeClr val="tx1"/>
              </a:solidFill>
            </a:endParaRPr>
          </a:p>
          <a:p>
            <a:r>
              <a:rPr lang="pt-BR" sz="3200" b="1" dirty="0">
                <a:solidFill>
                  <a:schemeClr val="tx1"/>
                </a:solidFill>
              </a:rPr>
              <a:t>   			     (Imprescriptibilidade) </a:t>
            </a:r>
          </a:p>
          <a:p>
            <a:endParaRPr lang="pt-PT" sz="3200" dirty="0">
              <a:solidFill>
                <a:schemeClr val="tx1"/>
              </a:solidFill>
            </a:endParaRPr>
          </a:p>
          <a:p>
            <a:r>
              <a:rPr lang="pt-BR" sz="3200" dirty="0">
                <a:solidFill>
                  <a:schemeClr val="tx1"/>
                </a:solidFill>
              </a:rPr>
              <a:t>O confisco civil </a:t>
            </a:r>
            <a:r>
              <a:rPr lang="pt-BR" sz="3200" b="1" dirty="0">
                <a:solidFill>
                  <a:schemeClr val="tx1"/>
                </a:solidFill>
              </a:rPr>
              <a:t>não prescreve</a:t>
            </a:r>
            <a:r>
              <a:rPr lang="pt-BR" sz="3200" dirty="0">
                <a:solidFill>
                  <a:schemeClr val="tx1"/>
                </a:solidFill>
              </a:rPr>
              <a:t>. </a:t>
            </a:r>
            <a:endParaRPr lang="pt-PT" sz="3200" dirty="0">
              <a:solidFill>
                <a:schemeClr val="tx1"/>
              </a:solidFill>
            </a:endParaRPr>
          </a:p>
          <a:p>
            <a:r>
              <a:rPr lang="pt-BR" sz="3200" dirty="0">
                <a:solidFill>
                  <a:schemeClr val="tx1"/>
                </a:solidFill>
              </a:rPr>
              <a:t> </a:t>
            </a:r>
            <a:endParaRPr lang="pt-PT" sz="3200" dirty="0">
              <a:solidFill>
                <a:schemeClr val="tx1"/>
              </a:solidFill>
            </a:endParaRPr>
          </a:p>
          <a:p>
            <a:pPr algn="just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	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</a:t>
            </a:r>
            <a:endParaRPr lang="pt-PT" b="1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    </a:t>
            </a: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14CEB0-9447-44A1-9A7C-189A4B7FBAB1}"/>
              </a:ext>
            </a:extLst>
          </p:cNvPr>
          <p:cNvSpPr/>
          <p:nvPr/>
        </p:nvSpPr>
        <p:spPr>
          <a:xfrm rot="10800000" flipV="1">
            <a:off x="5579706" y="5195875"/>
            <a:ext cx="4053470" cy="541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600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75EF60B3-55D5-42B8-BA11-E7367F281086}"/>
              </a:ext>
            </a:extLst>
          </p:cNvPr>
          <p:cNvCxnSpPr>
            <a:cxnSpLocks/>
          </p:cNvCxnSpPr>
          <p:nvPr/>
        </p:nvCxnSpPr>
        <p:spPr>
          <a:xfrm flipH="1">
            <a:off x="7165910" y="2023841"/>
            <a:ext cx="9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94883B17-F010-44AE-A00B-1697EFC7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03" y="6220232"/>
            <a:ext cx="1627697" cy="609138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7889DDFB-002B-4B1C-8D47-826FFB9FC381}"/>
              </a:ext>
            </a:extLst>
          </p:cNvPr>
          <p:cNvSpPr txBox="1">
            <a:spLocks/>
          </p:cNvSpPr>
          <p:nvPr/>
        </p:nvSpPr>
        <p:spPr>
          <a:xfrm>
            <a:off x="562403" y="306040"/>
            <a:ext cx="11511630" cy="707174"/>
          </a:xfrm>
          <a:prstGeom prst="rect">
            <a:avLst/>
          </a:prstGeom>
        </p:spPr>
        <p:txBody>
          <a:bodyPr vert="horz" lIns="0" tIns="46800" rIns="0" bIns="45720" rtlCol="0" anchor="t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93173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5100" b="1" dirty="0">
                <a:solidFill>
                  <a:srgbClr val="931731"/>
                </a:solidFill>
              </a:rPr>
              <a:t>Lei do confisco civil – principais características</a:t>
            </a: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9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3D5F306-F022-4B4D-A794-7E20F03E4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 Margarida Bandeira de Lima | 27 de </a:t>
            </a:r>
            <a:r>
              <a:rPr lang="en-GB" dirty="0" err="1"/>
              <a:t>Novembro</a:t>
            </a:r>
            <a:r>
              <a:rPr lang="en-GB" dirty="0"/>
              <a:t> de 2025</a:t>
            </a:r>
          </a:p>
        </p:txBody>
      </p:sp>
      <p:pic>
        <p:nvPicPr>
          <p:cNvPr id="3" name="Marcador de Posição da Imagem 2">
            <a:extLst>
              <a:ext uri="{FF2B5EF4-FFF2-40B4-BE49-F238E27FC236}">
                <a16:creationId xmlns:a16="http://schemas.microsoft.com/office/drawing/2014/main" id="{E3FFDC2C-BDA6-4622-AB3B-8BDDCF5AEC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2528" b="32528"/>
          <a:stretch>
            <a:fillRect/>
          </a:stretch>
        </p:blipFill>
        <p:spPr>
          <a:xfrm>
            <a:off x="462600" y="0"/>
            <a:ext cx="11266799" cy="388336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056BE-CD51-5343-AD9A-8DABF64C1F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57025" y="6297613"/>
            <a:ext cx="434975" cy="363537"/>
          </a:xfrm>
        </p:spPr>
        <p:txBody>
          <a:bodyPr/>
          <a:lstStyle/>
          <a:p>
            <a:fld id="{A5CD2035-CBC2-5948-AA98-5396E4096C35}" type="slidenum">
              <a:rPr lang="en-US" smtClean="0"/>
              <a:t>2</a:t>
            </a:fld>
            <a:endParaRPr lang="en-US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08C1AE47-9276-47CC-9A69-329F60F6F195}"/>
              </a:ext>
            </a:extLst>
          </p:cNvPr>
          <p:cNvSpPr txBox="1"/>
          <p:nvPr/>
        </p:nvSpPr>
        <p:spPr>
          <a:xfrm>
            <a:off x="3692525" y="3193733"/>
            <a:ext cx="4806950" cy="4705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t-PT" sz="2100">
                <a:solidFill>
                  <a:srgbClr val="93173B"/>
                </a:solidFill>
                <a:effectLst/>
                <a:latin typeface="CorporateS" panose="02000506040000020004" pitchFamily="50" charset="0"/>
                <a:ea typeface="MS Mincho" panose="02020609040205080304" pitchFamily="49" charset="-128"/>
                <a:cs typeface="CorporateS" panose="02000506040000020004" pitchFamily="50" charset="0"/>
              </a:rPr>
              <a:t>AR     TS     PGR     MJACR     GIFiM</a:t>
            </a:r>
            <a:endParaRPr lang="pt-PT" sz="1200">
              <a:solidFill>
                <a:srgbClr val="000000"/>
              </a:solidFill>
              <a:effectLst/>
              <a:latin typeface="Minion Pro"/>
              <a:ea typeface="MS Mincho" panose="02020609040205080304" pitchFamily="49" charset="-128"/>
              <a:cs typeface="Minion Pro"/>
            </a:endParaRPr>
          </a:p>
          <a:p>
            <a:pPr algn="just">
              <a:lnSpc>
                <a:spcPct val="132000"/>
              </a:lnSpc>
              <a:spcAft>
                <a:spcPts val="1100"/>
              </a:spcAft>
            </a:pPr>
            <a:r>
              <a:rPr lang="pt-PT" sz="1100" spc="1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 (Body CS)"/>
              </a:rPr>
              <a:t> </a:t>
            </a:r>
          </a:p>
        </p:txBody>
      </p:sp>
      <p:pic>
        <p:nvPicPr>
          <p:cNvPr id="11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0623B308-5247-4214-9D87-9DC8BCB32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76" y="6174812"/>
            <a:ext cx="1627697" cy="6091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EA70BE60-9244-4A4B-81C1-BC6A0BBEA32C}"/>
              </a:ext>
            </a:extLst>
          </p:cNvPr>
          <p:cNvSpPr/>
          <p:nvPr/>
        </p:nvSpPr>
        <p:spPr>
          <a:xfrm>
            <a:off x="644525" y="322816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PT" sz="800" dirty="0">
              <a:solidFill>
                <a:srgbClr val="000000"/>
              </a:solidFill>
              <a:latin typeface="CorporateS" panose="02000506040000020004" pitchFamily="50" charset="0"/>
            </a:endParaRPr>
          </a:p>
          <a:p>
            <a:pPr algn="ctr"/>
            <a:r>
              <a:rPr lang="pt-PT" sz="800" dirty="0">
                <a:solidFill>
                  <a:srgbClr val="000000"/>
                </a:solidFill>
                <a:latin typeface="CorporateS" panose="02000506040000020004" pitchFamily="50" charset="0"/>
              </a:rPr>
              <a:t> </a:t>
            </a:r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06AA9E7-F33E-4A74-84BC-0FAA3FE82758}"/>
              </a:ext>
            </a:extLst>
          </p:cNvPr>
          <p:cNvSpPr/>
          <p:nvPr/>
        </p:nvSpPr>
        <p:spPr>
          <a:xfrm rot="10800000" flipV="1">
            <a:off x="6096000" y="797706"/>
            <a:ext cx="3048000" cy="1061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rgbClr val="931731"/>
                </a:solidFill>
              </a:rPr>
              <a:t>Confisco Civil</a:t>
            </a:r>
          </a:p>
        </p:txBody>
      </p:sp>
    </p:spTree>
    <p:extLst>
      <p:ext uri="{BB962C8B-B14F-4D97-AF65-F5344CB8AC3E}">
        <p14:creationId xmlns:p14="http://schemas.microsoft.com/office/powerpoint/2010/main" val="2603473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0778-4E91-8249-8B95-F21084A0D0F7}"/>
              </a:ext>
            </a:extLst>
          </p:cNvPr>
          <p:cNvSpPr txBox="1"/>
          <p:nvPr/>
        </p:nvSpPr>
        <p:spPr>
          <a:xfrm>
            <a:off x="382434" y="1149358"/>
            <a:ext cx="1064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Helvetica Light" panose="020B0403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3715" y="1191845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404594"/>
            <a:ext cx="10138330" cy="4458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62D780F-875C-4751-A3BE-320F3369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9" y="1149358"/>
            <a:ext cx="11366059" cy="4304048"/>
          </a:xfrm>
        </p:spPr>
        <p:txBody>
          <a:bodyPr>
            <a:normAutofit/>
          </a:bodyPr>
          <a:lstStyle/>
          <a:p>
            <a:r>
              <a:rPr lang="pt-PT" dirty="0"/>
              <a:t>				Código Civil</a:t>
            </a:r>
            <a:br>
              <a:rPr lang="pt-PT" dirty="0"/>
            </a:br>
            <a:br>
              <a:rPr lang="pt-PT" dirty="0"/>
            </a:br>
            <a:br>
              <a:rPr lang="pt-PT" sz="2200" dirty="0"/>
            </a:br>
            <a:r>
              <a:rPr lang="pt-PT" sz="2200" dirty="0"/>
              <a:t>			     </a:t>
            </a:r>
            <a:r>
              <a:rPr lang="pt-PT" sz="3200" dirty="0"/>
              <a:t>ARTIGO 286.º (Nulidade)</a:t>
            </a:r>
            <a:br>
              <a:rPr lang="pt-PT" sz="3200" dirty="0"/>
            </a:br>
            <a:br>
              <a:rPr lang="pt-PT" sz="3200" dirty="0"/>
            </a:br>
            <a:br>
              <a:rPr lang="pt-PT" sz="3200" dirty="0"/>
            </a:br>
            <a:r>
              <a:rPr lang="pt-PT" sz="3200" b="1" dirty="0"/>
              <a:t>A nulidade é invocável a todo o tempo </a:t>
            </a:r>
            <a:r>
              <a:rPr lang="pt-PT" sz="3200" dirty="0"/>
              <a:t>por qualquer interessado e pode ser declarada oficiosamente pelo tribunal.</a:t>
            </a:r>
          </a:p>
        </p:txBody>
      </p:sp>
      <p:pic>
        <p:nvPicPr>
          <p:cNvPr id="9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EB715B68-8B35-4AE4-9103-3B0649DCB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221" y="6217618"/>
            <a:ext cx="1627697" cy="6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07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21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6812" y="240649"/>
            <a:ext cx="106463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	</a:t>
            </a: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42139"/>
            <a:ext cx="11268000" cy="707173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518690"/>
            <a:ext cx="9054248" cy="4344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6E23E7-AA13-4AC3-9956-EC04E4941DCB}"/>
              </a:ext>
            </a:extLst>
          </p:cNvPr>
          <p:cNvSpPr/>
          <p:nvPr/>
        </p:nvSpPr>
        <p:spPr>
          <a:xfrm rot="10800000" flipV="1">
            <a:off x="755176" y="1782147"/>
            <a:ext cx="9649060" cy="54987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chemeClr val="tx1"/>
                </a:solidFill>
              </a:rPr>
              <a:t>Art</a:t>
            </a:r>
            <a:r>
              <a:rPr lang="pt-PT" sz="2400" dirty="0">
                <a:solidFill>
                  <a:schemeClr val="tx1"/>
                </a:solidFill>
              </a:rPr>
              <a:t>. 4 - O confisco civil deve basear-se no respeito pela dignidade humana.</a:t>
            </a:r>
          </a:p>
          <a:p>
            <a:pPr algn="just"/>
            <a:endParaRPr lang="pt-P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chemeClr val="tx1"/>
                </a:solidFill>
              </a:rPr>
              <a:t>Art</a:t>
            </a:r>
            <a:r>
              <a:rPr lang="pt-PT" sz="2400" dirty="0">
                <a:solidFill>
                  <a:schemeClr val="tx1"/>
                </a:solidFill>
              </a:rPr>
              <a:t>. 5 - O confisco civil respeita o direito de propriedade privada legalmente obtido de boa-fé e exercido de acordo com a sua inerente função social.</a:t>
            </a:r>
          </a:p>
          <a:p>
            <a:pPr algn="just"/>
            <a:endParaRPr lang="pt-P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chemeClr val="tx1"/>
                </a:solidFill>
              </a:rPr>
              <a:t>Art</a:t>
            </a:r>
            <a:r>
              <a:rPr lang="pt-PT" sz="2400" dirty="0">
                <a:solidFill>
                  <a:schemeClr val="tx1"/>
                </a:solidFill>
              </a:rPr>
              <a:t>. 7 - Na aplicação da presente lei, são garantidos e protegidos os direitos reconhecidos na Constituição, bem como nos tratados e convenções internacionais sobre direitos humanos ratificados por Moçambique.</a:t>
            </a:r>
          </a:p>
          <a:p>
            <a:pPr algn="just"/>
            <a:endParaRPr lang="pt-P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tx1"/>
                </a:solidFill>
              </a:rPr>
              <a:t>Art.º 8 - No confisco civil é garantido o procedimento jurídico e judiciário.</a:t>
            </a:r>
          </a:p>
          <a:p>
            <a:pPr algn="just"/>
            <a:endParaRPr lang="pt-PT" sz="3200" dirty="0">
              <a:solidFill>
                <a:schemeClr val="tx1"/>
              </a:solidFill>
            </a:endParaRPr>
          </a:p>
          <a:p>
            <a:pPr algn="just"/>
            <a:r>
              <a:rPr lang="pt-PT" sz="32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	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</a:t>
            </a:r>
            <a:endParaRPr lang="pt-PT" b="1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    </a:t>
            </a: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14CEB0-9447-44A1-9A7C-189A4B7FBAB1}"/>
              </a:ext>
            </a:extLst>
          </p:cNvPr>
          <p:cNvSpPr/>
          <p:nvPr/>
        </p:nvSpPr>
        <p:spPr>
          <a:xfrm rot="10800000" flipV="1">
            <a:off x="5579706" y="5195875"/>
            <a:ext cx="4053470" cy="541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600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75EF60B3-55D5-42B8-BA11-E7367F281086}"/>
              </a:ext>
            </a:extLst>
          </p:cNvPr>
          <p:cNvCxnSpPr>
            <a:cxnSpLocks/>
          </p:cNvCxnSpPr>
          <p:nvPr/>
        </p:nvCxnSpPr>
        <p:spPr>
          <a:xfrm flipH="1">
            <a:off x="7165910" y="2023841"/>
            <a:ext cx="9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94883B17-F010-44AE-A00B-1697EFC7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03" y="6122644"/>
            <a:ext cx="1627697" cy="609138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7889DDFB-002B-4B1C-8D47-826FFB9FC381}"/>
              </a:ext>
            </a:extLst>
          </p:cNvPr>
          <p:cNvSpPr txBox="1">
            <a:spLocks/>
          </p:cNvSpPr>
          <p:nvPr/>
        </p:nvSpPr>
        <p:spPr>
          <a:xfrm>
            <a:off x="562403" y="28598"/>
            <a:ext cx="11511630" cy="707174"/>
          </a:xfrm>
          <a:prstGeom prst="rect">
            <a:avLst/>
          </a:prstGeom>
        </p:spPr>
        <p:txBody>
          <a:bodyPr vert="horz" lIns="0" tIns="46800" rIns="0" bIns="45720" rtlCol="0" anchor="t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93173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5100" b="1" dirty="0">
                <a:solidFill>
                  <a:srgbClr val="931731"/>
                </a:solidFill>
              </a:rPr>
              <a:t>Lei do confisco civil – princípios e garantias</a:t>
            </a: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8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22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6812" y="240649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	</a:t>
            </a: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42139"/>
            <a:ext cx="11268000" cy="707173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518690"/>
            <a:ext cx="9054248" cy="4344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6E23E7-AA13-4AC3-9956-EC04E4941DCB}"/>
              </a:ext>
            </a:extLst>
          </p:cNvPr>
          <p:cNvSpPr/>
          <p:nvPr/>
        </p:nvSpPr>
        <p:spPr>
          <a:xfrm rot="10800000" flipV="1">
            <a:off x="158621" y="1193321"/>
            <a:ext cx="11915412" cy="49677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i="1" dirty="0">
                <a:solidFill>
                  <a:schemeClr val="tx1"/>
                </a:solidFill>
                <a:latin typeface="Helvetica Light" panose="020B0403020202020204"/>
              </a:rPr>
              <a:t>  </a:t>
            </a: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chemeClr val="tx1"/>
                </a:solidFill>
              </a:rPr>
              <a:t>Art</a:t>
            </a:r>
            <a:r>
              <a:rPr lang="pt-PT" sz="2000" dirty="0">
                <a:solidFill>
                  <a:schemeClr val="tx1"/>
                </a:solidFill>
              </a:rPr>
              <a:t>. 10 - Presume-se a boa-fé em qualquer acto ou negócio jurídico relacionado com a aquisição ou destino dos bens</a:t>
            </a:r>
          </a:p>
          <a:p>
            <a:endParaRPr lang="pt-PT" sz="2000" dirty="0">
              <a:solidFill>
                <a:schemeClr val="tx1"/>
              </a:solidFill>
            </a:endParaRPr>
          </a:p>
          <a:p>
            <a:endParaRPr lang="pt-PT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Art.º 14 - No confisco civil vigora a </a:t>
            </a:r>
            <a:r>
              <a:rPr lang="pt-PT" sz="2000" dirty="0" err="1">
                <a:solidFill>
                  <a:schemeClr val="tx1"/>
                </a:solidFill>
              </a:rPr>
              <a:t>excepção</a:t>
            </a:r>
            <a:r>
              <a:rPr lang="pt-PT" sz="2000" dirty="0">
                <a:solidFill>
                  <a:schemeClr val="tx1"/>
                </a:solidFill>
              </a:rPr>
              <a:t> de caso julgado quando se verifica a identidade dos sujeitos, </a:t>
            </a:r>
            <a:r>
              <a:rPr lang="pt-PT" sz="2000" dirty="0" err="1">
                <a:solidFill>
                  <a:schemeClr val="tx1"/>
                </a:solidFill>
              </a:rPr>
              <a:t>objecto</a:t>
            </a:r>
            <a:r>
              <a:rPr lang="pt-PT" sz="2000" dirty="0">
                <a:solidFill>
                  <a:schemeClr val="tx1"/>
                </a:solidFill>
              </a:rPr>
              <a:t> e causa de pedir</a:t>
            </a:r>
          </a:p>
          <a:p>
            <a:endParaRPr lang="pt-PT" sz="2000" dirty="0">
              <a:solidFill>
                <a:schemeClr val="tx1"/>
              </a:solidFill>
            </a:endParaRPr>
          </a:p>
          <a:p>
            <a:r>
              <a:rPr lang="pt-PT" sz="2000" dirty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Art.º 36 – Direitos das partes interessadas, nomeadamente </a:t>
            </a:r>
            <a:r>
              <a:rPr lang="pt-PT" sz="2000" dirty="0" err="1">
                <a:solidFill>
                  <a:schemeClr val="tx1"/>
                </a:solidFill>
              </a:rPr>
              <a:t>protecção</a:t>
            </a:r>
            <a:r>
              <a:rPr lang="pt-PT" sz="2000" dirty="0">
                <a:solidFill>
                  <a:schemeClr val="tx1"/>
                </a:solidFill>
              </a:rPr>
              <a:t> contra a </a:t>
            </a:r>
            <a:r>
              <a:rPr lang="pt-PT" sz="2000" dirty="0" err="1">
                <a:solidFill>
                  <a:schemeClr val="tx1"/>
                </a:solidFill>
              </a:rPr>
              <a:t>auto-incriminação</a:t>
            </a:r>
            <a:r>
              <a:rPr lang="pt-PT" sz="2000" dirty="0">
                <a:solidFill>
                  <a:schemeClr val="tx1"/>
                </a:solidFill>
              </a:rPr>
              <a:t>. </a:t>
            </a:r>
          </a:p>
          <a:p>
            <a:endParaRPr lang="pt-PT" sz="2000" dirty="0">
              <a:solidFill>
                <a:schemeClr val="tx1"/>
              </a:solidFill>
            </a:endParaRPr>
          </a:p>
          <a:p>
            <a:r>
              <a:rPr lang="pt-PT" sz="2000" dirty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Art.º 38 e 58 a 66 -  Direito de recurso</a:t>
            </a:r>
          </a:p>
          <a:p>
            <a:endParaRPr lang="pt-PT" sz="2000" dirty="0">
              <a:solidFill>
                <a:schemeClr val="tx1"/>
              </a:solidFill>
            </a:endParaRPr>
          </a:p>
          <a:p>
            <a:endParaRPr lang="pt-PT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/>
                </a:solidFill>
              </a:rPr>
              <a:t>Art.º 54 – Causas de nulidade do processo</a:t>
            </a: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				</a:t>
            </a:r>
            <a:r>
              <a:rPr lang="pt-BR" sz="3200" dirty="0">
                <a:solidFill>
                  <a:schemeClr val="tx1"/>
                </a:solidFill>
              </a:rPr>
              <a:t>.</a:t>
            </a:r>
            <a:endParaRPr lang="pt-PT" sz="3200" dirty="0">
              <a:solidFill>
                <a:schemeClr val="tx1"/>
              </a:solidFill>
            </a:endParaRPr>
          </a:p>
          <a:p>
            <a:pPr algn="just"/>
            <a:endParaRPr lang="pt-PT" sz="3200" dirty="0">
              <a:solidFill>
                <a:schemeClr val="tx1"/>
              </a:solidFill>
            </a:endParaRPr>
          </a:p>
          <a:p>
            <a:pPr algn="just"/>
            <a:r>
              <a:rPr lang="pt-PT" sz="32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	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</a:t>
            </a:r>
            <a:endParaRPr lang="pt-PT" b="1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    </a:t>
            </a: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14CEB0-9447-44A1-9A7C-189A4B7FBAB1}"/>
              </a:ext>
            </a:extLst>
          </p:cNvPr>
          <p:cNvSpPr/>
          <p:nvPr/>
        </p:nvSpPr>
        <p:spPr>
          <a:xfrm rot="10800000" flipV="1">
            <a:off x="5579706" y="5195875"/>
            <a:ext cx="4053470" cy="541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600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75EF60B3-55D5-42B8-BA11-E7367F281086}"/>
              </a:ext>
            </a:extLst>
          </p:cNvPr>
          <p:cNvCxnSpPr>
            <a:cxnSpLocks/>
          </p:cNvCxnSpPr>
          <p:nvPr/>
        </p:nvCxnSpPr>
        <p:spPr>
          <a:xfrm flipH="1">
            <a:off x="7165910" y="2023841"/>
            <a:ext cx="9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94883B17-F010-44AE-A00B-1697EFC7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03" y="6122644"/>
            <a:ext cx="1627697" cy="609138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7889DDFB-002B-4B1C-8D47-826FFB9FC381}"/>
              </a:ext>
            </a:extLst>
          </p:cNvPr>
          <p:cNvSpPr txBox="1">
            <a:spLocks/>
          </p:cNvSpPr>
          <p:nvPr/>
        </p:nvSpPr>
        <p:spPr>
          <a:xfrm>
            <a:off x="562403" y="306040"/>
            <a:ext cx="11511630" cy="707174"/>
          </a:xfrm>
          <a:prstGeom prst="rect">
            <a:avLst/>
          </a:prstGeom>
        </p:spPr>
        <p:txBody>
          <a:bodyPr vert="horz" lIns="0" tIns="46800" rIns="0" bIns="45720" rtlCol="0" anchor="t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93173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5100" b="1" dirty="0">
                <a:solidFill>
                  <a:srgbClr val="931731"/>
                </a:solidFill>
              </a:rPr>
              <a:t>Lei do confisco civil – princípios e garantias</a:t>
            </a: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91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23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6812" y="240649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	</a:t>
            </a: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42139"/>
            <a:ext cx="11268000" cy="707173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518690"/>
            <a:ext cx="9054248" cy="4344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6E23E7-AA13-4AC3-9956-EC04E4941DCB}"/>
              </a:ext>
            </a:extLst>
          </p:cNvPr>
          <p:cNvSpPr/>
          <p:nvPr/>
        </p:nvSpPr>
        <p:spPr>
          <a:xfrm rot="10800000" flipV="1">
            <a:off x="93306" y="1285411"/>
            <a:ext cx="11915412" cy="45780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i="1" dirty="0">
                <a:solidFill>
                  <a:schemeClr val="tx1"/>
                </a:solidFill>
                <a:latin typeface="Helvetica Light" panose="020B0403020202020204"/>
              </a:rPr>
              <a:t>  </a:t>
            </a: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3200" dirty="0">
              <a:solidFill>
                <a:schemeClr val="tx1"/>
              </a:solidFill>
            </a:endParaRPr>
          </a:p>
          <a:p>
            <a:endParaRPr lang="pt-BR" sz="3200" dirty="0">
              <a:solidFill>
                <a:schemeClr val="tx1"/>
              </a:solidFill>
            </a:endParaRPr>
          </a:p>
          <a:p>
            <a:r>
              <a:rPr lang="pt-BR" sz="3200" dirty="0">
                <a:solidFill>
                  <a:schemeClr val="tx1"/>
                </a:solidFill>
              </a:rPr>
              <a:t>				</a:t>
            </a:r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	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</a:t>
            </a:r>
            <a:endParaRPr lang="pt-PT" b="1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    </a:t>
            </a: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14CEB0-9447-44A1-9A7C-189A4B7FBAB1}"/>
              </a:ext>
            </a:extLst>
          </p:cNvPr>
          <p:cNvSpPr/>
          <p:nvPr/>
        </p:nvSpPr>
        <p:spPr>
          <a:xfrm rot="10800000" flipV="1">
            <a:off x="5579706" y="5195875"/>
            <a:ext cx="4053470" cy="541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600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75EF60B3-55D5-42B8-BA11-E7367F281086}"/>
              </a:ext>
            </a:extLst>
          </p:cNvPr>
          <p:cNvCxnSpPr>
            <a:cxnSpLocks/>
          </p:cNvCxnSpPr>
          <p:nvPr/>
        </p:nvCxnSpPr>
        <p:spPr>
          <a:xfrm flipH="1">
            <a:off x="7165910" y="2023841"/>
            <a:ext cx="9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94883B17-F010-44AE-A00B-1697EFC7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03" y="6220232"/>
            <a:ext cx="1627697" cy="609138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7889DDFB-002B-4B1C-8D47-826FFB9FC381}"/>
              </a:ext>
            </a:extLst>
          </p:cNvPr>
          <p:cNvSpPr txBox="1">
            <a:spLocks/>
          </p:cNvSpPr>
          <p:nvPr/>
        </p:nvSpPr>
        <p:spPr>
          <a:xfrm>
            <a:off x="562403" y="306040"/>
            <a:ext cx="11511630" cy="707174"/>
          </a:xfrm>
          <a:prstGeom prst="rect">
            <a:avLst/>
          </a:prstGeom>
        </p:spPr>
        <p:txBody>
          <a:bodyPr vert="horz" lIns="0" tIns="46800" rIns="0" bIns="45720" rtlCol="0" anchor="t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93173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5100" b="1" dirty="0">
                <a:solidFill>
                  <a:srgbClr val="931731"/>
                </a:solidFill>
              </a:rPr>
              <a:t> A acção de confisco civil </a:t>
            </a: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0143EA1-D423-4072-AB36-8BDA89D7C239}"/>
              </a:ext>
            </a:extLst>
          </p:cNvPr>
          <p:cNvSpPr/>
          <p:nvPr/>
        </p:nvSpPr>
        <p:spPr>
          <a:xfrm>
            <a:off x="562403" y="2476210"/>
            <a:ext cx="4252821" cy="2716603"/>
          </a:xfrm>
          <a:prstGeom prst="rect">
            <a:avLst/>
          </a:prstGeom>
          <a:solidFill>
            <a:srgbClr val="F9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Fase inicial</a:t>
            </a:r>
          </a:p>
          <a:p>
            <a:pPr algn="ctr"/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AB26DE-BB9A-4FE3-87C8-FE36BFFE12A6}"/>
              </a:ext>
            </a:extLst>
          </p:cNvPr>
          <p:cNvSpPr/>
          <p:nvPr/>
        </p:nvSpPr>
        <p:spPr>
          <a:xfrm>
            <a:off x="925966" y="1227263"/>
            <a:ext cx="3265714" cy="607358"/>
          </a:xfrm>
          <a:prstGeom prst="rect">
            <a:avLst/>
          </a:prstGeom>
          <a:solidFill>
            <a:srgbClr val="FC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Ministério Público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33625CE-99D1-47E3-BD3E-060412F91D19}"/>
              </a:ext>
            </a:extLst>
          </p:cNvPr>
          <p:cNvSpPr/>
          <p:nvPr/>
        </p:nvSpPr>
        <p:spPr>
          <a:xfrm>
            <a:off x="6642796" y="2777040"/>
            <a:ext cx="3265714" cy="607358"/>
          </a:xfrm>
          <a:prstGeom prst="rect">
            <a:avLst/>
          </a:prstGeom>
          <a:solidFill>
            <a:srgbClr val="FC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Juiz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7EF4AE7-5C4C-4370-9726-1391028A4129}"/>
              </a:ext>
            </a:extLst>
          </p:cNvPr>
          <p:cNvSpPr/>
          <p:nvPr/>
        </p:nvSpPr>
        <p:spPr>
          <a:xfrm>
            <a:off x="6316988" y="4442031"/>
            <a:ext cx="4042408" cy="691369"/>
          </a:xfrm>
          <a:prstGeom prst="rect">
            <a:avLst/>
          </a:prstGeom>
          <a:solidFill>
            <a:srgbClr val="F9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Fase jurisdicional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FE580D2F-7391-4F98-93A8-C14C66D89998}"/>
              </a:ext>
            </a:extLst>
          </p:cNvPr>
          <p:cNvSpPr/>
          <p:nvPr/>
        </p:nvSpPr>
        <p:spPr>
          <a:xfrm>
            <a:off x="2431742" y="1904430"/>
            <a:ext cx="254163" cy="513633"/>
          </a:xfrm>
          <a:prstGeom prst="downArrow">
            <a:avLst/>
          </a:prstGeom>
          <a:solidFill>
            <a:srgbClr val="9317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9BB760CA-FDE0-4C5C-B2FB-D4585890B1B7}"/>
              </a:ext>
            </a:extLst>
          </p:cNvPr>
          <p:cNvSpPr/>
          <p:nvPr/>
        </p:nvSpPr>
        <p:spPr>
          <a:xfrm>
            <a:off x="8139222" y="3521696"/>
            <a:ext cx="254163" cy="852286"/>
          </a:xfrm>
          <a:prstGeom prst="downArrow">
            <a:avLst/>
          </a:prstGeom>
          <a:solidFill>
            <a:srgbClr val="9317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555EC26-69E0-4C9E-9BAA-8814F9613B58}"/>
              </a:ext>
            </a:extLst>
          </p:cNvPr>
          <p:cNvSpPr/>
          <p:nvPr/>
        </p:nvSpPr>
        <p:spPr>
          <a:xfrm>
            <a:off x="1037933" y="4584105"/>
            <a:ext cx="3041779" cy="373476"/>
          </a:xfrm>
          <a:prstGeom prst="rect">
            <a:avLst/>
          </a:prstGeom>
          <a:solidFill>
            <a:srgbClr val="FCEE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arquiva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8E4AC93-A8B2-4347-A7C7-B07A99472BD2}"/>
              </a:ext>
            </a:extLst>
          </p:cNvPr>
          <p:cNvSpPr/>
          <p:nvPr/>
        </p:nvSpPr>
        <p:spPr>
          <a:xfrm>
            <a:off x="1138653" y="3249524"/>
            <a:ext cx="2796948" cy="406647"/>
          </a:xfrm>
          <a:prstGeom prst="rect">
            <a:avLst/>
          </a:prstGeom>
          <a:solidFill>
            <a:srgbClr val="FC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investigação</a:t>
            </a:r>
          </a:p>
        </p:txBody>
      </p: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4E4BA4CF-D2F0-4C00-9DDA-C37801F09B37}"/>
              </a:ext>
            </a:extLst>
          </p:cNvPr>
          <p:cNvCxnSpPr>
            <a:cxnSpLocks/>
          </p:cNvCxnSpPr>
          <p:nvPr/>
        </p:nvCxnSpPr>
        <p:spPr>
          <a:xfrm>
            <a:off x="2537127" y="3706646"/>
            <a:ext cx="0" cy="871577"/>
          </a:xfrm>
          <a:prstGeom prst="straightConnector1">
            <a:avLst/>
          </a:prstGeom>
          <a:ln>
            <a:solidFill>
              <a:srgbClr val="931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extLst>
              <a:ext uri="{FF2B5EF4-FFF2-40B4-BE49-F238E27FC236}">
                <a16:creationId xmlns:a16="http://schemas.microsoft.com/office/drawing/2014/main" id="{4AD57174-195A-404A-B2D2-AA51A19EE8F3}"/>
              </a:ext>
            </a:extLst>
          </p:cNvPr>
          <p:cNvSpPr/>
          <p:nvPr/>
        </p:nvSpPr>
        <p:spPr>
          <a:xfrm>
            <a:off x="819499" y="4578223"/>
            <a:ext cx="3450091" cy="515456"/>
          </a:xfrm>
          <a:prstGeom prst="rect">
            <a:avLst/>
          </a:prstGeom>
          <a:solidFill>
            <a:srgbClr val="FC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requerimento de confisco civil</a:t>
            </a:r>
          </a:p>
        </p:txBody>
      </p:sp>
      <p:cxnSp>
        <p:nvCxnSpPr>
          <p:cNvPr id="26" name="Conexão reta unidirecional 25">
            <a:extLst>
              <a:ext uri="{FF2B5EF4-FFF2-40B4-BE49-F238E27FC236}">
                <a16:creationId xmlns:a16="http://schemas.microsoft.com/office/drawing/2014/main" id="{31D79FCF-B613-46E7-A7D5-2D33B3335287}"/>
              </a:ext>
            </a:extLst>
          </p:cNvPr>
          <p:cNvCxnSpPr>
            <a:cxnSpLocks/>
          </p:cNvCxnSpPr>
          <p:nvPr/>
        </p:nvCxnSpPr>
        <p:spPr>
          <a:xfrm flipV="1">
            <a:off x="4339766" y="3452847"/>
            <a:ext cx="2250981" cy="1334869"/>
          </a:xfrm>
          <a:prstGeom prst="straightConnector1">
            <a:avLst/>
          </a:prstGeom>
          <a:ln>
            <a:solidFill>
              <a:srgbClr val="931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11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8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24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6812" y="193996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	</a:t>
            </a: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42139"/>
            <a:ext cx="11268000" cy="707173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518690"/>
            <a:ext cx="9054248" cy="4344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6E23E7-AA13-4AC3-9956-EC04E4941DCB}"/>
              </a:ext>
            </a:extLst>
          </p:cNvPr>
          <p:cNvSpPr/>
          <p:nvPr/>
        </p:nvSpPr>
        <p:spPr>
          <a:xfrm rot="10800000" flipV="1">
            <a:off x="93306" y="1285411"/>
            <a:ext cx="11915412" cy="4578061"/>
          </a:xfrm>
          <a:prstGeom prst="rect">
            <a:avLst/>
          </a:prstGeom>
          <a:noFill/>
          <a:ln>
            <a:solidFill>
              <a:srgbClr val="9317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i="1" dirty="0">
                <a:solidFill>
                  <a:schemeClr val="tx1"/>
                </a:solidFill>
                <a:latin typeface="Helvetica Light" panose="020B0403020202020204"/>
              </a:rPr>
              <a:t>  </a:t>
            </a: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3200" dirty="0">
              <a:solidFill>
                <a:schemeClr val="tx1"/>
              </a:solidFill>
            </a:endParaRPr>
          </a:p>
          <a:p>
            <a:endParaRPr lang="pt-BR" sz="3200" dirty="0">
              <a:solidFill>
                <a:schemeClr val="tx1"/>
              </a:solidFill>
            </a:endParaRPr>
          </a:p>
          <a:p>
            <a:r>
              <a:rPr lang="pt-BR" sz="3200" dirty="0">
                <a:solidFill>
                  <a:schemeClr val="tx1"/>
                </a:solidFill>
              </a:rPr>
              <a:t>				</a:t>
            </a:r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	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</a:t>
            </a:r>
            <a:endParaRPr lang="pt-PT" b="1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    </a:t>
            </a: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14CEB0-9447-44A1-9A7C-189A4B7FBAB1}"/>
              </a:ext>
            </a:extLst>
          </p:cNvPr>
          <p:cNvSpPr/>
          <p:nvPr/>
        </p:nvSpPr>
        <p:spPr>
          <a:xfrm rot="10800000" flipV="1">
            <a:off x="5579706" y="5195875"/>
            <a:ext cx="4053470" cy="541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600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75EF60B3-55D5-42B8-BA11-E7367F281086}"/>
              </a:ext>
            </a:extLst>
          </p:cNvPr>
          <p:cNvCxnSpPr>
            <a:cxnSpLocks/>
          </p:cNvCxnSpPr>
          <p:nvPr/>
        </p:nvCxnSpPr>
        <p:spPr>
          <a:xfrm flipH="1">
            <a:off x="7165910" y="2023841"/>
            <a:ext cx="9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94883B17-F010-44AE-A00B-1697EFC7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03" y="6220232"/>
            <a:ext cx="1627697" cy="609138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7889DDFB-002B-4B1C-8D47-826FFB9FC381}"/>
              </a:ext>
            </a:extLst>
          </p:cNvPr>
          <p:cNvSpPr txBox="1">
            <a:spLocks/>
          </p:cNvSpPr>
          <p:nvPr/>
        </p:nvSpPr>
        <p:spPr>
          <a:xfrm>
            <a:off x="562403" y="306040"/>
            <a:ext cx="11511630" cy="707174"/>
          </a:xfrm>
          <a:prstGeom prst="rect">
            <a:avLst/>
          </a:prstGeom>
        </p:spPr>
        <p:txBody>
          <a:bodyPr vert="horz" lIns="0" tIns="46800" rIns="0" bIns="45720" rtlCol="0" anchor="t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93173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5100" b="1" dirty="0">
                <a:solidFill>
                  <a:srgbClr val="931731"/>
                </a:solidFill>
              </a:rPr>
              <a:t> A acção de confisco civil </a:t>
            </a: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0143EA1-D423-4072-AB36-8BDA89D7C239}"/>
              </a:ext>
            </a:extLst>
          </p:cNvPr>
          <p:cNvSpPr/>
          <p:nvPr/>
        </p:nvSpPr>
        <p:spPr>
          <a:xfrm>
            <a:off x="6133212" y="2499688"/>
            <a:ext cx="3937988" cy="607353"/>
          </a:xfrm>
          <a:prstGeom prst="rect">
            <a:avLst/>
          </a:prstGeom>
          <a:solidFill>
            <a:srgbClr val="F9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>
                <a:solidFill>
                  <a:schemeClr val="tx1"/>
                </a:solidFill>
              </a:rPr>
              <a:t>Fase inicial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AB26DE-BB9A-4FE3-87C8-FE36BFFE12A6}"/>
              </a:ext>
            </a:extLst>
          </p:cNvPr>
          <p:cNvSpPr/>
          <p:nvPr/>
        </p:nvSpPr>
        <p:spPr>
          <a:xfrm>
            <a:off x="1137901" y="2579264"/>
            <a:ext cx="3384012" cy="1790621"/>
          </a:xfrm>
          <a:prstGeom prst="rect">
            <a:avLst/>
          </a:prstGeom>
          <a:solidFill>
            <a:srgbClr val="FC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Ministério Público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algn="ctr"/>
            <a:r>
              <a:rPr lang="pt-PT" dirty="0">
                <a:solidFill>
                  <a:schemeClr val="tx1"/>
                </a:solidFill>
              </a:rPr>
              <a:t>dos Gabinetes de recuperação de activos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2A067A3-C2E3-4943-BC85-DDF7ED590031}"/>
              </a:ext>
            </a:extLst>
          </p:cNvPr>
          <p:cNvSpPr/>
          <p:nvPr/>
        </p:nvSpPr>
        <p:spPr>
          <a:xfrm>
            <a:off x="6139974" y="3691080"/>
            <a:ext cx="4042408" cy="607353"/>
          </a:xfrm>
          <a:prstGeom prst="rect">
            <a:avLst/>
          </a:prstGeom>
          <a:solidFill>
            <a:srgbClr val="F9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Fase jurisdicional</a:t>
            </a:r>
          </a:p>
        </p:txBody>
      </p: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EF4776D5-CA58-409B-994B-028E0A9AEE51}"/>
              </a:ext>
            </a:extLst>
          </p:cNvPr>
          <p:cNvCxnSpPr>
            <a:cxnSpLocks/>
          </p:cNvCxnSpPr>
          <p:nvPr/>
        </p:nvCxnSpPr>
        <p:spPr>
          <a:xfrm flipV="1">
            <a:off x="4521913" y="2777872"/>
            <a:ext cx="1585262" cy="466297"/>
          </a:xfrm>
          <a:prstGeom prst="straightConnector1">
            <a:avLst/>
          </a:prstGeom>
          <a:ln>
            <a:solidFill>
              <a:srgbClr val="931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5F375532-7269-4EA4-9FE3-F834D3324A98}"/>
              </a:ext>
            </a:extLst>
          </p:cNvPr>
          <p:cNvCxnSpPr>
            <a:cxnSpLocks/>
          </p:cNvCxnSpPr>
          <p:nvPr/>
        </p:nvCxnSpPr>
        <p:spPr>
          <a:xfrm>
            <a:off x="4521913" y="3574441"/>
            <a:ext cx="1575857" cy="515443"/>
          </a:xfrm>
          <a:prstGeom prst="straightConnector1">
            <a:avLst/>
          </a:prstGeom>
          <a:ln>
            <a:solidFill>
              <a:srgbClr val="931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72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25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6812" y="193996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	</a:t>
            </a: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42139"/>
            <a:ext cx="11268000" cy="707173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518690"/>
            <a:ext cx="9054248" cy="4344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6E23E7-AA13-4AC3-9956-EC04E4941DCB}"/>
              </a:ext>
            </a:extLst>
          </p:cNvPr>
          <p:cNvSpPr/>
          <p:nvPr/>
        </p:nvSpPr>
        <p:spPr>
          <a:xfrm rot="10800000" flipV="1">
            <a:off x="93305" y="873760"/>
            <a:ext cx="11980727" cy="52872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i="1" dirty="0">
                <a:solidFill>
                  <a:schemeClr val="tx1"/>
                </a:solidFill>
                <a:latin typeface="Helvetica Light" panose="020B0403020202020204"/>
              </a:rPr>
              <a:t>  </a:t>
            </a: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3200" dirty="0">
              <a:solidFill>
                <a:schemeClr val="tx1"/>
              </a:solidFill>
            </a:endParaRPr>
          </a:p>
          <a:p>
            <a:endParaRPr lang="pt-BR" sz="3200" dirty="0">
              <a:solidFill>
                <a:schemeClr val="tx1"/>
              </a:solidFill>
            </a:endParaRPr>
          </a:p>
          <a:p>
            <a:r>
              <a:rPr lang="pt-BR" sz="3200" dirty="0">
                <a:solidFill>
                  <a:schemeClr val="tx1"/>
                </a:solidFill>
              </a:rPr>
              <a:t>				</a:t>
            </a:r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	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</a:t>
            </a:r>
            <a:endParaRPr lang="pt-PT" b="1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BR" dirty="0"/>
              <a:t>identificar os possíveis titulares de direitos sobre os bens susceptíveis de serem declarados perdidos a favor do Estado no confisco civil e determinar o local onde possam ser notificados</a:t>
            </a:r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    </a:t>
            </a: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14CEB0-9447-44A1-9A7C-189A4B7FBAB1}"/>
              </a:ext>
            </a:extLst>
          </p:cNvPr>
          <p:cNvSpPr/>
          <p:nvPr/>
        </p:nvSpPr>
        <p:spPr>
          <a:xfrm rot="10800000" flipV="1">
            <a:off x="5579706" y="5195875"/>
            <a:ext cx="4053470" cy="541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600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75EF60B3-55D5-42B8-BA11-E7367F281086}"/>
              </a:ext>
            </a:extLst>
          </p:cNvPr>
          <p:cNvCxnSpPr>
            <a:cxnSpLocks/>
          </p:cNvCxnSpPr>
          <p:nvPr/>
        </p:nvCxnSpPr>
        <p:spPr>
          <a:xfrm flipH="1">
            <a:off x="7165910" y="2023841"/>
            <a:ext cx="9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94883B17-F010-44AE-A00B-1697EFC7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03" y="6220232"/>
            <a:ext cx="1627697" cy="609138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7889DDFB-002B-4B1C-8D47-826FFB9FC381}"/>
              </a:ext>
            </a:extLst>
          </p:cNvPr>
          <p:cNvSpPr txBox="1">
            <a:spLocks/>
          </p:cNvSpPr>
          <p:nvPr/>
        </p:nvSpPr>
        <p:spPr>
          <a:xfrm>
            <a:off x="562403" y="306040"/>
            <a:ext cx="11511630" cy="707174"/>
          </a:xfrm>
          <a:prstGeom prst="rect">
            <a:avLst/>
          </a:prstGeom>
        </p:spPr>
        <p:txBody>
          <a:bodyPr vert="horz" lIns="0" tIns="46800" rIns="0" bIns="45720" rtlCol="0" anchor="t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93173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5100" b="1" dirty="0">
                <a:solidFill>
                  <a:srgbClr val="931731"/>
                </a:solidFill>
              </a:rPr>
              <a:t> A fase inicial da acção de confisco civil – investigação  </a:t>
            </a: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0143EA1-D423-4072-AB36-8BDA89D7C239}"/>
              </a:ext>
            </a:extLst>
          </p:cNvPr>
          <p:cNvSpPr/>
          <p:nvPr/>
        </p:nvSpPr>
        <p:spPr>
          <a:xfrm>
            <a:off x="211629" y="1120551"/>
            <a:ext cx="11333559" cy="784097"/>
          </a:xfrm>
          <a:prstGeom prst="rect">
            <a:avLst/>
          </a:prstGeom>
          <a:solidFill>
            <a:srgbClr val="FC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</a:rPr>
              <a:t>identificar, rastrear e localizar os bens susceptíveis de serem declarados perdidos a favor do Estado no âmbito do confisco civil</a:t>
            </a:r>
            <a:endParaRPr lang="pt-PT" sz="2400" b="1" dirty="0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2A067A3-C2E3-4943-BC85-DDF7ED590031}"/>
              </a:ext>
            </a:extLst>
          </p:cNvPr>
          <p:cNvSpPr/>
          <p:nvPr/>
        </p:nvSpPr>
        <p:spPr>
          <a:xfrm>
            <a:off x="211627" y="2328072"/>
            <a:ext cx="11333561" cy="886935"/>
          </a:xfrm>
          <a:prstGeom prst="rect">
            <a:avLst/>
          </a:prstGeom>
          <a:solidFill>
            <a:srgbClr val="FC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2400" dirty="0">
                <a:solidFill>
                  <a:schemeClr val="tx1"/>
                </a:solidFill>
              </a:rPr>
              <a:t>demonstrar que se verificam os pressupostos para o confisco civil, nomeadamente a sua ligação ao facto ilícito típico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2BCB009-E25D-4CCA-BEA1-7FDC420B7219}"/>
              </a:ext>
            </a:extLst>
          </p:cNvPr>
          <p:cNvSpPr/>
          <p:nvPr/>
        </p:nvSpPr>
        <p:spPr>
          <a:xfrm>
            <a:off x="211629" y="3642994"/>
            <a:ext cx="11333559" cy="1026326"/>
          </a:xfrm>
          <a:prstGeom prst="rect">
            <a:avLst/>
          </a:prstGeom>
          <a:solidFill>
            <a:srgbClr val="FC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2400" dirty="0">
                <a:solidFill>
                  <a:schemeClr val="tx1"/>
                </a:solidFill>
              </a:rPr>
              <a:t>identificar os possíveis titulares de direitos sobre os bens susceptíveis de serem declarados perdidos a favor do Estado no confisco civil e determinar o local onde possam ser notificados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726A333-D144-4C51-8F50-EF5D94B5310D}"/>
              </a:ext>
            </a:extLst>
          </p:cNvPr>
          <p:cNvSpPr/>
          <p:nvPr/>
        </p:nvSpPr>
        <p:spPr>
          <a:xfrm>
            <a:off x="211629" y="5013862"/>
            <a:ext cx="11333560" cy="655249"/>
          </a:xfrm>
          <a:prstGeom prst="rect">
            <a:avLst/>
          </a:prstGeom>
          <a:solidFill>
            <a:srgbClr val="FC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2400" dirty="0">
                <a:solidFill>
                  <a:schemeClr val="tx1"/>
                </a:solidFill>
              </a:rPr>
              <a:t>Ilidir a presunção de boa-fé</a:t>
            </a:r>
            <a:endParaRPr lang="pt-P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5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26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6812" y="193996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	</a:t>
            </a: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42139"/>
            <a:ext cx="11268000" cy="707173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518690"/>
            <a:ext cx="9054248" cy="4344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6E23E7-AA13-4AC3-9956-EC04E4941DCB}"/>
              </a:ext>
            </a:extLst>
          </p:cNvPr>
          <p:cNvSpPr/>
          <p:nvPr/>
        </p:nvSpPr>
        <p:spPr>
          <a:xfrm rot="10800000" flipV="1">
            <a:off x="93306" y="1285411"/>
            <a:ext cx="11915412" cy="4578061"/>
          </a:xfrm>
          <a:prstGeom prst="rect">
            <a:avLst/>
          </a:prstGeom>
          <a:solidFill>
            <a:srgbClr val="FCEEF1"/>
          </a:solidFill>
          <a:ln>
            <a:solidFill>
              <a:srgbClr val="9317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i="1" dirty="0">
                <a:solidFill>
                  <a:schemeClr val="tx1"/>
                </a:solidFill>
                <a:latin typeface="Helvetica Light" panose="020B0403020202020204"/>
              </a:rPr>
              <a:t>  </a:t>
            </a: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2400" dirty="0">
              <a:solidFill>
                <a:schemeClr val="tx1"/>
              </a:solidFill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2400" dirty="0">
              <a:solidFill>
                <a:schemeClr val="tx1"/>
              </a:solidFill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2400" dirty="0">
              <a:solidFill>
                <a:schemeClr val="tx1"/>
              </a:solidFill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2400" dirty="0">
              <a:solidFill>
                <a:schemeClr val="tx1"/>
              </a:solidFill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2400" dirty="0">
              <a:solidFill>
                <a:schemeClr val="tx1"/>
              </a:solidFill>
            </a:endParaRPr>
          </a:p>
          <a:p>
            <a:pPr marL="285750" lvl="0" indent="-285750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pt-PT" sz="2400" dirty="0">
                <a:solidFill>
                  <a:schemeClr val="tx1"/>
                </a:solidFill>
              </a:rPr>
              <a:t>O Ministério Público pode utilizar quaisquer meios de prova e todas as técnicas de investigação que considere necessárias, tais como operações encobertas, a </a:t>
            </a:r>
            <a:r>
              <a:rPr lang="pt-PT" sz="2400" dirty="0" err="1">
                <a:solidFill>
                  <a:schemeClr val="tx1"/>
                </a:solidFill>
              </a:rPr>
              <a:t>intercepção</a:t>
            </a:r>
            <a:r>
              <a:rPr lang="pt-PT" sz="2400" dirty="0">
                <a:solidFill>
                  <a:schemeClr val="tx1"/>
                </a:solidFill>
              </a:rPr>
              <a:t> e gravação de todo o tipo de comunicações privadas e vigilância </a:t>
            </a:r>
            <a:r>
              <a:rPr lang="pt-PT" sz="2400" dirty="0" err="1">
                <a:solidFill>
                  <a:schemeClr val="tx1"/>
                </a:solidFill>
              </a:rPr>
              <a:t>electrónica</a:t>
            </a:r>
            <a:r>
              <a:rPr lang="pt-PT" sz="2400" dirty="0">
                <a:solidFill>
                  <a:schemeClr val="tx1"/>
                </a:solidFill>
              </a:rPr>
              <a:t> ou outro tipo de vigilância, desde que seja garantido o respeito pelos direitos fundamentais.</a:t>
            </a:r>
          </a:p>
          <a:p>
            <a:pPr marL="285750" lvl="0" indent="-285750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2400" dirty="0">
              <a:solidFill>
                <a:schemeClr val="tx1"/>
              </a:solidFill>
            </a:endParaRPr>
          </a:p>
          <a:p>
            <a:pPr marL="285750" lvl="0" indent="-285750" algn="just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pt-PT" sz="2400" dirty="0">
                <a:solidFill>
                  <a:schemeClr val="tx1"/>
                </a:solidFill>
              </a:rPr>
              <a:t>A quebra do sigilo bancário e fiscal, as </a:t>
            </a:r>
            <a:r>
              <a:rPr lang="pt-PT" sz="2400" dirty="0" err="1">
                <a:solidFill>
                  <a:schemeClr val="tx1"/>
                </a:solidFill>
              </a:rPr>
              <a:t>intercepções</a:t>
            </a:r>
            <a:r>
              <a:rPr lang="pt-PT" sz="2400" dirty="0">
                <a:solidFill>
                  <a:schemeClr val="tx1"/>
                </a:solidFill>
              </a:rPr>
              <a:t> e gravações de conversações ou comunicações, as operações encobertas e o registo de voz e imagem estão sujeitas ao regime processual penal, com as devidas adaptações. </a:t>
            </a: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2400" dirty="0">
              <a:solidFill>
                <a:schemeClr val="tx1"/>
              </a:solidFill>
            </a:endParaRPr>
          </a:p>
          <a:p>
            <a:endParaRPr lang="pt-BR" sz="3200" dirty="0">
              <a:solidFill>
                <a:schemeClr val="tx1"/>
              </a:solidFill>
            </a:endParaRPr>
          </a:p>
          <a:p>
            <a:r>
              <a:rPr lang="pt-BR" sz="3200" dirty="0">
                <a:solidFill>
                  <a:schemeClr val="tx1"/>
                </a:solidFill>
              </a:rPr>
              <a:t>				</a:t>
            </a:r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	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</a:t>
            </a:r>
            <a:endParaRPr lang="pt-PT" b="1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BR" dirty="0"/>
              <a:t>identificar os possíveis titulares de direitos sobre os bens susceptíveis de serem declarados perdidos a favor do Estado no confisco civil e determinar o local onde possam ser notificados</a:t>
            </a:r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    </a:t>
            </a: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14CEB0-9447-44A1-9A7C-189A4B7FBAB1}"/>
              </a:ext>
            </a:extLst>
          </p:cNvPr>
          <p:cNvSpPr/>
          <p:nvPr/>
        </p:nvSpPr>
        <p:spPr>
          <a:xfrm rot="10800000" flipV="1">
            <a:off x="5579706" y="5195875"/>
            <a:ext cx="4053470" cy="541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600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75EF60B3-55D5-42B8-BA11-E7367F281086}"/>
              </a:ext>
            </a:extLst>
          </p:cNvPr>
          <p:cNvCxnSpPr>
            <a:cxnSpLocks/>
          </p:cNvCxnSpPr>
          <p:nvPr/>
        </p:nvCxnSpPr>
        <p:spPr>
          <a:xfrm flipH="1">
            <a:off x="7165910" y="2023841"/>
            <a:ext cx="9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94883B17-F010-44AE-A00B-1697EFC7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03" y="6220232"/>
            <a:ext cx="1627697" cy="609138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7889DDFB-002B-4B1C-8D47-826FFB9FC381}"/>
              </a:ext>
            </a:extLst>
          </p:cNvPr>
          <p:cNvSpPr txBox="1">
            <a:spLocks/>
          </p:cNvSpPr>
          <p:nvPr/>
        </p:nvSpPr>
        <p:spPr>
          <a:xfrm>
            <a:off x="562403" y="306040"/>
            <a:ext cx="11511630" cy="707174"/>
          </a:xfrm>
          <a:prstGeom prst="rect">
            <a:avLst/>
          </a:prstGeom>
        </p:spPr>
        <p:txBody>
          <a:bodyPr vert="horz" lIns="0" tIns="46800" rIns="0" bIns="45720" rtlCol="0" anchor="t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93173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5100" b="1" dirty="0">
                <a:solidFill>
                  <a:srgbClr val="931731"/>
                </a:solidFill>
              </a:rPr>
              <a:t> A fase inicial da acção de confisco civil – investigação  </a:t>
            </a: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34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27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6812" y="193996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	</a:t>
            </a: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42139"/>
            <a:ext cx="11268000" cy="707173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518690"/>
            <a:ext cx="9054248" cy="4344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6E23E7-AA13-4AC3-9956-EC04E4941DCB}"/>
              </a:ext>
            </a:extLst>
          </p:cNvPr>
          <p:cNvSpPr/>
          <p:nvPr/>
        </p:nvSpPr>
        <p:spPr>
          <a:xfrm rot="10800000" flipV="1">
            <a:off x="279919" y="1149312"/>
            <a:ext cx="11794114" cy="52390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i="1" dirty="0">
                <a:solidFill>
                  <a:schemeClr val="tx1"/>
                </a:solidFill>
                <a:latin typeface="Helvetica Light" panose="020B0403020202020204"/>
              </a:rPr>
              <a:t>  </a:t>
            </a:r>
            <a:r>
              <a:rPr lang="pt-PT" sz="2000" dirty="0">
                <a:solidFill>
                  <a:schemeClr val="tx1"/>
                </a:solidFill>
                <a:latin typeface="Helvetica Light" panose="020B0403020202020204"/>
              </a:rPr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pt-PT" sz="2000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20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20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2000" dirty="0">
              <a:solidFill>
                <a:schemeClr val="tx1"/>
              </a:solidFill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2000" dirty="0">
              <a:solidFill>
                <a:schemeClr val="tx1"/>
              </a:solidFill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2000" dirty="0">
              <a:solidFill>
                <a:schemeClr val="tx1"/>
              </a:solidFill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2000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pt-PT" sz="2000" dirty="0">
                <a:solidFill>
                  <a:schemeClr val="tx1"/>
                </a:solidFill>
              </a:rPr>
              <a:t>a identificação e localização dos bens;</a:t>
            </a:r>
          </a:p>
          <a:p>
            <a:pPr marL="285750" lvl="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pt-PT" sz="2000" dirty="0">
                <a:solidFill>
                  <a:schemeClr val="tx1"/>
                </a:solidFill>
              </a:rPr>
              <a:t>a informação que possui sobre a identidade e localização das partes interessadas e a sua ligação com os bens;</a:t>
            </a:r>
          </a:p>
          <a:p>
            <a:pPr marL="285750" lvl="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pt-PT" sz="2000" dirty="0">
                <a:solidFill>
                  <a:schemeClr val="tx1"/>
                </a:solidFill>
              </a:rPr>
              <a:t>a fundamentação de facto</a:t>
            </a:r>
          </a:p>
          <a:p>
            <a:pPr marL="285750" lvl="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pt-PT" sz="2000" dirty="0">
                <a:solidFill>
                  <a:schemeClr val="tx1"/>
                </a:solidFill>
              </a:rPr>
              <a:t> e de direito que sustenta os pressupostos para o confisco civil, nomeadamente a ligação dos bens ao facto ilícito típico;</a:t>
            </a:r>
          </a:p>
          <a:p>
            <a:pPr marL="285750" lvl="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pt-PT" sz="2000" dirty="0">
                <a:solidFill>
                  <a:schemeClr val="tx1"/>
                </a:solidFill>
              </a:rPr>
              <a:t>das provas </a:t>
            </a:r>
            <a:r>
              <a:rPr lang="pt-PT" sz="2000" dirty="0" err="1">
                <a:solidFill>
                  <a:schemeClr val="tx1"/>
                </a:solidFill>
              </a:rPr>
              <a:t>directas</a:t>
            </a:r>
            <a:r>
              <a:rPr lang="pt-PT" sz="2000" dirty="0">
                <a:solidFill>
                  <a:schemeClr val="tx1"/>
                </a:solidFill>
              </a:rPr>
              <a:t> e </a:t>
            </a:r>
            <a:r>
              <a:rPr lang="pt-PT" sz="2000" dirty="0" err="1">
                <a:solidFill>
                  <a:schemeClr val="tx1"/>
                </a:solidFill>
              </a:rPr>
              <a:t>indirectas</a:t>
            </a:r>
            <a:r>
              <a:rPr lang="pt-PT" sz="2000" dirty="0">
                <a:solidFill>
                  <a:schemeClr val="tx1"/>
                </a:solidFill>
              </a:rPr>
              <a:t> que apoiam o pedido;</a:t>
            </a:r>
          </a:p>
          <a:p>
            <a:pPr marL="285750" lvl="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pt-PT" sz="2000" dirty="0">
                <a:solidFill>
                  <a:schemeClr val="tx1"/>
                </a:solidFill>
              </a:rPr>
              <a:t>informação sobre as medidas cautelares tomadas; e</a:t>
            </a:r>
          </a:p>
          <a:p>
            <a:pPr marL="285750" lvl="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pt-PT" sz="2000" dirty="0">
                <a:solidFill>
                  <a:schemeClr val="tx1"/>
                </a:solidFill>
              </a:rPr>
              <a:t>o pedido de medidas cautelares.</a:t>
            </a:r>
          </a:p>
          <a:p>
            <a:pPr marL="285750" lvl="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3200" dirty="0">
              <a:solidFill>
                <a:schemeClr val="tx1"/>
              </a:solidFill>
            </a:endParaRPr>
          </a:p>
          <a:p>
            <a:endParaRPr lang="pt-BR" sz="3200" dirty="0">
              <a:solidFill>
                <a:schemeClr val="tx1"/>
              </a:solidFill>
            </a:endParaRPr>
          </a:p>
          <a:p>
            <a:r>
              <a:rPr lang="pt-BR" sz="3200" dirty="0">
                <a:solidFill>
                  <a:schemeClr val="tx1"/>
                </a:solidFill>
              </a:rPr>
              <a:t>				</a:t>
            </a:r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	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</a:t>
            </a:r>
            <a:endParaRPr lang="pt-PT" b="1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BR" dirty="0"/>
              <a:t>identificar os possíveis titulares de direitos sobre os bens susceptíveis de serem declarados perdidos a favor do Estado no confisco civil e determinar o local onde possam ser notificados</a:t>
            </a:r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    </a:t>
            </a: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14CEB0-9447-44A1-9A7C-189A4B7FBAB1}"/>
              </a:ext>
            </a:extLst>
          </p:cNvPr>
          <p:cNvSpPr/>
          <p:nvPr/>
        </p:nvSpPr>
        <p:spPr>
          <a:xfrm rot="10800000" flipV="1">
            <a:off x="5579706" y="5195875"/>
            <a:ext cx="4053470" cy="541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600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75EF60B3-55D5-42B8-BA11-E7367F281086}"/>
              </a:ext>
            </a:extLst>
          </p:cNvPr>
          <p:cNvCxnSpPr>
            <a:cxnSpLocks/>
          </p:cNvCxnSpPr>
          <p:nvPr/>
        </p:nvCxnSpPr>
        <p:spPr>
          <a:xfrm flipH="1">
            <a:off x="7165910" y="2023841"/>
            <a:ext cx="9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94883B17-F010-44AE-A00B-1697EFC7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03" y="6220232"/>
            <a:ext cx="1627697" cy="609138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7889DDFB-002B-4B1C-8D47-826FFB9FC381}"/>
              </a:ext>
            </a:extLst>
          </p:cNvPr>
          <p:cNvSpPr txBox="1">
            <a:spLocks/>
          </p:cNvSpPr>
          <p:nvPr/>
        </p:nvSpPr>
        <p:spPr>
          <a:xfrm>
            <a:off x="562403" y="88552"/>
            <a:ext cx="11511630" cy="707174"/>
          </a:xfrm>
          <a:prstGeom prst="rect">
            <a:avLst/>
          </a:prstGeom>
        </p:spPr>
        <p:txBody>
          <a:bodyPr vert="horz" lIns="0" tIns="46800" rIns="0" bIns="45720" rtlCol="0" anchor="t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93173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5100" b="1" dirty="0">
                <a:solidFill>
                  <a:srgbClr val="931731"/>
                </a:solidFill>
              </a:rPr>
              <a:t> O requerimento de confisco civil – </a:t>
            </a:r>
            <a:r>
              <a:rPr lang="pt-PT" sz="5100" b="1" dirty="0" err="1">
                <a:solidFill>
                  <a:srgbClr val="931731"/>
                </a:solidFill>
              </a:rPr>
              <a:t>art</a:t>
            </a:r>
            <a:r>
              <a:rPr lang="pt-PT" sz="5100" b="1" dirty="0">
                <a:solidFill>
                  <a:srgbClr val="931731"/>
                </a:solidFill>
              </a:rPr>
              <a:t>. 29  </a:t>
            </a: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10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28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6812" y="147343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	</a:t>
            </a: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" y="442139"/>
            <a:ext cx="11268000" cy="707173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518690"/>
            <a:ext cx="9054248" cy="4344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6E23E7-AA13-4AC3-9956-EC04E4941DCB}"/>
              </a:ext>
            </a:extLst>
          </p:cNvPr>
          <p:cNvSpPr/>
          <p:nvPr/>
        </p:nvSpPr>
        <p:spPr>
          <a:xfrm rot="10800000" flipV="1">
            <a:off x="93306" y="1285411"/>
            <a:ext cx="11915412" cy="45780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i="1" dirty="0">
                <a:solidFill>
                  <a:schemeClr val="tx1"/>
                </a:solidFill>
                <a:latin typeface="Helvetica Light" panose="020B0403020202020204"/>
              </a:rPr>
              <a:t>  </a:t>
            </a: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1400" dirty="0">
              <a:solidFill>
                <a:schemeClr val="tx1"/>
              </a:solidFill>
              <a:latin typeface="Helvetica Light" panose="020B0403020202020204"/>
            </a:endParaRPr>
          </a:p>
          <a:p>
            <a:pPr marL="285750" lvl="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pt-PT" sz="3200" dirty="0">
              <a:solidFill>
                <a:schemeClr val="tx1"/>
              </a:solidFill>
            </a:endParaRPr>
          </a:p>
          <a:p>
            <a:endParaRPr lang="pt-BR" sz="3200" dirty="0">
              <a:solidFill>
                <a:schemeClr val="tx1"/>
              </a:solidFill>
            </a:endParaRPr>
          </a:p>
          <a:p>
            <a:r>
              <a:rPr lang="pt-BR" sz="3200" dirty="0">
                <a:solidFill>
                  <a:schemeClr val="tx1"/>
                </a:solidFill>
              </a:rPr>
              <a:t>				</a:t>
            </a:r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	</a:t>
            </a: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</a:t>
            </a:r>
            <a:endParaRPr lang="pt-PT" b="1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just"/>
            <a:r>
              <a:rPr lang="pt-PT" dirty="0">
                <a:solidFill>
                  <a:schemeClr val="tx1"/>
                </a:solidFill>
                <a:latin typeface="Helvetica Light" panose="020B0403020202020204"/>
              </a:rPr>
              <a:t>         </a:t>
            </a: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  <a:p>
            <a:pPr algn="ctr"/>
            <a:endParaRPr lang="pt-PT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14CEB0-9447-44A1-9A7C-189A4B7FBAB1}"/>
              </a:ext>
            </a:extLst>
          </p:cNvPr>
          <p:cNvSpPr/>
          <p:nvPr/>
        </p:nvSpPr>
        <p:spPr>
          <a:xfrm rot="10800000" flipV="1">
            <a:off x="5579706" y="5195875"/>
            <a:ext cx="4053470" cy="541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600" dirty="0">
              <a:solidFill>
                <a:schemeClr val="tx1"/>
              </a:solidFill>
              <a:latin typeface="Helvetica Light" panose="020B0403020202020204"/>
            </a:endParaRP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75EF60B3-55D5-42B8-BA11-E7367F281086}"/>
              </a:ext>
            </a:extLst>
          </p:cNvPr>
          <p:cNvCxnSpPr>
            <a:cxnSpLocks/>
          </p:cNvCxnSpPr>
          <p:nvPr/>
        </p:nvCxnSpPr>
        <p:spPr>
          <a:xfrm flipH="1">
            <a:off x="7165910" y="2023841"/>
            <a:ext cx="9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94883B17-F010-44AE-A00B-1697EFC7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03" y="6220232"/>
            <a:ext cx="1627697" cy="609138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7889DDFB-002B-4B1C-8D47-826FFB9FC381}"/>
              </a:ext>
            </a:extLst>
          </p:cNvPr>
          <p:cNvSpPr txBox="1">
            <a:spLocks/>
          </p:cNvSpPr>
          <p:nvPr/>
        </p:nvSpPr>
        <p:spPr>
          <a:xfrm>
            <a:off x="562403" y="306040"/>
            <a:ext cx="11511630" cy="707174"/>
          </a:xfrm>
          <a:prstGeom prst="rect">
            <a:avLst/>
          </a:prstGeom>
        </p:spPr>
        <p:txBody>
          <a:bodyPr vert="horz" lIns="0" tIns="46800" rIns="0" bIns="45720" rtlCol="0" anchor="t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93173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5100" b="1" dirty="0">
                <a:solidFill>
                  <a:srgbClr val="931731"/>
                </a:solidFill>
              </a:rPr>
              <a:t> A acção de confisco civil – encerramento da fase inicial </a:t>
            </a: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2A067A3-C2E3-4943-BC85-DDF7ED590031}"/>
              </a:ext>
            </a:extLst>
          </p:cNvPr>
          <p:cNvSpPr/>
          <p:nvPr/>
        </p:nvSpPr>
        <p:spPr>
          <a:xfrm>
            <a:off x="3450516" y="2013735"/>
            <a:ext cx="4651713" cy="607353"/>
          </a:xfrm>
          <a:prstGeom prst="rect">
            <a:avLst/>
          </a:prstGeom>
          <a:solidFill>
            <a:srgbClr val="FC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Onde é apresentado o requerimento de confisco civil?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307567C-B4BD-4DA6-92CC-A783E9AB23D2}"/>
              </a:ext>
            </a:extLst>
          </p:cNvPr>
          <p:cNvSpPr/>
          <p:nvPr/>
        </p:nvSpPr>
        <p:spPr>
          <a:xfrm>
            <a:off x="1956042" y="3125368"/>
            <a:ext cx="8347455" cy="607264"/>
          </a:xfrm>
          <a:prstGeom prst="rect">
            <a:avLst/>
          </a:prstGeom>
          <a:solidFill>
            <a:srgbClr val="FC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em </a:t>
            </a:r>
            <a:r>
              <a:rPr lang="pt-BR" b="1" dirty="0">
                <a:solidFill>
                  <a:schemeClr val="tx1"/>
                </a:solidFill>
              </a:rPr>
              <a:t>secção especializada </a:t>
            </a:r>
            <a:r>
              <a:rPr lang="pt-BR" dirty="0">
                <a:solidFill>
                  <a:schemeClr val="tx1"/>
                </a:solidFill>
              </a:rPr>
              <a:t>da jurisdição criminal do tribunal judicial de província.</a:t>
            </a:r>
            <a:endParaRPr lang="pt-PT" b="1" dirty="0">
              <a:solidFill>
                <a:schemeClr val="tx1"/>
              </a:solidFill>
            </a:endParaRPr>
          </a:p>
        </p:txBody>
      </p:sp>
      <p:cxnSp>
        <p:nvCxnSpPr>
          <p:cNvPr id="3" name="Conexão reta unidirecional 2">
            <a:extLst>
              <a:ext uri="{FF2B5EF4-FFF2-40B4-BE49-F238E27FC236}">
                <a16:creationId xmlns:a16="http://schemas.microsoft.com/office/drawing/2014/main" id="{E67837D9-706F-4D87-B30B-FF78E0D9911C}"/>
              </a:ext>
            </a:extLst>
          </p:cNvPr>
          <p:cNvCxnSpPr>
            <a:cxnSpLocks/>
          </p:cNvCxnSpPr>
          <p:nvPr/>
        </p:nvCxnSpPr>
        <p:spPr>
          <a:xfrm>
            <a:off x="9614514" y="3732632"/>
            <a:ext cx="0" cy="881615"/>
          </a:xfrm>
          <a:prstGeom prst="straightConnector1">
            <a:avLst/>
          </a:prstGeom>
          <a:ln>
            <a:solidFill>
              <a:srgbClr val="931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9B292BDC-5F76-488C-89D2-CFD7083442EB}"/>
              </a:ext>
            </a:extLst>
          </p:cNvPr>
          <p:cNvSpPr/>
          <p:nvPr/>
        </p:nvSpPr>
        <p:spPr>
          <a:xfrm>
            <a:off x="8168058" y="4679937"/>
            <a:ext cx="2930236" cy="541574"/>
          </a:xfrm>
          <a:prstGeom prst="rect">
            <a:avLst/>
          </a:prstGeom>
          <a:solidFill>
            <a:srgbClr val="FC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da situação dos bens</a:t>
            </a:r>
          </a:p>
        </p:txBody>
      </p:sp>
    </p:spTree>
    <p:extLst>
      <p:ext uri="{BB962C8B-B14F-4D97-AF65-F5344CB8AC3E}">
        <p14:creationId xmlns:p14="http://schemas.microsoft.com/office/powerpoint/2010/main" val="141542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BC89F-A18A-396D-C520-C7C4C14A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88D440-C3FA-C4D0-71A6-C01914EC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601" y="1006821"/>
            <a:ext cx="2298362" cy="53038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Obrigada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1554E-5C57-78F5-A4CE-4BBCA63118FA}"/>
              </a:ext>
            </a:extLst>
          </p:cNvPr>
          <p:cNvSpPr txBox="1"/>
          <p:nvPr/>
        </p:nvSpPr>
        <p:spPr>
          <a:xfrm>
            <a:off x="6624527" y="1936375"/>
            <a:ext cx="319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+mj-lt"/>
              </a:rPr>
              <a:t>www.baselgovernance.org</a:t>
            </a:r>
            <a:endParaRPr lang="en-US" dirty="0"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89031-6A61-AA7B-1171-B29FA7CE7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668" y="1936374"/>
            <a:ext cx="419296" cy="4192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609B4E-8FBF-DAEC-31BC-EE19E2E281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340" y="1791546"/>
            <a:ext cx="3946897" cy="18538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0FC4D5-37E9-CA0D-439F-AD6C2D669E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06" t="25127" r="24354" b="25354"/>
          <a:stretch/>
        </p:blipFill>
        <p:spPr>
          <a:xfrm>
            <a:off x="1992497" y="3670819"/>
            <a:ext cx="1607344" cy="1590554"/>
          </a:xfrm>
          <a:prstGeom prst="rect">
            <a:avLst/>
          </a:prstGeom>
        </p:spPr>
      </p:pic>
      <p:pic>
        <p:nvPicPr>
          <p:cNvPr id="13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E2D5E861-F9E0-4AE3-BFC5-BC7D817A8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788" y="6248912"/>
            <a:ext cx="1229392" cy="46008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BCC12F8-4857-4155-BCD4-12403B412F85}"/>
              </a:ext>
            </a:extLst>
          </p:cNvPr>
          <p:cNvSpPr/>
          <p:nvPr/>
        </p:nvSpPr>
        <p:spPr>
          <a:xfrm>
            <a:off x="6063103" y="3429000"/>
            <a:ext cx="5058116" cy="913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1600" b="1" u="sng" spc="10" dirty="0">
                <a:latin typeface="+mj-lt"/>
                <a:ea typeface="MS Mincho" panose="02020609040205080304" pitchFamily="49" charset="-128"/>
                <a:cs typeface="Times New Roman (Body CS)"/>
                <a:hlinkClick r:id="rId6"/>
              </a:rPr>
              <a:t>margarida.bandeiradelima@baselgovernance.org</a:t>
            </a:r>
            <a:endParaRPr lang="pt-PT" sz="1600" b="1" u="sng" spc="10" dirty="0">
              <a:latin typeface="+mj-lt"/>
              <a:ea typeface="MS Mincho" panose="02020609040205080304" pitchFamily="49" charset="-128"/>
              <a:cs typeface="Times New Roman (Body CS)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t-PT" sz="1600" b="1" spc="10" dirty="0">
              <a:latin typeface="+mj-lt"/>
              <a:ea typeface="MS Mincho" panose="02020609040205080304" pitchFamily="49" charset="-128"/>
              <a:cs typeface="Times New Roman (Body CS)"/>
            </a:endParaRPr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13F9CE9A-B2AC-49CD-A147-73E3C93C0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9022" y="3528302"/>
            <a:ext cx="419296" cy="4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2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0778-4E91-8249-8B95-F21084A0D0F7}"/>
              </a:ext>
            </a:extLst>
          </p:cNvPr>
          <p:cNvSpPr txBox="1"/>
          <p:nvPr/>
        </p:nvSpPr>
        <p:spPr>
          <a:xfrm>
            <a:off x="382434" y="1149358"/>
            <a:ext cx="1064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Helvetica Light" panose="020B0403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3715" y="1191845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 			 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404594"/>
            <a:ext cx="10138330" cy="4458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55D3EEBC-311A-4296-8ACF-6058AEA67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421" y="154004"/>
            <a:ext cx="9783368" cy="5930574"/>
          </a:xfrm>
        </p:spPr>
        <p:txBody>
          <a:bodyPr>
            <a:normAutofit/>
          </a:bodyPr>
          <a:lstStyle/>
          <a:p>
            <a:pPr lvl="7" indent="0">
              <a:buNone/>
            </a:pPr>
            <a:r>
              <a:rPr lang="pt-PT" sz="11200" dirty="0">
                <a:latin typeface="CorporateS-Bold" panose="02000803050000020004" pitchFamily="50" charset="0"/>
              </a:rPr>
              <a:t> </a:t>
            </a:r>
          </a:p>
          <a:p>
            <a:pPr marL="0" indent="0">
              <a:buNone/>
            </a:pPr>
            <a:endParaRPr lang="pt-PT" sz="1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1200" dirty="0"/>
          </a:p>
          <a:p>
            <a:pPr marL="0" indent="0">
              <a:buNone/>
            </a:pPr>
            <a:endParaRPr lang="pt-PT" sz="11200" dirty="0"/>
          </a:p>
          <a:p>
            <a:pPr>
              <a:buFont typeface="Wingdings" panose="05000000000000000000" pitchFamily="2" charset="2"/>
              <a:buChar char="ü"/>
            </a:pPr>
            <a:endParaRPr lang="pt-PT" sz="5100" dirty="0"/>
          </a:p>
          <a:p>
            <a:endParaRPr lang="pt-PT" sz="5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5100" dirty="0"/>
          </a:p>
          <a:p>
            <a:pPr>
              <a:buFont typeface="Wingdings" panose="05000000000000000000" pitchFamily="2" charset="2"/>
              <a:buChar char="ü"/>
            </a:pPr>
            <a:endParaRPr lang="pt-PT" sz="2000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91D3AFB-7DED-4B74-A32D-BB53F7F388B1}"/>
              </a:ext>
            </a:extLst>
          </p:cNvPr>
          <p:cNvSpPr/>
          <p:nvPr/>
        </p:nvSpPr>
        <p:spPr>
          <a:xfrm>
            <a:off x="3045667" y="62513"/>
            <a:ext cx="5553777" cy="12551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1"/>
                </a:solidFill>
                <a:latin typeface="Helvetica Light" panose="020B0403020202020204"/>
              </a:rPr>
              <a:t>4 Modelos da rede CARIN 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8A24E2E8-AFE1-4EE2-A099-2E7E16261E36}"/>
              </a:ext>
            </a:extLst>
          </p:cNvPr>
          <p:cNvCxnSpPr>
            <a:cxnSpLocks/>
          </p:cNvCxnSpPr>
          <p:nvPr/>
        </p:nvCxnSpPr>
        <p:spPr>
          <a:xfrm>
            <a:off x="1896177" y="690090"/>
            <a:ext cx="11494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>
            <a:extLst>
              <a:ext uri="{FF2B5EF4-FFF2-40B4-BE49-F238E27FC236}">
                <a16:creationId xmlns:a16="http://schemas.microsoft.com/office/drawing/2014/main" id="{7679E999-2A0A-4076-B41E-699F9DB65271}"/>
              </a:ext>
            </a:extLst>
          </p:cNvPr>
          <p:cNvCxnSpPr>
            <a:cxnSpLocks/>
          </p:cNvCxnSpPr>
          <p:nvPr/>
        </p:nvCxnSpPr>
        <p:spPr>
          <a:xfrm>
            <a:off x="8566610" y="617286"/>
            <a:ext cx="126838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F2AC5306-BC21-4543-9695-8BF8FE79DF7E}"/>
              </a:ext>
            </a:extLst>
          </p:cNvPr>
          <p:cNvSpPr/>
          <p:nvPr/>
        </p:nvSpPr>
        <p:spPr>
          <a:xfrm>
            <a:off x="760396" y="1642668"/>
            <a:ext cx="2570470" cy="943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>
                <a:solidFill>
                  <a:srgbClr val="FF0000"/>
                </a:solidFill>
              </a:rPr>
              <a:t>Criminal NCBC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11616C6-7B0A-4E9E-A60A-21BD24973ED9}"/>
              </a:ext>
            </a:extLst>
          </p:cNvPr>
          <p:cNvSpPr/>
          <p:nvPr/>
        </p:nvSpPr>
        <p:spPr>
          <a:xfrm>
            <a:off x="8453394" y="1681209"/>
            <a:ext cx="2570470" cy="9432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>
                <a:solidFill>
                  <a:srgbClr val="00B050"/>
                </a:solidFill>
              </a:rPr>
              <a:t>Civil NCBC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959C719-6D51-462B-BDC3-F9537D4AB91D}"/>
              </a:ext>
            </a:extLst>
          </p:cNvPr>
          <p:cNvSpPr/>
          <p:nvPr/>
        </p:nvSpPr>
        <p:spPr>
          <a:xfrm>
            <a:off x="723307" y="3577113"/>
            <a:ext cx="2570470" cy="943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FF0000"/>
                </a:solidFill>
              </a:rPr>
              <a:t>NCBC no processo penal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4A85152E-49EF-485A-BFC7-157280B1EAAC}"/>
              </a:ext>
            </a:extLst>
          </p:cNvPr>
          <p:cNvSpPr/>
          <p:nvPr/>
        </p:nvSpPr>
        <p:spPr>
          <a:xfrm>
            <a:off x="760396" y="5014762"/>
            <a:ext cx="2507650" cy="953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FF0000"/>
                </a:solidFill>
              </a:rPr>
              <a:t>Perda alargada 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F5DABB59-F809-48CA-9FBC-C5950C9EF6AA}"/>
              </a:ext>
            </a:extLst>
          </p:cNvPr>
          <p:cNvSpPr/>
          <p:nvPr/>
        </p:nvSpPr>
        <p:spPr>
          <a:xfrm>
            <a:off x="8479125" y="3553102"/>
            <a:ext cx="2570470" cy="9432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00B050"/>
                </a:solidFill>
              </a:rPr>
              <a:t>Confisco Civil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FF61443-B988-4386-A237-37372D3147A7}"/>
              </a:ext>
            </a:extLst>
          </p:cNvPr>
          <p:cNvSpPr/>
          <p:nvPr/>
        </p:nvSpPr>
        <p:spPr>
          <a:xfrm>
            <a:off x="8532986" y="4955646"/>
            <a:ext cx="2570470" cy="10037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00B050"/>
                </a:solidFill>
              </a:rPr>
              <a:t>Riqueza inexplicada</a:t>
            </a:r>
          </a:p>
        </p:txBody>
      </p: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FEFCEFB7-C4E7-4017-8F21-0B2E5A30A15F}"/>
              </a:ext>
            </a:extLst>
          </p:cNvPr>
          <p:cNvCxnSpPr>
            <a:cxnSpLocks/>
          </p:cNvCxnSpPr>
          <p:nvPr/>
        </p:nvCxnSpPr>
        <p:spPr>
          <a:xfrm>
            <a:off x="1898240" y="709512"/>
            <a:ext cx="0" cy="9479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94841DC1-176E-4BA7-9345-BDEBE6C935A8}"/>
              </a:ext>
            </a:extLst>
          </p:cNvPr>
          <p:cNvCxnSpPr>
            <a:cxnSpLocks/>
          </p:cNvCxnSpPr>
          <p:nvPr/>
        </p:nvCxnSpPr>
        <p:spPr>
          <a:xfrm>
            <a:off x="1996070" y="2649434"/>
            <a:ext cx="0" cy="8787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85B4B9A5-4D51-4E77-8929-23541F9B3A0C}"/>
              </a:ext>
            </a:extLst>
          </p:cNvPr>
          <p:cNvCxnSpPr>
            <a:cxnSpLocks/>
          </p:cNvCxnSpPr>
          <p:nvPr/>
        </p:nvCxnSpPr>
        <p:spPr>
          <a:xfrm>
            <a:off x="1896177" y="4520389"/>
            <a:ext cx="0" cy="504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D2F6E4FD-86C7-405A-B538-4E26FBFA53B6}"/>
              </a:ext>
            </a:extLst>
          </p:cNvPr>
          <p:cNvCxnSpPr>
            <a:cxnSpLocks/>
          </p:cNvCxnSpPr>
          <p:nvPr/>
        </p:nvCxnSpPr>
        <p:spPr>
          <a:xfrm>
            <a:off x="9818221" y="617286"/>
            <a:ext cx="0" cy="104018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47">
            <a:extLst>
              <a:ext uri="{FF2B5EF4-FFF2-40B4-BE49-F238E27FC236}">
                <a16:creationId xmlns:a16="http://schemas.microsoft.com/office/drawing/2014/main" id="{8056878B-8084-4A7D-9CE2-3DB5E0107320}"/>
              </a:ext>
            </a:extLst>
          </p:cNvPr>
          <p:cNvCxnSpPr>
            <a:cxnSpLocks/>
            <a:stCxn id="30" idx="2"/>
            <a:endCxn id="33" idx="0"/>
          </p:cNvCxnSpPr>
          <p:nvPr/>
        </p:nvCxnSpPr>
        <p:spPr>
          <a:xfrm>
            <a:off x="9738629" y="2624485"/>
            <a:ext cx="25731" cy="92861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36848FE1-FA3B-4DA9-B2C2-AEA2283C77E6}"/>
              </a:ext>
            </a:extLst>
          </p:cNvPr>
          <p:cNvCxnSpPr>
            <a:cxnSpLocks/>
          </p:cNvCxnSpPr>
          <p:nvPr/>
        </p:nvCxnSpPr>
        <p:spPr>
          <a:xfrm flipH="1">
            <a:off x="9738629" y="4509295"/>
            <a:ext cx="2397" cy="3858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uxograma: Conexão 70">
            <a:extLst>
              <a:ext uri="{FF2B5EF4-FFF2-40B4-BE49-F238E27FC236}">
                <a16:creationId xmlns:a16="http://schemas.microsoft.com/office/drawing/2014/main" id="{344D71AA-352E-4CE8-A43B-FFC66B14B6E6}"/>
              </a:ext>
            </a:extLst>
          </p:cNvPr>
          <p:cNvSpPr/>
          <p:nvPr/>
        </p:nvSpPr>
        <p:spPr>
          <a:xfrm>
            <a:off x="642192" y="3280887"/>
            <a:ext cx="500211" cy="4516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</a:t>
            </a:r>
          </a:p>
        </p:txBody>
      </p:sp>
      <p:sp>
        <p:nvSpPr>
          <p:cNvPr id="72" name="Fluxograma: Conexão 71">
            <a:extLst>
              <a:ext uri="{FF2B5EF4-FFF2-40B4-BE49-F238E27FC236}">
                <a16:creationId xmlns:a16="http://schemas.microsoft.com/office/drawing/2014/main" id="{2AD73803-99BB-4F97-9856-F8B06C9DE829}"/>
              </a:ext>
            </a:extLst>
          </p:cNvPr>
          <p:cNvSpPr/>
          <p:nvPr/>
        </p:nvSpPr>
        <p:spPr>
          <a:xfrm>
            <a:off x="544486" y="4816615"/>
            <a:ext cx="500211" cy="4516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</a:t>
            </a:r>
          </a:p>
        </p:txBody>
      </p:sp>
      <p:sp>
        <p:nvSpPr>
          <p:cNvPr id="73" name="Fluxograma: Conexão 72">
            <a:extLst>
              <a:ext uri="{FF2B5EF4-FFF2-40B4-BE49-F238E27FC236}">
                <a16:creationId xmlns:a16="http://schemas.microsoft.com/office/drawing/2014/main" id="{ABA4556B-94B5-47DD-A441-DF1AF777E82E}"/>
              </a:ext>
            </a:extLst>
          </p:cNvPr>
          <p:cNvSpPr/>
          <p:nvPr/>
        </p:nvSpPr>
        <p:spPr>
          <a:xfrm>
            <a:off x="8282880" y="3321157"/>
            <a:ext cx="500211" cy="45167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3</a:t>
            </a:r>
          </a:p>
        </p:txBody>
      </p:sp>
      <p:sp>
        <p:nvSpPr>
          <p:cNvPr id="74" name="Fluxograma: Conexão 73">
            <a:extLst>
              <a:ext uri="{FF2B5EF4-FFF2-40B4-BE49-F238E27FC236}">
                <a16:creationId xmlns:a16="http://schemas.microsoft.com/office/drawing/2014/main" id="{ED57BBC8-6E95-48B5-8291-0B296949F983}"/>
              </a:ext>
            </a:extLst>
          </p:cNvPr>
          <p:cNvSpPr/>
          <p:nvPr/>
        </p:nvSpPr>
        <p:spPr>
          <a:xfrm>
            <a:off x="8341030" y="4816344"/>
            <a:ext cx="500211" cy="45167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</a:t>
            </a: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6229E0D7-7B75-466B-AEF1-CB62AF774905}"/>
              </a:ext>
            </a:extLst>
          </p:cNvPr>
          <p:cNvCxnSpPr>
            <a:cxnSpLocks/>
          </p:cNvCxnSpPr>
          <p:nvPr/>
        </p:nvCxnSpPr>
        <p:spPr>
          <a:xfrm>
            <a:off x="9540941" y="5143809"/>
            <a:ext cx="588109" cy="619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7AB161E5-2153-4A93-B94E-C7EB48AA85DA}"/>
              </a:ext>
            </a:extLst>
          </p:cNvPr>
          <p:cNvCxnSpPr>
            <a:cxnSpLocks/>
          </p:cNvCxnSpPr>
          <p:nvPr/>
        </p:nvCxnSpPr>
        <p:spPr>
          <a:xfrm flipH="1">
            <a:off x="9356595" y="5143809"/>
            <a:ext cx="879302" cy="595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💪🏾">
            <a:extLst>
              <a:ext uri="{FF2B5EF4-FFF2-40B4-BE49-F238E27FC236}">
                <a16:creationId xmlns:a16="http://schemas.microsoft.com/office/drawing/2014/main" id="{30ABA00A-3AE9-4501-8598-F5A03EC8E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37" y="4346083"/>
            <a:ext cx="1517390" cy="15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E77E-9696-B660-0CB8-B54670DF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9C57BB63-37EC-BB23-7224-883CB0D8C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A2BBE-1C0D-789E-F8C3-09586281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3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4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39B2E7-8023-AE4E-BCDC-C1C80ECC12F5}"/>
              </a:ext>
            </a:extLst>
          </p:cNvPr>
          <p:cNvSpPr/>
          <p:nvPr/>
        </p:nvSpPr>
        <p:spPr>
          <a:xfrm>
            <a:off x="2051031" y="1776518"/>
            <a:ext cx="8020515" cy="982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1350"/>
              </a:spcAft>
            </a:pPr>
            <a:endParaRPr lang="en-US" sz="2100" dirty="0">
              <a:latin typeface="Helvetica Light" panose="020B0403020202020204" pitchFamily="34" charset="0"/>
            </a:endParaRPr>
          </a:p>
          <a:p>
            <a:pPr lvl="1">
              <a:spcBef>
                <a:spcPts val="450"/>
              </a:spcBef>
              <a:spcAft>
                <a:spcPts val="1350"/>
              </a:spcAft>
            </a:pPr>
            <a:endParaRPr lang="en-US" sz="2100" dirty="0">
              <a:latin typeface="Helvetica Light" panose="020B0403020202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CA9A089-1D14-4BA9-929F-D81EC4B1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500" y="982034"/>
            <a:ext cx="8451000" cy="530380"/>
          </a:xfrm>
        </p:spPr>
        <p:txBody>
          <a:bodyPr>
            <a:normAutofit fontScale="90000"/>
          </a:bodyPr>
          <a:lstStyle/>
          <a:p>
            <a:r>
              <a:rPr lang="pt-PT" dirty="0"/>
              <a:t> 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BDA3456-B36D-48C0-BD41-BEF7833C0BC5}"/>
              </a:ext>
            </a:extLst>
          </p:cNvPr>
          <p:cNvSpPr/>
          <p:nvPr/>
        </p:nvSpPr>
        <p:spPr>
          <a:xfrm>
            <a:off x="1617901" y="2797642"/>
            <a:ext cx="952901" cy="1523198"/>
          </a:xfrm>
          <a:prstGeom prst="roundRect">
            <a:avLst/>
          </a:prstGeom>
          <a:solidFill>
            <a:srgbClr val="A02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50" b="1" dirty="0">
                <a:latin typeface="Helvetica Light" panose="020B0403020202020204"/>
              </a:rPr>
              <a:t>PERDA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EC94358-FD04-4D3F-9EF6-8A5324FE9642}"/>
              </a:ext>
            </a:extLst>
          </p:cNvPr>
          <p:cNvSpPr/>
          <p:nvPr/>
        </p:nvSpPr>
        <p:spPr>
          <a:xfrm>
            <a:off x="4122236" y="1378019"/>
            <a:ext cx="4164041" cy="1012418"/>
          </a:xfrm>
          <a:prstGeom prst="rect">
            <a:avLst/>
          </a:prstGeom>
          <a:noFill/>
          <a:ln>
            <a:solidFill>
              <a:srgbClr val="A020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9068087-2A9E-4EB2-8704-A00697218004}"/>
              </a:ext>
            </a:extLst>
          </p:cNvPr>
          <p:cNvSpPr/>
          <p:nvPr/>
        </p:nvSpPr>
        <p:spPr>
          <a:xfrm>
            <a:off x="4215954" y="1551138"/>
            <a:ext cx="1113397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Helvetica Light" panose="020B0403020202020204"/>
              </a:rPr>
              <a:t>clássica</a:t>
            </a:r>
            <a:r>
              <a:rPr lang="pt-PT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D90AE7E-0E3D-4F59-BFAA-16D13E1491C0}"/>
              </a:ext>
            </a:extLst>
          </p:cNvPr>
          <p:cNvSpPr/>
          <p:nvPr/>
        </p:nvSpPr>
        <p:spPr>
          <a:xfrm rot="10800000" flipV="1">
            <a:off x="6061289" y="1554654"/>
            <a:ext cx="1880987" cy="681876"/>
          </a:xfrm>
          <a:prstGeom prst="rect">
            <a:avLst/>
          </a:prstGeom>
          <a:noFill/>
          <a:ln>
            <a:solidFill>
              <a:srgbClr val="A020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Helvetica Light" panose="020B0403020202020204"/>
              </a:rPr>
              <a:t>c/ condenação </a:t>
            </a:r>
          </a:p>
          <a:p>
            <a:pPr algn="ctr"/>
            <a:r>
              <a:rPr lang="pt-PT" sz="1400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algn="ctr"/>
            <a:r>
              <a:rPr lang="pt-PT" sz="1400" dirty="0">
                <a:solidFill>
                  <a:schemeClr val="tx1"/>
                </a:solidFill>
                <a:latin typeface="Helvetica Light" panose="020B0403020202020204"/>
              </a:rPr>
              <a:t>s/condenação</a:t>
            </a:r>
            <a:r>
              <a:rPr lang="pt-PT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1DE0B65A-1320-40AD-979B-884AEFFE510F}"/>
              </a:ext>
            </a:extLst>
          </p:cNvPr>
          <p:cNvCxnSpPr>
            <a:cxnSpLocks/>
          </p:cNvCxnSpPr>
          <p:nvPr/>
        </p:nvCxnSpPr>
        <p:spPr>
          <a:xfrm flipV="1">
            <a:off x="2623528" y="2158665"/>
            <a:ext cx="1462609" cy="1053205"/>
          </a:xfrm>
          <a:prstGeom prst="line">
            <a:avLst/>
          </a:prstGeom>
          <a:ln>
            <a:solidFill>
              <a:srgbClr val="A02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AC0D3C24-CA98-4E49-B7FD-37B11ECFAD0F}"/>
              </a:ext>
            </a:extLst>
          </p:cNvPr>
          <p:cNvCxnSpPr>
            <a:cxnSpLocks/>
          </p:cNvCxnSpPr>
          <p:nvPr/>
        </p:nvCxnSpPr>
        <p:spPr>
          <a:xfrm flipH="1">
            <a:off x="5238833" y="1884227"/>
            <a:ext cx="747391" cy="1"/>
          </a:xfrm>
          <a:prstGeom prst="line">
            <a:avLst/>
          </a:prstGeom>
          <a:ln>
            <a:solidFill>
              <a:srgbClr val="A02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o 5">
            <a:extLst>
              <a:ext uri="{FF2B5EF4-FFF2-40B4-BE49-F238E27FC236}">
                <a16:creationId xmlns:a16="http://schemas.microsoft.com/office/drawing/2014/main" id="{6846D1CE-33CF-4CA3-85F8-0D073116C8D2}"/>
              </a:ext>
            </a:extLst>
          </p:cNvPr>
          <p:cNvSpPr/>
          <p:nvPr/>
        </p:nvSpPr>
        <p:spPr>
          <a:xfrm>
            <a:off x="9844575" y="4671140"/>
            <a:ext cx="34289" cy="3428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9" name="Chaveta à direita 8">
            <a:extLst>
              <a:ext uri="{FF2B5EF4-FFF2-40B4-BE49-F238E27FC236}">
                <a16:creationId xmlns:a16="http://schemas.microsoft.com/office/drawing/2014/main" id="{B3024B0B-4F4D-43DE-B2E5-711D11BA32AF}"/>
              </a:ext>
            </a:extLst>
          </p:cNvPr>
          <p:cNvSpPr/>
          <p:nvPr/>
        </p:nvSpPr>
        <p:spPr>
          <a:xfrm>
            <a:off x="8686325" y="716228"/>
            <a:ext cx="468442" cy="4626663"/>
          </a:xfrm>
          <a:prstGeom prst="rightBrace">
            <a:avLst>
              <a:gd name="adj1" fmla="val 8333"/>
              <a:gd name="adj2" fmla="val 52014"/>
            </a:avLst>
          </a:prstGeom>
          <a:ln>
            <a:solidFill>
              <a:srgbClr val="A02048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rgbClr val="A02048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81D7F7E-F1A5-4186-838A-57026775EC38}"/>
              </a:ext>
            </a:extLst>
          </p:cNvPr>
          <p:cNvSpPr/>
          <p:nvPr/>
        </p:nvSpPr>
        <p:spPr>
          <a:xfrm flipH="1">
            <a:off x="9252956" y="2919418"/>
            <a:ext cx="1321732" cy="530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/>
                </a:solidFill>
              </a:rPr>
              <a:t>processo crime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7D08FF67-9D63-449B-B817-B942B5682B78}"/>
              </a:ext>
            </a:extLst>
          </p:cNvPr>
          <p:cNvSpPr/>
          <p:nvPr/>
        </p:nvSpPr>
        <p:spPr>
          <a:xfrm>
            <a:off x="5876551" y="959943"/>
            <a:ext cx="3484925" cy="379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dirty="0">
                <a:solidFill>
                  <a:schemeClr val="tx1"/>
                </a:solidFill>
              </a:rPr>
              <a:t>instrumentos, produtos, vantagens</a:t>
            </a:r>
          </a:p>
        </p:txBody>
      </p:sp>
      <p:cxnSp>
        <p:nvCxnSpPr>
          <p:cNvPr id="25" name="Conexão: Ângulo Reto 24">
            <a:extLst>
              <a:ext uri="{FF2B5EF4-FFF2-40B4-BE49-F238E27FC236}">
                <a16:creationId xmlns:a16="http://schemas.microsoft.com/office/drawing/2014/main" id="{F2405C52-2A5F-47D6-9286-559743302E18}"/>
              </a:ext>
            </a:extLst>
          </p:cNvPr>
          <p:cNvCxnSpPr>
            <a:cxnSpLocks/>
          </p:cNvCxnSpPr>
          <p:nvPr/>
        </p:nvCxnSpPr>
        <p:spPr>
          <a:xfrm flipV="1">
            <a:off x="5238833" y="1213234"/>
            <a:ext cx="622432" cy="612427"/>
          </a:xfrm>
          <a:prstGeom prst="bentConnector3">
            <a:avLst>
              <a:gd name="adj1" fmla="val 558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7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902B0B4-575D-4546-AC05-39EA65717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690" y="6190145"/>
            <a:ext cx="1204391" cy="45838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557412F3-BA65-488D-957A-C334936F538A}"/>
              </a:ext>
            </a:extLst>
          </p:cNvPr>
          <p:cNvSpPr/>
          <p:nvPr/>
        </p:nvSpPr>
        <p:spPr>
          <a:xfrm>
            <a:off x="4159612" y="2567936"/>
            <a:ext cx="1416049" cy="736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dirty="0">
                <a:solidFill>
                  <a:schemeClr val="tx1"/>
                </a:solidFill>
                <a:latin typeface="Helvetica Light" panose="020B0403020202020204"/>
              </a:rPr>
              <a:t>art.ºs </a:t>
            </a:r>
            <a:r>
              <a:rPr lang="pt-PT" sz="1200" b="1" dirty="0">
                <a:solidFill>
                  <a:schemeClr val="tx1"/>
                </a:solidFill>
                <a:latin typeface="Helvetica Light" panose="020B0403020202020204"/>
              </a:rPr>
              <a:t>8 e 9  Lei RA</a:t>
            </a:r>
          </a:p>
        </p:txBody>
      </p: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07CB2486-5AE4-4FD8-A050-4D7214A63F96}"/>
              </a:ext>
            </a:extLst>
          </p:cNvPr>
          <p:cNvCxnSpPr>
            <a:cxnSpLocks/>
          </p:cNvCxnSpPr>
          <p:nvPr/>
        </p:nvCxnSpPr>
        <p:spPr>
          <a:xfrm>
            <a:off x="4745570" y="1932343"/>
            <a:ext cx="0" cy="608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2638620F-4B7B-4A2E-BE58-3BC96F455929}"/>
              </a:ext>
            </a:extLst>
          </p:cNvPr>
          <p:cNvSpPr/>
          <p:nvPr/>
        </p:nvSpPr>
        <p:spPr>
          <a:xfrm>
            <a:off x="5910808" y="2770253"/>
            <a:ext cx="2566371" cy="64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Helvetica Light" panose="020B0403020202020204"/>
              </a:rPr>
              <a:t>“Ainda que nenhuma pessoa determinada possa ser punida pelo facto”</a:t>
            </a:r>
          </a:p>
        </p:txBody>
      </p: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261BEECC-3F53-48D2-801B-B20A92F93331}"/>
              </a:ext>
            </a:extLst>
          </p:cNvPr>
          <p:cNvCxnSpPr>
            <a:cxnSpLocks/>
          </p:cNvCxnSpPr>
          <p:nvPr/>
        </p:nvCxnSpPr>
        <p:spPr>
          <a:xfrm>
            <a:off x="6911197" y="2312737"/>
            <a:ext cx="0" cy="446101"/>
          </a:xfrm>
          <a:prstGeom prst="straightConnector1">
            <a:avLst/>
          </a:prstGeom>
          <a:ln>
            <a:solidFill>
              <a:srgbClr val="931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1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0778-4E91-8249-8B95-F21084A0D0F7}"/>
              </a:ext>
            </a:extLst>
          </p:cNvPr>
          <p:cNvSpPr txBox="1"/>
          <p:nvPr/>
        </p:nvSpPr>
        <p:spPr>
          <a:xfrm>
            <a:off x="1810826" y="1726267"/>
            <a:ext cx="79810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>
              <a:latin typeface="Helvetica Light" panose="020B0403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2006787" y="1751134"/>
            <a:ext cx="77242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00" lvl="2" defTabSz="253800">
              <a:spcAft>
                <a:spcPts val="1800"/>
              </a:spcAft>
            </a:pPr>
            <a:endParaRPr lang="es-ES_tradnl" sz="1500" dirty="0"/>
          </a:p>
          <a:p>
            <a:endParaRPr lang="pt-PT" sz="2100" dirty="0">
              <a:latin typeface="+mj-lt"/>
            </a:endParaRPr>
          </a:p>
          <a:p>
            <a:endParaRPr lang="pt-PT" sz="2100" dirty="0">
              <a:latin typeface="+mj-lt"/>
            </a:endParaRPr>
          </a:p>
          <a:p>
            <a:r>
              <a:rPr lang="pt-PT" sz="2100" dirty="0">
                <a:latin typeface="+mj-lt"/>
              </a:rPr>
              <a:t> </a:t>
            </a:r>
          </a:p>
          <a:p>
            <a:endParaRPr lang="pt-PT" sz="2100" dirty="0">
              <a:latin typeface="+mj-lt"/>
            </a:endParaRPr>
          </a:p>
          <a:p>
            <a:endParaRPr lang="pt-PT" sz="2100" dirty="0">
              <a:latin typeface="+mj-lt"/>
            </a:endParaRPr>
          </a:p>
          <a:p>
            <a:endParaRPr lang="pt-PT" sz="2100" dirty="0">
              <a:latin typeface="+mj-lt"/>
            </a:endParaRPr>
          </a:p>
          <a:p>
            <a:endParaRPr lang="pt-PT" sz="2100" dirty="0">
              <a:latin typeface="+mj-lt"/>
            </a:endParaRPr>
          </a:p>
          <a:p>
            <a:endParaRPr lang="pt-PT" sz="2100" dirty="0">
              <a:latin typeface="+mj-lt"/>
            </a:endParaRPr>
          </a:p>
          <a:p>
            <a:r>
              <a:rPr lang="en-GB" sz="1500" dirty="0">
                <a:latin typeface="Helvetica Light" panose="020B0403020202020204" pitchFamily="34" charset="0"/>
              </a:rPr>
              <a:t> </a:t>
            </a:r>
          </a:p>
          <a:p>
            <a:pPr marL="641475" lvl="3" indent="-257175" defTabSz="2538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sz="1500" dirty="0">
              <a:latin typeface="Helvetica Light" panose="020B0403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2460937" y="1910696"/>
            <a:ext cx="7603748" cy="33441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55D3EEBC-311A-4296-8ACF-6058AEA67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937" y="1842780"/>
            <a:ext cx="6375214" cy="3577904"/>
          </a:xfrm>
        </p:spPr>
        <p:txBody>
          <a:bodyPr>
            <a:normAutofit fontScale="25000" lnSpcReduction="20000"/>
          </a:bodyPr>
          <a:lstStyle/>
          <a:p>
            <a:pPr lvl="7" indent="0">
              <a:buNone/>
            </a:pPr>
            <a:r>
              <a:rPr lang="pt-PT" sz="8400" dirty="0">
                <a:latin typeface="CorporateS-Bold" panose="02000803050000020004" pitchFamily="50" charset="0"/>
              </a:rPr>
              <a:t> </a:t>
            </a:r>
            <a:endParaRPr lang="pt-PT" sz="8400" dirty="0"/>
          </a:p>
          <a:p>
            <a:endParaRPr lang="pt-PT" sz="8400" dirty="0"/>
          </a:p>
          <a:p>
            <a:r>
              <a:rPr lang="pt-PT" sz="8400" dirty="0"/>
              <a:t>                           </a:t>
            </a:r>
          </a:p>
          <a:p>
            <a:pPr marL="0" indent="0">
              <a:buNone/>
            </a:pPr>
            <a:endParaRPr lang="pt-PT" sz="8400" dirty="0"/>
          </a:p>
          <a:p>
            <a:pPr marL="214313" indent="-214313"/>
            <a:endParaRPr lang="pt-PT" sz="8400" dirty="0"/>
          </a:p>
          <a:p>
            <a:endParaRPr lang="pt-PT" sz="8400" dirty="0"/>
          </a:p>
          <a:p>
            <a:pPr marL="0" indent="0">
              <a:buNone/>
            </a:pPr>
            <a:endParaRPr lang="pt-PT" sz="8400" dirty="0"/>
          </a:p>
          <a:p>
            <a:endParaRPr lang="pt-PT" sz="8400" dirty="0"/>
          </a:p>
          <a:p>
            <a:pPr marL="0" indent="0">
              <a:buNone/>
            </a:pPr>
            <a:endParaRPr lang="pt-PT" sz="8400" dirty="0"/>
          </a:p>
          <a:p>
            <a:endParaRPr lang="pt-PT" sz="3825" dirty="0"/>
          </a:p>
          <a:p>
            <a:endParaRPr lang="pt-PT" sz="3825" dirty="0"/>
          </a:p>
          <a:p>
            <a:pPr marL="214313" indent="-214313"/>
            <a:endParaRPr lang="pt-PT" sz="3825" dirty="0"/>
          </a:p>
          <a:p>
            <a:r>
              <a:rPr lang="pt-PT" sz="1500" dirty="0"/>
              <a:t> </a:t>
            </a:r>
          </a:p>
          <a:p>
            <a:endParaRPr lang="pt-PT" dirty="0"/>
          </a:p>
        </p:txBody>
      </p:sp>
      <p:sp>
        <p:nvSpPr>
          <p:cNvPr id="10" name="Rectângulo 3">
            <a:extLst>
              <a:ext uri="{FF2B5EF4-FFF2-40B4-BE49-F238E27FC236}">
                <a16:creationId xmlns:a16="http://schemas.microsoft.com/office/drawing/2014/main" id="{8FE1B2A6-4BE2-42FC-8E6D-1DD40B4EE99A}"/>
              </a:ext>
            </a:extLst>
          </p:cNvPr>
          <p:cNvSpPr/>
          <p:nvPr/>
        </p:nvSpPr>
        <p:spPr>
          <a:xfrm>
            <a:off x="3567684" y="1211669"/>
            <a:ext cx="4448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/>
              <a:t>Investigação (Novembro 2025)</a:t>
            </a:r>
            <a:r>
              <a:rPr lang="pt-PT" sz="2000" dirty="0"/>
              <a:t>  </a:t>
            </a:r>
            <a:endParaRPr lang="pt-PT" sz="2000" b="1" dirty="0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E39979EB-473C-47CB-83C6-C25A98ADD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7" y="1658776"/>
            <a:ext cx="1521619" cy="1693069"/>
          </a:xfrm>
          <a:prstGeom prst="rect">
            <a:avLst/>
          </a:prstGeom>
        </p:spPr>
      </p:pic>
      <p:sp>
        <p:nvSpPr>
          <p:cNvPr id="12" name="Right Arrow 3">
            <a:extLst>
              <a:ext uri="{FF2B5EF4-FFF2-40B4-BE49-F238E27FC236}">
                <a16:creationId xmlns:a16="http://schemas.microsoft.com/office/drawing/2014/main" id="{63E2EB15-76B7-4B9B-8D90-516B5EAE429D}"/>
              </a:ext>
            </a:extLst>
          </p:cNvPr>
          <p:cNvSpPr/>
          <p:nvPr/>
        </p:nvSpPr>
        <p:spPr bwMode="auto">
          <a:xfrm>
            <a:off x="2370233" y="2529559"/>
            <a:ext cx="733806" cy="36347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5475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14" name="Rectângulo 5">
            <a:extLst>
              <a:ext uri="{FF2B5EF4-FFF2-40B4-BE49-F238E27FC236}">
                <a16:creationId xmlns:a16="http://schemas.microsoft.com/office/drawing/2014/main" id="{D6198375-DEA6-4B26-878D-3D8E0D1CE471}"/>
              </a:ext>
            </a:extLst>
          </p:cNvPr>
          <p:cNvSpPr/>
          <p:nvPr/>
        </p:nvSpPr>
        <p:spPr>
          <a:xfrm>
            <a:off x="3174492" y="2357353"/>
            <a:ext cx="8915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/>
              <a:t>detido em flagrante delito pela prática do crime de tráfico de estupefacientes  </a:t>
            </a:r>
            <a:endParaRPr lang="en-US" sz="2000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A5A8B4D-C84A-472E-AAF2-4897C9F8B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75" y="4128052"/>
            <a:ext cx="1706916" cy="15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Foto de Dosagem De Cocaína Na Balança Digital e mais fotos de stock de  Abuso de Substâncias - iStock">
            <a:extLst>
              <a:ext uri="{FF2B5EF4-FFF2-40B4-BE49-F238E27FC236}">
                <a16:creationId xmlns:a16="http://schemas.microsoft.com/office/drawing/2014/main" id="{1DF963F8-5472-4474-9539-6E84EB472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36" y="4184004"/>
            <a:ext cx="1886006" cy="134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EA1F8582-2E34-4E25-9D93-50C79C95F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078" y="4099810"/>
            <a:ext cx="2154160" cy="1425547"/>
          </a:xfrm>
          <a:prstGeom prst="rect">
            <a:avLst/>
          </a:prstGeom>
        </p:spPr>
      </p:pic>
      <p:pic>
        <p:nvPicPr>
          <p:cNvPr id="1026" name="Picture 2" descr="39.387 Nota De Dólar Dos Estados Unidos Stock Photos, High ...">
            <a:extLst>
              <a:ext uri="{FF2B5EF4-FFF2-40B4-BE49-F238E27FC236}">
                <a16:creationId xmlns:a16="http://schemas.microsoft.com/office/drawing/2014/main" id="{F10BCA94-8359-4E0A-9C08-214EC1E45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069" y="4093833"/>
            <a:ext cx="2136322" cy="145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64C0C41-8417-44A9-9915-4D61D70BEB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4013" y="6197037"/>
            <a:ext cx="1290776" cy="49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5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39B2E7-8023-AE4E-BCDC-C1C80ECC12F5}"/>
              </a:ext>
            </a:extLst>
          </p:cNvPr>
          <p:cNvSpPr/>
          <p:nvPr/>
        </p:nvSpPr>
        <p:spPr>
          <a:xfrm>
            <a:off x="2051031" y="1776518"/>
            <a:ext cx="8020515" cy="982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1350"/>
              </a:spcAft>
            </a:pPr>
            <a:endParaRPr lang="en-US" sz="2100" dirty="0">
              <a:latin typeface="Helvetica Light" panose="020B0403020202020204" pitchFamily="34" charset="0"/>
            </a:endParaRPr>
          </a:p>
          <a:p>
            <a:pPr lvl="1">
              <a:spcBef>
                <a:spcPts val="450"/>
              </a:spcBef>
              <a:spcAft>
                <a:spcPts val="1350"/>
              </a:spcAft>
            </a:pPr>
            <a:endParaRPr lang="en-US" sz="2100" dirty="0">
              <a:latin typeface="Helvetica Light" panose="020B0403020202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CA9A089-1D14-4BA9-929F-D81EC4B1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500" y="982034"/>
            <a:ext cx="8451000" cy="530380"/>
          </a:xfrm>
        </p:spPr>
        <p:txBody>
          <a:bodyPr>
            <a:normAutofit fontScale="90000"/>
          </a:bodyPr>
          <a:lstStyle/>
          <a:p>
            <a:r>
              <a:rPr lang="pt-PT" dirty="0"/>
              <a:t> 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BDA3456-B36D-48C0-BD41-BEF7833C0BC5}"/>
              </a:ext>
            </a:extLst>
          </p:cNvPr>
          <p:cNvSpPr/>
          <p:nvPr/>
        </p:nvSpPr>
        <p:spPr>
          <a:xfrm>
            <a:off x="1617901" y="2797642"/>
            <a:ext cx="952901" cy="1523198"/>
          </a:xfrm>
          <a:prstGeom prst="roundRect">
            <a:avLst/>
          </a:prstGeom>
          <a:solidFill>
            <a:srgbClr val="A02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50" b="1" dirty="0">
                <a:latin typeface="Helvetica Light" panose="020B0403020202020204"/>
              </a:rPr>
              <a:t>PERDA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EC94358-FD04-4D3F-9EF6-8A5324FE9642}"/>
              </a:ext>
            </a:extLst>
          </p:cNvPr>
          <p:cNvSpPr/>
          <p:nvPr/>
        </p:nvSpPr>
        <p:spPr>
          <a:xfrm>
            <a:off x="4122236" y="1378019"/>
            <a:ext cx="4164041" cy="1012418"/>
          </a:xfrm>
          <a:prstGeom prst="rect">
            <a:avLst/>
          </a:prstGeom>
          <a:noFill/>
          <a:ln>
            <a:solidFill>
              <a:srgbClr val="A020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9068087-2A9E-4EB2-8704-A00697218004}"/>
              </a:ext>
            </a:extLst>
          </p:cNvPr>
          <p:cNvSpPr/>
          <p:nvPr/>
        </p:nvSpPr>
        <p:spPr>
          <a:xfrm>
            <a:off x="4215954" y="1551138"/>
            <a:ext cx="1113397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Helvetica Light" panose="020B0403020202020204"/>
              </a:rPr>
              <a:t>clássica</a:t>
            </a:r>
            <a:r>
              <a:rPr lang="pt-PT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D90AE7E-0E3D-4F59-BFAA-16D13E1491C0}"/>
              </a:ext>
            </a:extLst>
          </p:cNvPr>
          <p:cNvSpPr/>
          <p:nvPr/>
        </p:nvSpPr>
        <p:spPr>
          <a:xfrm rot="10800000" flipV="1">
            <a:off x="6061289" y="1554654"/>
            <a:ext cx="1880987" cy="681876"/>
          </a:xfrm>
          <a:prstGeom prst="rect">
            <a:avLst/>
          </a:prstGeom>
          <a:noFill/>
          <a:ln>
            <a:solidFill>
              <a:srgbClr val="A020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Helvetica Light" panose="020B0403020202020204"/>
              </a:rPr>
              <a:t>c/ condenação </a:t>
            </a:r>
          </a:p>
          <a:p>
            <a:pPr algn="ctr"/>
            <a:r>
              <a:rPr lang="pt-PT" sz="1400" dirty="0">
                <a:solidFill>
                  <a:schemeClr val="tx1"/>
                </a:solidFill>
                <a:latin typeface="Helvetica Light" panose="020B0403020202020204"/>
              </a:rPr>
              <a:t> </a:t>
            </a:r>
          </a:p>
          <a:p>
            <a:pPr algn="ctr"/>
            <a:r>
              <a:rPr lang="pt-PT" sz="1400" dirty="0">
                <a:solidFill>
                  <a:schemeClr val="tx1"/>
                </a:solidFill>
                <a:latin typeface="Helvetica Light" panose="020B0403020202020204"/>
              </a:rPr>
              <a:t>s/condenação</a:t>
            </a:r>
            <a:r>
              <a:rPr lang="pt-PT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1DE0B65A-1320-40AD-979B-884AEFFE510F}"/>
              </a:ext>
            </a:extLst>
          </p:cNvPr>
          <p:cNvCxnSpPr>
            <a:cxnSpLocks/>
          </p:cNvCxnSpPr>
          <p:nvPr/>
        </p:nvCxnSpPr>
        <p:spPr>
          <a:xfrm flipV="1">
            <a:off x="2623528" y="2158665"/>
            <a:ext cx="1462609" cy="1053205"/>
          </a:xfrm>
          <a:prstGeom prst="line">
            <a:avLst/>
          </a:prstGeom>
          <a:ln>
            <a:solidFill>
              <a:srgbClr val="A02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AC0D3C24-CA98-4E49-B7FD-37B11ECFAD0F}"/>
              </a:ext>
            </a:extLst>
          </p:cNvPr>
          <p:cNvCxnSpPr>
            <a:cxnSpLocks/>
          </p:cNvCxnSpPr>
          <p:nvPr/>
        </p:nvCxnSpPr>
        <p:spPr>
          <a:xfrm flipH="1">
            <a:off x="5238833" y="1884227"/>
            <a:ext cx="747391" cy="1"/>
          </a:xfrm>
          <a:prstGeom prst="line">
            <a:avLst/>
          </a:prstGeom>
          <a:ln>
            <a:solidFill>
              <a:srgbClr val="A02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C6DD5B40-6DBE-4968-A92C-F5362865D1EE}"/>
              </a:ext>
            </a:extLst>
          </p:cNvPr>
          <p:cNvSpPr/>
          <p:nvPr/>
        </p:nvSpPr>
        <p:spPr>
          <a:xfrm>
            <a:off x="4164165" y="4243388"/>
            <a:ext cx="1634278" cy="640080"/>
          </a:xfrm>
          <a:prstGeom prst="rect">
            <a:avLst/>
          </a:prstGeom>
          <a:noFill/>
          <a:ln>
            <a:solidFill>
              <a:srgbClr val="A020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>
                <a:solidFill>
                  <a:schemeClr val="tx1"/>
                </a:solidFill>
                <a:latin typeface="Helvetica Light" panose="020B0403020202020204"/>
              </a:rPr>
              <a:t>alargada</a:t>
            </a:r>
          </a:p>
        </p:txBody>
      </p:sp>
      <p:cxnSp>
        <p:nvCxnSpPr>
          <p:cNvPr id="19" name="Conexão reta 18">
            <a:extLst>
              <a:ext uri="{FF2B5EF4-FFF2-40B4-BE49-F238E27FC236}">
                <a16:creationId xmlns:a16="http://schemas.microsoft.com/office/drawing/2014/main" id="{53F6936E-CA7B-4B2A-9911-C4D188BAD0A8}"/>
              </a:ext>
            </a:extLst>
          </p:cNvPr>
          <p:cNvCxnSpPr>
            <a:cxnSpLocks/>
          </p:cNvCxnSpPr>
          <p:nvPr/>
        </p:nvCxnSpPr>
        <p:spPr>
          <a:xfrm>
            <a:off x="2624425" y="3450410"/>
            <a:ext cx="1497811" cy="971723"/>
          </a:xfrm>
          <a:prstGeom prst="line">
            <a:avLst/>
          </a:prstGeom>
          <a:ln>
            <a:solidFill>
              <a:srgbClr val="A02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o 5">
            <a:extLst>
              <a:ext uri="{FF2B5EF4-FFF2-40B4-BE49-F238E27FC236}">
                <a16:creationId xmlns:a16="http://schemas.microsoft.com/office/drawing/2014/main" id="{6846D1CE-33CF-4CA3-85F8-0D073116C8D2}"/>
              </a:ext>
            </a:extLst>
          </p:cNvPr>
          <p:cNvSpPr/>
          <p:nvPr/>
        </p:nvSpPr>
        <p:spPr>
          <a:xfrm>
            <a:off x="9844575" y="4671140"/>
            <a:ext cx="34289" cy="3428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9" name="Chaveta à direita 8">
            <a:extLst>
              <a:ext uri="{FF2B5EF4-FFF2-40B4-BE49-F238E27FC236}">
                <a16:creationId xmlns:a16="http://schemas.microsoft.com/office/drawing/2014/main" id="{B3024B0B-4F4D-43DE-B2E5-711D11BA32AF}"/>
              </a:ext>
            </a:extLst>
          </p:cNvPr>
          <p:cNvSpPr/>
          <p:nvPr/>
        </p:nvSpPr>
        <p:spPr>
          <a:xfrm>
            <a:off x="8686325" y="716228"/>
            <a:ext cx="468442" cy="4626663"/>
          </a:xfrm>
          <a:prstGeom prst="rightBrace">
            <a:avLst>
              <a:gd name="adj1" fmla="val 8333"/>
              <a:gd name="adj2" fmla="val 52014"/>
            </a:avLst>
          </a:prstGeom>
          <a:ln>
            <a:solidFill>
              <a:srgbClr val="A02048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rgbClr val="A02048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81D7F7E-F1A5-4186-838A-57026775EC38}"/>
              </a:ext>
            </a:extLst>
          </p:cNvPr>
          <p:cNvSpPr/>
          <p:nvPr/>
        </p:nvSpPr>
        <p:spPr>
          <a:xfrm flipH="1">
            <a:off x="9252956" y="2919418"/>
            <a:ext cx="1321732" cy="530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/>
                </a:solidFill>
              </a:rPr>
              <a:t>processo crime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7D08FF67-9D63-449B-B817-B942B5682B78}"/>
              </a:ext>
            </a:extLst>
          </p:cNvPr>
          <p:cNvSpPr/>
          <p:nvPr/>
        </p:nvSpPr>
        <p:spPr>
          <a:xfrm>
            <a:off x="5876551" y="959943"/>
            <a:ext cx="3484925" cy="379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dirty="0">
                <a:solidFill>
                  <a:schemeClr val="tx1"/>
                </a:solidFill>
              </a:rPr>
              <a:t>instrumentos, produtos, vantagens</a:t>
            </a:r>
          </a:p>
        </p:txBody>
      </p:sp>
      <p:cxnSp>
        <p:nvCxnSpPr>
          <p:cNvPr id="25" name="Conexão: Ângulo Reto 24">
            <a:extLst>
              <a:ext uri="{FF2B5EF4-FFF2-40B4-BE49-F238E27FC236}">
                <a16:creationId xmlns:a16="http://schemas.microsoft.com/office/drawing/2014/main" id="{F2405C52-2A5F-47D6-9286-559743302E18}"/>
              </a:ext>
            </a:extLst>
          </p:cNvPr>
          <p:cNvCxnSpPr>
            <a:cxnSpLocks/>
          </p:cNvCxnSpPr>
          <p:nvPr/>
        </p:nvCxnSpPr>
        <p:spPr>
          <a:xfrm flipV="1">
            <a:off x="5238833" y="1213234"/>
            <a:ext cx="622432" cy="612427"/>
          </a:xfrm>
          <a:prstGeom prst="bentConnector3">
            <a:avLst>
              <a:gd name="adj1" fmla="val 558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7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902B0B4-575D-4546-AC05-39EA65717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690" y="6190145"/>
            <a:ext cx="1204391" cy="45838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557412F3-BA65-488D-957A-C334936F538A}"/>
              </a:ext>
            </a:extLst>
          </p:cNvPr>
          <p:cNvSpPr/>
          <p:nvPr/>
        </p:nvSpPr>
        <p:spPr>
          <a:xfrm>
            <a:off x="4159612" y="2567936"/>
            <a:ext cx="1416049" cy="736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dirty="0">
                <a:solidFill>
                  <a:schemeClr val="tx1"/>
                </a:solidFill>
                <a:latin typeface="Helvetica Light" panose="020B0403020202020204"/>
              </a:rPr>
              <a:t>art.ºs </a:t>
            </a:r>
            <a:r>
              <a:rPr lang="pt-PT" sz="1200" b="1" dirty="0">
                <a:solidFill>
                  <a:schemeClr val="tx1"/>
                </a:solidFill>
                <a:latin typeface="Helvetica Light" panose="020B0403020202020204"/>
              </a:rPr>
              <a:t>8 e 9  Lei RA</a:t>
            </a:r>
          </a:p>
        </p:txBody>
      </p: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07CB2486-5AE4-4FD8-A050-4D7214A63F96}"/>
              </a:ext>
            </a:extLst>
          </p:cNvPr>
          <p:cNvCxnSpPr>
            <a:cxnSpLocks/>
          </p:cNvCxnSpPr>
          <p:nvPr/>
        </p:nvCxnSpPr>
        <p:spPr>
          <a:xfrm>
            <a:off x="4745570" y="1932343"/>
            <a:ext cx="0" cy="608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9C5A3FE-F31E-4A16-BEF4-CB4F079E2021}"/>
              </a:ext>
            </a:extLst>
          </p:cNvPr>
          <p:cNvSpPr/>
          <p:nvPr/>
        </p:nvSpPr>
        <p:spPr>
          <a:xfrm>
            <a:off x="6312978" y="4313502"/>
            <a:ext cx="1691758" cy="4998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dirty="0">
                <a:solidFill>
                  <a:schemeClr val="tx1"/>
                </a:solidFill>
                <a:latin typeface="Helvetica Light" panose="020B0403020202020204"/>
              </a:rPr>
              <a:t>art.ºs </a:t>
            </a:r>
            <a:r>
              <a:rPr lang="pt-PT" sz="1200" b="1" dirty="0">
                <a:solidFill>
                  <a:schemeClr val="tx1"/>
                </a:solidFill>
                <a:latin typeface="Helvetica Light" panose="020B0403020202020204"/>
              </a:rPr>
              <a:t>13 a 19  Lei RA</a:t>
            </a:r>
          </a:p>
        </p:txBody>
      </p: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56E57B06-4380-439E-A7FE-F3A3575005DF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5798443" y="4563427"/>
            <a:ext cx="514536" cy="1"/>
          </a:xfrm>
          <a:prstGeom prst="line">
            <a:avLst/>
          </a:prstGeom>
          <a:ln>
            <a:solidFill>
              <a:srgbClr val="A02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2638620F-4B7B-4A2E-BE58-3BC96F455929}"/>
              </a:ext>
            </a:extLst>
          </p:cNvPr>
          <p:cNvSpPr/>
          <p:nvPr/>
        </p:nvSpPr>
        <p:spPr>
          <a:xfrm>
            <a:off x="5910808" y="2770253"/>
            <a:ext cx="2566371" cy="64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Helvetica Light" panose="020B0403020202020204"/>
              </a:rPr>
              <a:t>“Ainda que nenhuma pessoa determinada possa ser punida pelo facto”</a:t>
            </a:r>
          </a:p>
        </p:txBody>
      </p: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261BEECC-3F53-48D2-801B-B20A92F93331}"/>
              </a:ext>
            </a:extLst>
          </p:cNvPr>
          <p:cNvCxnSpPr>
            <a:cxnSpLocks/>
          </p:cNvCxnSpPr>
          <p:nvPr/>
        </p:nvCxnSpPr>
        <p:spPr>
          <a:xfrm>
            <a:off x="6911197" y="2312737"/>
            <a:ext cx="0" cy="446101"/>
          </a:xfrm>
          <a:prstGeom prst="straightConnector1">
            <a:avLst/>
          </a:prstGeom>
          <a:ln>
            <a:solidFill>
              <a:srgbClr val="931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5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0778-4E91-8249-8B95-F21084A0D0F7}"/>
              </a:ext>
            </a:extLst>
          </p:cNvPr>
          <p:cNvSpPr txBox="1"/>
          <p:nvPr/>
        </p:nvSpPr>
        <p:spPr>
          <a:xfrm>
            <a:off x="1810826" y="1726267"/>
            <a:ext cx="79810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>
              <a:latin typeface="Helvetica Light" panose="020B0403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1996751" y="1726163"/>
            <a:ext cx="7734312" cy="362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00" lvl="2" defTabSz="253800">
              <a:spcAft>
                <a:spcPts val="1800"/>
              </a:spcAft>
            </a:pPr>
            <a:endParaRPr lang="es-ES_tradnl" sz="1500" dirty="0"/>
          </a:p>
          <a:p>
            <a:endParaRPr lang="pt-PT" sz="2100" dirty="0">
              <a:latin typeface="+mj-lt"/>
            </a:endParaRPr>
          </a:p>
          <a:p>
            <a:endParaRPr lang="pt-PT" sz="2100" dirty="0">
              <a:latin typeface="+mj-lt"/>
            </a:endParaRPr>
          </a:p>
          <a:p>
            <a:r>
              <a:rPr lang="pt-PT" sz="2100" dirty="0">
                <a:latin typeface="+mj-lt"/>
              </a:rPr>
              <a:t> </a:t>
            </a:r>
          </a:p>
          <a:p>
            <a:endParaRPr lang="pt-PT" sz="2100" dirty="0">
              <a:latin typeface="+mj-lt"/>
            </a:endParaRPr>
          </a:p>
          <a:p>
            <a:endParaRPr lang="pt-PT" sz="2100" dirty="0">
              <a:latin typeface="+mj-lt"/>
            </a:endParaRPr>
          </a:p>
          <a:p>
            <a:endParaRPr lang="pt-PT" sz="2100" dirty="0">
              <a:latin typeface="+mj-lt"/>
            </a:endParaRPr>
          </a:p>
          <a:p>
            <a:endParaRPr lang="pt-PT" sz="2100" dirty="0">
              <a:latin typeface="+mj-lt"/>
            </a:endParaRPr>
          </a:p>
          <a:p>
            <a:endParaRPr lang="pt-PT" sz="2100" dirty="0">
              <a:latin typeface="+mj-lt"/>
            </a:endParaRPr>
          </a:p>
          <a:p>
            <a:r>
              <a:rPr lang="en-GB" sz="1500" dirty="0">
                <a:latin typeface="Helvetica Light" panose="020B0403020202020204" pitchFamily="34" charset="0"/>
              </a:rPr>
              <a:t> </a:t>
            </a:r>
          </a:p>
          <a:p>
            <a:pPr marL="641475" lvl="3" indent="-257175" defTabSz="2538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sz="1500" dirty="0">
              <a:latin typeface="Helvetica Light" panose="020B0403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2460937" y="1910696"/>
            <a:ext cx="7603748" cy="33441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55D3EEBC-311A-4296-8ACF-6058AEA67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918" y="311337"/>
            <a:ext cx="7561402" cy="4403256"/>
          </a:xfrm>
        </p:spPr>
        <p:txBody>
          <a:bodyPr>
            <a:normAutofit fontScale="25000" lnSpcReduction="20000"/>
          </a:bodyPr>
          <a:lstStyle/>
          <a:p>
            <a:pPr lvl="7" indent="0">
              <a:buNone/>
            </a:pPr>
            <a:r>
              <a:rPr lang="pt-PT" sz="8400" dirty="0">
                <a:latin typeface="CorporateS-Bold" panose="02000803050000020004" pitchFamily="50" charset="0"/>
              </a:rPr>
              <a:t> </a:t>
            </a:r>
            <a:endParaRPr lang="pt-PT" sz="8400" dirty="0"/>
          </a:p>
          <a:p>
            <a:endParaRPr lang="pt-PT" sz="8400" dirty="0"/>
          </a:p>
          <a:p>
            <a:pPr marL="0" indent="0">
              <a:buNone/>
            </a:pPr>
            <a:r>
              <a:rPr lang="pt-PT" sz="8400" dirty="0"/>
              <a:t>                        </a:t>
            </a:r>
          </a:p>
          <a:p>
            <a:pPr marL="0" indent="0">
              <a:buNone/>
            </a:pPr>
            <a:endParaRPr lang="pt-PT" sz="8400" dirty="0"/>
          </a:p>
          <a:p>
            <a:pPr marL="214313" indent="-214313"/>
            <a:endParaRPr lang="pt-PT" sz="8400" dirty="0"/>
          </a:p>
          <a:p>
            <a:endParaRPr lang="pt-PT" sz="8400" dirty="0"/>
          </a:p>
          <a:p>
            <a:pPr marL="0" indent="0">
              <a:buNone/>
            </a:pPr>
            <a:endParaRPr lang="pt-PT" sz="8400" dirty="0"/>
          </a:p>
          <a:p>
            <a:endParaRPr lang="pt-PT" sz="8400" dirty="0"/>
          </a:p>
          <a:p>
            <a:pPr marL="0" indent="0">
              <a:buNone/>
            </a:pPr>
            <a:endParaRPr lang="pt-PT" sz="8400" dirty="0"/>
          </a:p>
          <a:p>
            <a:endParaRPr lang="pt-PT" sz="3825" dirty="0"/>
          </a:p>
          <a:p>
            <a:endParaRPr lang="pt-PT" sz="3825" dirty="0"/>
          </a:p>
          <a:p>
            <a:pPr marL="214313" indent="-214313"/>
            <a:endParaRPr lang="pt-PT" sz="3825" dirty="0"/>
          </a:p>
          <a:p>
            <a:r>
              <a:rPr lang="pt-PT" sz="1500" dirty="0"/>
              <a:t> </a:t>
            </a:r>
          </a:p>
          <a:p>
            <a:endParaRPr lang="pt-PT" dirty="0"/>
          </a:p>
        </p:txBody>
      </p:sp>
      <p:pic>
        <p:nvPicPr>
          <p:cNvPr id="19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64C0C41-8417-44A9-9915-4D61D70BE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192" y="6229935"/>
            <a:ext cx="1310881" cy="498918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EC3C11B9-E24B-4258-B708-6074B36DA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2" y="837171"/>
            <a:ext cx="4937760" cy="3214873"/>
          </a:xfrm>
          <a:prstGeom prst="rect">
            <a:avLst/>
          </a:prstGeom>
        </p:spPr>
      </p:pic>
      <p:sp>
        <p:nvSpPr>
          <p:cNvPr id="22" name="Rectângulo 4">
            <a:extLst>
              <a:ext uri="{FF2B5EF4-FFF2-40B4-BE49-F238E27FC236}">
                <a16:creationId xmlns:a16="http://schemas.microsoft.com/office/drawing/2014/main" id="{4B78BC5F-60E5-48B3-AB45-756F3B638EE9}"/>
              </a:ext>
            </a:extLst>
          </p:cNvPr>
          <p:cNvSpPr/>
          <p:nvPr/>
        </p:nvSpPr>
        <p:spPr>
          <a:xfrm>
            <a:off x="6357936" y="1142019"/>
            <a:ext cx="2448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/>
              <a:t>Busca domiciliária</a:t>
            </a:r>
            <a:endParaRPr lang="pt-PT" sz="2000" dirty="0"/>
          </a:p>
        </p:txBody>
      </p:sp>
      <p:sp>
        <p:nvSpPr>
          <p:cNvPr id="23" name="Down Arrow 4">
            <a:extLst>
              <a:ext uri="{FF2B5EF4-FFF2-40B4-BE49-F238E27FC236}">
                <a16:creationId xmlns:a16="http://schemas.microsoft.com/office/drawing/2014/main" id="{3AAFE51C-AEC0-4A09-909C-C09CA9480637}"/>
              </a:ext>
            </a:extLst>
          </p:cNvPr>
          <p:cNvSpPr/>
          <p:nvPr/>
        </p:nvSpPr>
        <p:spPr bwMode="auto">
          <a:xfrm>
            <a:off x="7507568" y="1772953"/>
            <a:ext cx="288894" cy="73380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475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24" name="Rectângulo 6">
            <a:extLst>
              <a:ext uri="{FF2B5EF4-FFF2-40B4-BE49-F238E27FC236}">
                <a16:creationId xmlns:a16="http://schemas.microsoft.com/office/drawing/2014/main" id="{9593900B-32B9-4335-A0C1-936426CA1781}"/>
              </a:ext>
            </a:extLst>
          </p:cNvPr>
          <p:cNvSpPr/>
          <p:nvPr/>
        </p:nvSpPr>
        <p:spPr>
          <a:xfrm>
            <a:off x="5665035" y="2915445"/>
            <a:ext cx="6331913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PT" sz="2000" dirty="0"/>
              <a:t>escritura de compra e venda de um imóvel em Moçambique – 2021;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PT" sz="2000" dirty="0"/>
              <a:t>Uma escritura de compra e venda de um imóvel em Portugal – 2022;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PT" sz="2000" dirty="0"/>
              <a:t>Extractos bancários de conta no banco Standard </a:t>
            </a:r>
            <a:r>
              <a:rPr lang="pt-PT" sz="2000" dirty="0" err="1"/>
              <a:t>Bank</a:t>
            </a:r>
            <a:r>
              <a:rPr lang="pt-PT" sz="2000" dirty="0"/>
              <a:t> na África do Sul – 100.000,00 USD – depósitos de 2022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PT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PT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5458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0778-4E91-8249-8B95-F21084A0D0F7}"/>
              </a:ext>
            </a:extLst>
          </p:cNvPr>
          <p:cNvSpPr txBox="1"/>
          <p:nvPr/>
        </p:nvSpPr>
        <p:spPr>
          <a:xfrm>
            <a:off x="382434" y="1149358"/>
            <a:ext cx="1064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Helvetica Light" panose="020B0403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3715" y="1191845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3600" b="1" dirty="0">
                <a:solidFill>
                  <a:srgbClr val="931731"/>
                </a:solidFill>
              </a:rPr>
              <a:t>Bens sujeitos ao confisco civil </a:t>
            </a:r>
            <a:br>
              <a:rPr lang="pt-PT" sz="3600" dirty="0">
                <a:solidFill>
                  <a:srgbClr val="931731"/>
                </a:solidFill>
              </a:rPr>
            </a:br>
            <a:endParaRPr lang="pt-PT" sz="3600" dirty="0">
              <a:solidFill>
                <a:srgbClr val="93173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404594"/>
            <a:ext cx="10138330" cy="4458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55D3EEBC-311A-4296-8ACF-6058AEA67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136" y="1191844"/>
            <a:ext cx="9933192" cy="4728051"/>
          </a:xfrm>
        </p:spPr>
        <p:txBody>
          <a:bodyPr>
            <a:normAutofit fontScale="25000" lnSpcReduction="20000"/>
          </a:bodyPr>
          <a:lstStyle/>
          <a:p>
            <a:pPr lvl="7" indent="0">
              <a:buNone/>
            </a:pPr>
            <a:r>
              <a:rPr lang="pt-PT" sz="11200" dirty="0">
                <a:latin typeface="CorporateS-Bold" panose="02000803050000020004" pitchFamily="50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800" b="1" dirty="0"/>
              <a:t>instrumentos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800" b="1" dirty="0"/>
              <a:t>produtos</a:t>
            </a:r>
          </a:p>
          <a:p>
            <a:endParaRPr lang="pt-PT" sz="1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800" b="1" dirty="0"/>
              <a:t>vantagens </a:t>
            </a:r>
            <a:r>
              <a:rPr lang="pt-PT" sz="11200" dirty="0"/>
              <a:t>                        </a:t>
            </a:r>
          </a:p>
          <a:p>
            <a:pPr marL="0" indent="0">
              <a:buNone/>
            </a:pPr>
            <a:endParaRPr lang="pt-PT" sz="11200" dirty="0"/>
          </a:p>
          <a:p>
            <a:endParaRPr lang="pt-PT" sz="5100" dirty="0"/>
          </a:p>
          <a:p>
            <a:endParaRPr lang="pt-PT" sz="5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5100" dirty="0"/>
          </a:p>
          <a:p>
            <a:r>
              <a:rPr lang="pt-PT" sz="2000" dirty="0"/>
              <a:t> </a:t>
            </a:r>
          </a:p>
          <a:p>
            <a:endParaRPr lang="pt-PT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80DFC11-5730-464C-A3EB-58AF8ACCDC86}"/>
              </a:ext>
            </a:extLst>
          </p:cNvPr>
          <p:cNvSpPr/>
          <p:nvPr/>
        </p:nvSpPr>
        <p:spPr>
          <a:xfrm>
            <a:off x="4751701" y="2339391"/>
            <a:ext cx="6795013" cy="877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tx1"/>
                </a:solidFill>
              </a:rPr>
              <a:t>da prática de um facto ilícito típico</a:t>
            </a: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5BDAB1FE-771A-47B2-99EF-6B02C743434F}"/>
              </a:ext>
            </a:extLst>
          </p:cNvPr>
          <p:cNvCxnSpPr>
            <a:cxnSpLocks/>
          </p:cNvCxnSpPr>
          <p:nvPr/>
        </p:nvCxnSpPr>
        <p:spPr>
          <a:xfrm>
            <a:off x="3797103" y="1824955"/>
            <a:ext cx="863820" cy="582114"/>
          </a:xfrm>
          <a:prstGeom prst="line">
            <a:avLst/>
          </a:prstGeom>
          <a:ln>
            <a:solidFill>
              <a:srgbClr val="9317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588C9F35-9102-4BB7-8D71-6E13027758FE}"/>
              </a:ext>
            </a:extLst>
          </p:cNvPr>
          <p:cNvCxnSpPr>
            <a:cxnSpLocks/>
          </p:cNvCxnSpPr>
          <p:nvPr/>
        </p:nvCxnSpPr>
        <p:spPr>
          <a:xfrm>
            <a:off x="3330782" y="2831745"/>
            <a:ext cx="1330141" cy="0"/>
          </a:xfrm>
          <a:prstGeom prst="line">
            <a:avLst/>
          </a:prstGeom>
          <a:ln>
            <a:solidFill>
              <a:srgbClr val="9317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ta 22">
            <a:extLst>
              <a:ext uri="{FF2B5EF4-FFF2-40B4-BE49-F238E27FC236}">
                <a16:creationId xmlns:a16="http://schemas.microsoft.com/office/drawing/2014/main" id="{E64BC143-6573-4F04-96D9-687945F31FE1}"/>
              </a:ext>
            </a:extLst>
          </p:cNvPr>
          <p:cNvCxnSpPr>
            <a:cxnSpLocks/>
          </p:cNvCxnSpPr>
          <p:nvPr/>
        </p:nvCxnSpPr>
        <p:spPr>
          <a:xfrm flipV="1">
            <a:off x="3443581" y="3042720"/>
            <a:ext cx="1217342" cy="779873"/>
          </a:xfrm>
          <a:prstGeom prst="line">
            <a:avLst/>
          </a:prstGeom>
          <a:ln>
            <a:solidFill>
              <a:srgbClr val="9317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FC1B411A-1C6D-4964-AAB7-B8A63EB39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183" y="6211725"/>
            <a:ext cx="1627697" cy="60913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4380C7A-B539-460B-A45A-DC5B5E542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888" y="3249138"/>
            <a:ext cx="4563691" cy="343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AC2F-F586-2D47-A649-65D3DA51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2035-CBC2-5948-AA98-5396E4096C3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60778-4E91-8249-8B95-F21084A0D0F7}"/>
              </a:ext>
            </a:extLst>
          </p:cNvPr>
          <p:cNvSpPr txBox="1"/>
          <p:nvPr/>
        </p:nvSpPr>
        <p:spPr>
          <a:xfrm>
            <a:off x="382434" y="1149358"/>
            <a:ext cx="1064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Helvetica Light" panose="020B0403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95655-F5A2-D545-9A19-B67FB9BDC265}"/>
              </a:ext>
            </a:extLst>
          </p:cNvPr>
          <p:cNvSpPr/>
          <p:nvPr/>
        </p:nvSpPr>
        <p:spPr>
          <a:xfrm>
            <a:off x="643715" y="1191845"/>
            <a:ext cx="10299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00" lvl="2" defTabSz="338400">
              <a:spcAft>
                <a:spcPts val="2400"/>
              </a:spcAft>
            </a:pPr>
            <a:endParaRPr lang="es-ES_tradnl" sz="2000" dirty="0"/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pt-PT" sz="2800" dirty="0">
                <a:latin typeface="+mj-lt"/>
              </a:rPr>
              <a:t> </a:t>
            </a: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endParaRPr lang="pt-PT" sz="2800" dirty="0">
              <a:latin typeface="+mj-lt"/>
            </a:endParaRPr>
          </a:p>
          <a:p>
            <a:r>
              <a:rPr lang="en-GB" sz="2000" dirty="0">
                <a:latin typeface="Helvetica Light" panose="020B0403020202020204" pitchFamily="34" charset="0"/>
              </a:rPr>
              <a:t> </a:t>
            </a:r>
          </a:p>
          <a:p>
            <a:pPr marL="855300" lvl="3" indent="-342900" defTabSz="3384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Helvetica Light" panose="020B0403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A993057-6BAD-4E19-952B-73C0CF16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429506"/>
            <a:ext cx="11734800" cy="70717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3600" b="1" dirty="0">
                <a:solidFill>
                  <a:srgbClr val="931731"/>
                </a:solidFill>
              </a:rPr>
              <a:t>Situações o processo penal não consegue abranger</a:t>
            </a:r>
            <a:br>
              <a:rPr lang="pt-PT" sz="3600" dirty="0">
                <a:solidFill>
                  <a:srgbClr val="931731"/>
                </a:solidFill>
              </a:rPr>
            </a:br>
            <a:endParaRPr lang="pt-PT" sz="3600" dirty="0">
              <a:solidFill>
                <a:srgbClr val="93173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DD4FFFD-69FF-40D8-A0E1-2987A8526058}"/>
              </a:ext>
            </a:extLst>
          </p:cNvPr>
          <p:cNvSpPr/>
          <p:nvPr/>
        </p:nvSpPr>
        <p:spPr>
          <a:xfrm>
            <a:off x="1249249" y="1404594"/>
            <a:ext cx="10138330" cy="4458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55D3EEBC-311A-4296-8ACF-6058AEA67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46" y="1476149"/>
            <a:ext cx="11907520" cy="4458878"/>
          </a:xfrm>
        </p:spPr>
        <p:txBody>
          <a:bodyPr>
            <a:normAutofit fontScale="25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2800" b="1" dirty="0"/>
              <a:t>criminalidade organizada cujas </a:t>
            </a:r>
            <a:r>
              <a:rPr lang="pt-PT" sz="12800" b="1" dirty="0" err="1"/>
              <a:t>acções</a:t>
            </a:r>
            <a:r>
              <a:rPr lang="pt-PT" sz="12800" b="1" dirty="0"/>
              <a:t> se desdobram em múltiplos crimes e por longos períodos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sz="12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2800" b="1" dirty="0"/>
              <a:t>Normalmente os arguidos não têm os bens em seu nome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sz="12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2800" b="1" dirty="0"/>
              <a:t>Descoberta dos factos quando já não é possível instaurar um processo-crime  </a:t>
            </a:r>
          </a:p>
          <a:p>
            <a:pPr algn="just"/>
            <a:endParaRPr lang="pt-PT" sz="1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2800" b="1" dirty="0"/>
              <a:t>Impossibilidade de deduzir acusação ou julgamento improvável</a:t>
            </a:r>
            <a:endParaRPr lang="pt-PT" sz="11200" dirty="0"/>
          </a:p>
          <a:p>
            <a:endParaRPr lang="pt-PT" sz="5100" dirty="0"/>
          </a:p>
          <a:p>
            <a:endParaRPr lang="pt-PT" sz="51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5100" dirty="0"/>
          </a:p>
          <a:p>
            <a:r>
              <a:rPr lang="pt-PT" sz="2000" dirty="0"/>
              <a:t> </a:t>
            </a:r>
          </a:p>
          <a:p>
            <a:endParaRPr lang="pt-PT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80DFC11-5730-464C-A3EB-58AF8ACCDC86}"/>
              </a:ext>
            </a:extLst>
          </p:cNvPr>
          <p:cNvSpPr/>
          <p:nvPr/>
        </p:nvSpPr>
        <p:spPr>
          <a:xfrm>
            <a:off x="5249541" y="5009742"/>
            <a:ext cx="6795013" cy="877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2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FC1B411A-1C6D-4964-AAB7-B8A63EB39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183" y="6211725"/>
            <a:ext cx="1627697" cy="6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88427"/>
      </p:ext>
    </p:extLst>
  </p:cSld>
  <p:clrMapOvr>
    <a:masterClrMapping/>
  </p:clrMapOvr>
</p:sld>
</file>

<file path=ppt/theme/theme1.xml><?xml version="1.0" encoding="utf-8"?>
<a:theme xmlns:a="http://schemas.openxmlformats.org/drawingml/2006/main" name="Asset Recovery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58220"/>
      </a:accent1>
      <a:accent2>
        <a:srgbClr val="D1D3D3"/>
      </a:accent2>
      <a:accent3>
        <a:srgbClr val="0A0A0A"/>
      </a:accent3>
      <a:accent4>
        <a:srgbClr val="BCAEA1"/>
      </a:accent4>
      <a:accent5>
        <a:srgbClr val="CA6C18"/>
      </a:accent5>
      <a:accent6>
        <a:srgbClr val="58595B"/>
      </a:accent6>
      <a:hlink>
        <a:srgbClr val="006D95"/>
      </a:hlink>
      <a:folHlink>
        <a:srgbClr val="7EA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el Institute PPT slides_WIP_09" id="{331243DA-CBFE-3A4D-8141-62915C85EEC7}" vid="{C08C16DE-82B6-6F45-91CF-9D8A183EE02D}"/>
    </a:ext>
  </a:extLst>
</a:theme>
</file>

<file path=ppt/theme/theme2.xml><?xml version="1.0" encoding="utf-8"?>
<a:theme xmlns:a="http://schemas.openxmlformats.org/drawingml/2006/main" name="Collective Action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58220"/>
      </a:accent1>
      <a:accent2>
        <a:srgbClr val="D1D3D3"/>
      </a:accent2>
      <a:accent3>
        <a:srgbClr val="0A0A0A"/>
      </a:accent3>
      <a:accent4>
        <a:srgbClr val="BCAEA1"/>
      </a:accent4>
      <a:accent5>
        <a:srgbClr val="CA6C18"/>
      </a:accent5>
      <a:accent6>
        <a:srgbClr val="58595B"/>
      </a:accent6>
      <a:hlink>
        <a:srgbClr val="006D95"/>
      </a:hlink>
      <a:folHlink>
        <a:srgbClr val="7EA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el Institute PPT slides_WIP_09" id="{331243DA-CBFE-3A4D-8141-62915C85EEC7}" vid="{5E2B838D-9FF0-594F-9526-FF4EB256E8D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Powerpoint-CorporateS</Template>
  <TotalTime>9840</TotalTime>
  <Words>1945</Words>
  <Application>Microsoft Office PowerPoint</Application>
  <PresentationFormat>Widescreen</PresentationFormat>
  <Paragraphs>758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Arial Unicode MS</vt:lpstr>
      <vt:lpstr>Calibri</vt:lpstr>
      <vt:lpstr>CorporateS</vt:lpstr>
      <vt:lpstr>CorporateS-Bold</vt:lpstr>
      <vt:lpstr>CorporateS-Light</vt:lpstr>
      <vt:lpstr>CorporateS-LightItalic</vt:lpstr>
      <vt:lpstr>Helvetica</vt:lpstr>
      <vt:lpstr>Helvetica Light</vt:lpstr>
      <vt:lpstr>Helvetica Light Oblique</vt:lpstr>
      <vt:lpstr>Minion Pro</vt:lpstr>
      <vt:lpstr>Wingdings</vt:lpstr>
      <vt:lpstr>Asset Recovery</vt:lpstr>
      <vt:lpstr>Collective Action</vt:lpstr>
      <vt:lpstr>PowerPoint Presentation</vt:lpstr>
      <vt:lpstr>PowerPoint Presentation</vt:lpstr>
      <vt:lpstr>      </vt:lpstr>
      <vt:lpstr> </vt:lpstr>
      <vt:lpstr>PowerPoint Presentation</vt:lpstr>
      <vt:lpstr> </vt:lpstr>
      <vt:lpstr>PowerPoint Presentation</vt:lpstr>
      <vt:lpstr>Bens sujeitos ao confisco civil  </vt:lpstr>
      <vt:lpstr>Situações o processo penal não consegue abranger </vt:lpstr>
      <vt:lpstr>PowerPoint Presentation</vt:lpstr>
      <vt:lpstr>      CÓDIGO CIVIL         Secção IV       Enriquecimento sem causa        Artigo 473 ( Princípio geral)  1. Aquele que, sem causa justificativa, enriquecer à custa de outrem é obrigado a restituir aquilo com que injustamente se locupletou.  2. A obrigação de restituir, por enriquecimento sem causa, tem de modo especial por objecto o que for indevidamente recebido, ou o que for recebido por virtude de uma causa que deixou de existir ou em vista de um efeito que não se verificou.    </vt:lpstr>
      <vt:lpstr>    Código Civil     ARTIGO 280.º (Requisitos do objecto negocial)  1. É nulo o negócio jurídico cujo objecto seja física ou legalmente impossível, contrário à lei ou indeterminável.  2. É nulo o negócio contrário à ordem pública, ou ofensivo dos bons costumes.</vt:lpstr>
      <vt:lpstr> </vt:lpstr>
      <vt:lpstr>     </vt:lpstr>
      <vt:lpstr> </vt:lpstr>
      <vt:lpstr> </vt:lpstr>
      <vt:lpstr> </vt:lpstr>
      <vt:lpstr>    Código Civil                ARTIGO 289.º      (Efeitos da declaração de nulidade e da anulação)  1. Tanto a declaração de nulidade como a anulação do negócio têm efeito retroactivo, devendo ser restituído tudo o que tiver sido prestado ou, se a restituição em espécie não for possível, o valor correspondente.  2. (…) 3. (…)</vt:lpstr>
      <vt:lpstr> </vt:lpstr>
      <vt:lpstr>    Código Civil           ARTIGO 286.º (Nulidade)   A nulidade é invocável a todo o tempo por qualquer interessado e pode ser declarada oficiosamente pelo tribunal.</vt:lpstr>
      <vt:lpstr> </vt:lpstr>
      <vt:lpstr> </vt:lpstr>
      <vt:lpstr> </vt:lpstr>
      <vt:lpstr> </vt:lpstr>
      <vt:lpstr> </vt:lpstr>
      <vt:lpstr> </vt:lpstr>
      <vt:lpstr> </vt:lpstr>
      <vt:lpstr> </vt:lpstr>
      <vt:lpstr>Obrigada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 Institute on Governance Template slides for use in presentations</dc:title>
  <dc:creator>Margarida Bandeira de Lima</dc:creator>
  <cp:lastModifiedBy>ernesto argentina</cp:lastModifiedBy>
  <cp:revision>303</cp:revision>
  <dcterms:created xsi:type="dcterms:W3CDTF">2020-11-30T12:14:52Z</dcterms:created>
  <dcterms:modified xsi:type="dcterms:W3CDTF">2025-11-27T09:59:49Z</dcterms:modified>
</cp:coreProperties>
</file>