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324" r:id="rId2"/>
    <p:sldId id="257" r:id="rId3"/>
    <p:sldId id="259" r:id="rId4"/>
    <p:sldId id="262" r:id="rId5"/>
    <p:sldId id="264" r:id="rId6"/>
    <p:sldId id="287" r:id="rId7"/>
    <p:sldId id="298" r:id="rId8"/>
    <p:sldId id="319" r:id="rId9"/>
    <p:sldId id="279" r:id="rId10"/>
    <p:sldId id="300" r:id="rId11"/>
    <p:sldId id="299" r:id="rId12"/>
    <p:sldId id="302" r:id="rId13"/>
    <p:sldId id="321" r:id="rId14"/>
    <p:sldId id="301" r:id="rId15"/>
    <p:sldId id="322" r:id="rId16"/>
    <p:sldId id="323" r:id="rId17"/>
    <p:sldId id="305" r:id="rId18"/>
    <p:sldId id="306" r:id="rId19"/>
    <p:sldId id="315" r:id="rId20"/>
    <p:sldId id="32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D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15" autoAdjust="0"/>
  </p:normalViewPr>
  <p:slideViewPr>
    <p:cSldViewPr snapToGrid="0">
      <p:cViewPr varScale="1">
        <p:scale>
          <a:sx n="76" d="100"/>
          <a:sy n="76" d="100"/>
        </p:scale>
        <p:origin x="6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9C2B-CBDA-4A9C-935D-5F0790D17C07}" type="datetimeFigureOut">
              <a:rPr lang="pt-PT" smtClean="0"/>
              <a:t>27/11/2025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D93CB-5EF3-48AD-B7BE-F0151B2138D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83823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CB0D2-446B-41B4-8779-572E3DFBE1D2}" type="datetimeFigureOut">
              <a:rPr lang="pt-PT" smtClean="0"/>
              <a:t>27/11/2025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3735-1539-4103-8DB5-6BC0C85D62D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4705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E3735-1539-4103-8DB5-6BC0C85D62D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906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658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5CD1-AA9F-46BB-B41C-6437C6673F75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7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960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563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716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856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00E-46BA-4C1D-BDEA-E64E0CE31BBB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20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666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56B340-CFB3-4085-8283-ACC01E39D545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BC-C74E-4FB2-8364-E2A28D1D4279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AB6212-9A20-4462-8A8B-AE10DE485A76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98A7E6-B779-91F8-74D7-7F60BCF4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88757AF7-45EB-C1EF-FC90-6904066D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FA829B-5760-14FD-0F2E-4D76763F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2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2090-72D6-6C83-2CB8-C63CF335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73A0458-8789-2700-3BA9-317D354077C4}"/>
              </a:ext>
            </a:extLst>
          </p:cNvPr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868EFCA6-4E0E-7FBB-9340-52E7AB715F85}"/>
              </a:ext>
            </a:extLst>
          </p:cNvPr>
          <p:cNvSpPr/>
          <p:nvPr/>
        </p:nvSpPr>
        <p:spPr>
          <a:xfrm>
            <a:off x="1911928" y="313283"/>
            <a:ext cx="830349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50"/>
              </a:lnSpc>
              <a:defRPr/>
            </a:pPr>
            <a:r>
              <a:rPr lang="en-US" sz="20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4. </a:t>
            </a:r>
            <a:r>
              <a:rPr lang="pt-PT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O P</a:t>
            </a:r>
            <a:r>
              <a:rPr lang="pt-PT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ROCESSO DE INVESTIGAÇÃO PATRIMONIAL</a:t>
            </a:r>
            <a:endParaRPr lang="pt-P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1">
            <a:extLst>
              <a:ext uri="{FF2B5EF4-FFF2-40B4-BE49-F238E27FC236}">
                <a16:creationId xmlns:a16="http://schemas.microsoft.com/office/drawing/2014/main" id="{12EBA1B9-BEC8-EA62-A748-93E3FF7B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5810AB-2A41-D5AC-6818-B8BA82D1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2149A8-2643-305B-8BD5-6BA69BD2A362}"/>
              </a:ext>
            </a:extLst>
          </p:cNvPr>
          <p:cNvSpPr txBox="1"/>
          <p:nvPr/>
        </p:nvSpPr>
        <p:spPr>
          <a:xfrm>
            <a:off x="840509" y="1363851"/>
            <a:ext cx="10522816" cy="4222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investigação patrimonial e financeira pode ser iniciada de duas formas: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231F20"/>
              </a:buClr>
              <a:buSzPts val="1000"/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determinação do Procurador Geral da República -  nos casos</a:t>
            </a:r>
            <a:r>
              <a:rPr lang="pt-PT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que os bens a recuperar e a complexidade da investigação</a:t>
            </a:r>
            <a:r>
              <a:rPr lang="pt-PT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envolvam património científico, artístico, cultural e histórico, 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 nº 2 do art. 23 LRA.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231F20"/>
              </a:buClr>
              <a:buSzPts val="1000"/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determinação do magistrado do Ministério Público que conduz o processo-crime. Vide nº 1 do art. 23 LRA.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678180" algn="l"/>
              </a:tabLst>
            </a:pPr>
            <a:endParaRPr lang="pt-P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678180" algn="l"/>
              </a:tabLst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pedido ao GCRA deve conter (1) Indicação dos crimes, (2) identificação dos arguidos/</a:t>
            </a:r>
            <a:r>
              <a:rPr lang="pt-PT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investigados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(3) finalidade do pedido, (4) elementos disponíveis, etc. Vide instrução 4/GAB-PGR/001.1/2023, de 16 de junho.</a:t>
            </a:r>
          </a:p>
        </p:txBody>
      </p:sp>
    </p:spTree>
    <p:extLst>
      <p:ext uri="{BB962C8B-B14F-4D97-AF65-F5344CB8AC3E}">
        <p14:creationId xmlns:p14="http://schemas.microsoft.com/office/powerpoint/2010/main" val="351749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86578-5296-FC6D-EB56-87AB83288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>
            <a:extLst>
              <a:ext uri="{FF2B5EF4-FFF2-40B4-BE49-F238E27FC236}">
                <a16:creationId xmlns:a16="http://schemas.microsoft.com/office/drawing/2014/main" id="{A1E55EDA-2E6F-1A0C-2426-F152CC8B6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8F1B23-BBE3-6B46-34D8-26024F1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336B782-465E-020C-7DBA-A2C425C7F5CF}"/>
              </a:ext>
            </a:extLst>
          </p:cNvPr>
          <p:cNvSpPr/>
          <p:nvPr/>
        </p:nvSpPr>
        <p:spPr>
          <a:xfrm>
            <a:off x="914400" y="1409088"/>
            <a:ext cx="10610850" cy="403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processo de investigação patrimonial segue etapas técnicas e jurídicas: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Planeamento e análise preliminar – avaliação do pedido, definição das fontes de informação;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Pesquisa, recolha de dados e rastreamento– consulta de bases de dados públicos e privados incluindo fontes abertas;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Analise 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mapeamento patrimonial – levantamento de bens móveis, imóveis, participações, veículos, empresas, </a:t>
            </a:r>
            <a:r>
              <a:rPr lang="pt-P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criptomoedas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etc.;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 do relatório de investigação patrimonial  e envio do relatório ao magistrado que solicitou a investigação patrimonial.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A29EA-C38E-8992-C634-084859F3EC7E}"/>
              </a:ext>
            </a:extLst>
          </p:cNvPr>
          <p:cNvSpPr/>
          <p:nvPr/>
        </p:nvSpPr>
        <p:spPr>
          <a:xfrm>
            <a:off x="1057274" y="881067"/>
            <a:ext cx="5038726" cy="4680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Fases da investigação patrimonial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6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B2C64-8AD0-5488-57AF-B99045719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796D08-2A1E-A205-B4CC-5AFDFAA9DD17}"/>
              </a:ext>
            </a:extLst>
          </p:cNvPr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3A4BDBA7-F902-39B8-C598-258A2E762CB7}"/>
              </a:ext>
            </a:extLst>
          </p:cNvPr>
          <p:cNvSpPr/>
          <p:nvPr/>
        </p:nvSpPr>
        <p:spPr>
          <a:xfrm>
            <a:off x="1944255" y="313283"/>
            <a:ext cx="830349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5. AVANÇOS E BOAS PRÁTICAS VERIFICADOS</a:t>
            </a:r>
          </a:p>
        </p:txBody>
      </p:sp>
      <p:pic>
        <p:nvPicPr>
          <p:cNvPr id="51" name="Picture 1">
            <a:extLst>
              <a:ext uri="{FF2B5EF4-FFF2-40B4-BE49-F238E27FC236}">
                <a16:creationId xmlns:a16="http://schemas.microsoft.com/office/drawing/2014/main" id="{83850AE5-318F-BC0B-3C50-1B9496C7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6E7A0C-FA1A-7BBD-FC22-09078258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E8C62D-F88B-2B01-2079-1E0A1675B470}"/>
              </a:ext>
            </a:extLst>
          </p:cNvPr>
          <p:cNvSpPr/>
          <p:nvPr/>
        </p:nvSpPr>
        <p:spPr>
          <a:xfrm>
            <a:off x="1038224" y="1428224"/>
            <a:ext cx="10264017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Adopção da perda alargada, que representa um salto qualitativo no combate à criminalidade organizada; </a:t>
            </a:r>
            <a:endParaRPr lang="pt-P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Institucionalização e especialização da investigação patrimonial;</a:t>
            </a:r>
            <a:endParaRPr lang="pt-P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Incremento da recuperação de activos;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Incremento da cooperação judiciária internacional informal.</a:t>
            </a:r>
            <a:endParaRPr lang="pt-P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6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040A-A4F7-5BC3-7811-AF07EDED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6573656-B47B-9290-5416-15BB65FB15BC}"/>
              </a:ext>
            </a:extLst>
          </p:cNvPr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7A588F35-7562-3A5E-1DAF-732BC2B12584}"/>
              </a:ext>
            </a:extLst>
          </p:cNvPr>
          <p:cNvSpPr/>
          <p:nvPr/>
        </p:nvSpPr>
        <p:spPr>
          <a:xfrm>
            <a:off x="1944255" y="313283"/>
            <a:ext cx="830349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6. CASUÍSTICA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E39A9A-FB01-96A9-8A97-8EF80F40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DB020C-0D2A-62DF-69F0-4083251F8B95}"/>
              </a:ext>
            </a:extLst>
          </p:cNvPr>
          <p:cNvSpPr/>
          <p:nvPr/>
        </p:nvSpPr>
        <p:spPr>
          <a:xfrm>
            <a:off x="968188" y="1025991"/>
            <a:ext cx="10334053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Valores de Patrimmonio Incongruente apurados pela GCRA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B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457200" algn="l"/>
              </a:tabLst>
            </a:pPr>
            <a:endParaRPr lang="pt-P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Exemplo prático de um caso de investigacao patrimonial complexo</a:t>
            </a:r>
            <a:endParaRPr lang="pt-P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E45877E-D0F0-0CCD-BCE4-DAECD392E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05481"/>
              </p:ext>
            </p:extLst>
          </p:nvPr>
        </p:nvGraphicFramePr>
        <p:xfrm>
          <a:off x="519954" y="1426992"/>
          <a:ext cx="10889753" cy="3726983"/>
        </p:xfrm>
        <a:graphic>
          <a:graphicData uri="http://schemas.openxmlformats.org/drawingml/2006/table">
            <a:tbl>
              <a:tblPr firstRow="1" firstCol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2730330876"/>
                    </a:ext>
                  </a:extLst>
                </a:gridCol>
                <a:gridCol w="1239791">
                  <a:extLst>
                    <a:ext uri="{9D8B030D-6E8A-4147-A177-3AD203B41FA5}">
                      <a16:colId xmlns:a16="http://schemas.microsoft.com/office/drawing/2014/main" val="1812060074"/>
                    </a:ext>
                  </a:extLst>
                </a:gridCol>
                <a:gridCol w="3766980">
                  <a:extLst>
                    <a:ext uri="{9D8B030D-6E8A-4147-A177-3AD203B41FA5}">
                      <a16:colId xmlns:a16="http://schemas.microsoft.com/office/drawing/2014/main" val="69444637"/>
                    </a:ext>
                  </a:extLst>
                </a:gridCol>
                <a:gridCol w="3444582">
                  <a:extLst>
                    <a:ext uri="{9D8B030D-6E8A-4147-A177-3AD203B41FA5}">
                      <a16:colId xmlns:a16="http://schemas.microsoft.com/office/drawing/2014/main" val="892584640"/>
                    </a:ext>
                  </a:extLst>
                </a:gridCol>
              </a:tblGrid>
              <a:tr h="60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de Processos entrados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de Processos concluídos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Património incongruente Apurado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643313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240627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117078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399. 978. 277,73 MZN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110101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236. 308. 200,90 MZN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98996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 012. 207. 008,90 MZN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217542"/>
                  </a:ext>
                </a:extLst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106. 397. 858,40 MZN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436110"/>
                  </a:ext>
                </a:extLst>
              </a:tr>
              <a:tr h="452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Outubro/2025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348. 218. 244,82 MZN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15205"/>
                  </a:ext>
                </a:extLst>
              </a:tr>
              <a:tr h="452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103. 109. 590,75 MZN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35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2538D-0524-6C32-C792-069000ADC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288D97F-E418-BA9B-325B-8F00B25FA62D}"/>
              </a:ext>
            </a:extLst>
          </p:cNvPr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07977F80-11BE-2CCD-761B-736020082F86}"/>
              </a:ext>
            </a:extLst>
          </p:cNvPr>
          <p:cNvSpPr/>
          <p:nvPr/>
        </p:nvSpPr>
        <p:spPr>
          <a:xfrm>
            <a:off x="1911928" y="313283"/>
            <a:ext cx="830349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7</a:t>
            </a: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. PRINCIPAIS DESAFIOS </a:t>
            </a:r>
          </a:p>
        </p:txBody>
      </p:sp>
      <p:pic>
        <p:nvPicPr>
          <p:cNvPr id="51" name="Picture 1">
            <a:extLst>
              <a:ext uri="{FF2B5EF4-FFF2-40B4-BE49-F238E27FC236}">
                <a16:creationId xmlns:a16="http://schemas.microsoft.com/office/drawing/2014/main" id="{5FA77AF0-543B-94FE-3058-AA3C3FF99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7962F1-C328-0A9B-5B8D-E4355578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63B9444-FDC0-C3AC-F23B-D4397A936234}"/>
              </a:ext>
            </a:extLst>
          </p:cNvPr>
          <p:cNvSpPr/>
          <p:nvPr/>
        </p:nvSpPr>
        <p:spPr>
          <a:xfrm>
            <a:off x="709466" y="1195194"/>
            <a:ext cx="10503017" cy="412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9144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Internos:</a:t>
            </a:r>
            <a:endParaRPr lang="pt-PT" sz="2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Dependência de requisições para colheita de dados versus acesso remoto às bases de dados que garante consultas imediatas, reduz riscos de dissipação patrimonial;</a:t>
            </a:r>
          </a:p>
          <a:p>
            <a:pPr marL="342900" indent="-342900" algn="just" defTabSz="9144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Predominância do seguimento do rasto documental (“</a:t>
            </a:r>
            <a:r>
              <a:rPr lang="pt-PT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PT" sz="2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trail</a:t>
            </a: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 versus fraco seguimento do rasto de dados (“</a:t>
            </a:r>
            <a:r>
              <a:rPr lang="pt-PT" sz="2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pt-PT" sz="2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trail</a:t>
            </a: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”):. Parte das transacções ilícitas não deixa “papel” — é digital, criptografada. </a:t>
            </a:r>
            <a:endParaRPr lang="pt-PT" sz="2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Limitações tecnológicas do GCRA - Incrementar a capacidade do GCRA de análise de dados e de acesso remoto a bases nacionais;</a:t>
            </a:r>
            <a:endParaRPr lang="pt-PT" sz="2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Reforçar a formação especializada dos membros do GCRA (por exemplo, análise digital, rastreamento financeiro, etc.).</a:t>
            </a:r>
            <a:endParaRPr lang="pt-PT" sz="2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9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FFF94-9B10-55C9-2647-BEFAB1CE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>
            <a:extLst>
              <a:ext uri="{FF2B5EF4-FFF2-40B4-BE49-F238E27FC236}">
                <a16:creationId xmlns:a16="http://schemas.microsoft.com/office/drawing/2014/main" id="{96DE7079-D31E-BD0F-0C67-C746D5986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0D1450E-0533-3DF8-DCEE-D274854E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D8DEC8B-5FBC-98DB-5FCD-6316F505F9C5}"/>
              </a:ext>
            </a:extLst>
          </p:cNvPr>
          <p:cNvSpPr/>
          <p:nvPr/>
        </p:nvSpPr>
        <p:spPr>
          <a:xfrm>
            <a:off x="676276" y="1123668"/>
            <a:ext cx="10915650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Morosidade na disponibilização de dados;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Predominância de base de dados física/ fragmentada versus fraca digitalização e integração de dados;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Fornecimento de informação incompleta;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Falsificação documental e uso de identidades de fachada;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Fraqueza de registo e de sua actualização, criando brechas para a ocultação patrimonial;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Dificuldades de identificação física de activos e de vincular comprovadamente esses activos aos arguidos; 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Predominância no país de economia informal e de numerário;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Complexidade da cooperação internacional/ uso de jurisdições opacas (offshore).</a:t>
            </a: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7060EB-1BB1-5E63-953B-226F6A587578}"/>
              </a:ext>
            </a:extLst>
          </p:cNvPr>
          <p:cNvSpPr/>
          <p:nvPr/>
        </p:nvSpPr>
        <p:spPr>
          <a:xfrm>
            <a:off x="50717" y="658772"/>
            <a:ext cx="223651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defTabSz="914400">
              <a:lnSpc>
                <a:spcPct val="107000"/>
              </a:lnSpc>
            </a:pPr>
            <a:r>
              <a:rPr lang="pt-PT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Externos:</a:t>
            </a:r>
            <a:endParaRPr lang="pt-PT" sz="2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DA00F-08B4-711C-846D-B5B0670C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>
            <a:extLst>
              <a:ext uri="{FF2B5EF4-FFF2-40B4-BE49-F238E27FC236}">
                <a16:creationId xmlns:a16="http://schemas.microsoft.com/office/drawing/2014/main" id="{D65F9F7C-0467-4685-3159-C2F9BB5D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AC4DC90-D6EF-03FB-20D6-AEF487E5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CEFF24-A143-9C88-BC97-0B11B730EE24}"/>
              </a:ext>
            </a:extLst>
          </p:cNvPr>
          <p:cNvSpPr txBox="1"/>
          <p:nvPr/>
        </p:nvSpPr>
        <p:spPr>
          <a:xfrm>
            <a:off x="552451" y="884289"/>
            <a:ext cx="10660032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Dificuldades de rastreamento de criptoactivos e novas tecnologias: O surgimento dos criptoactivos, tokens e mecanismos de transferência digital de valor impõe novas competências técnicas para rastrear transacções descentralizadas e garantir a apreensão e perda de valores digitais ilícitos.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Volatilidade de activos/ transferência de bens para terceiros ou empresas de fachada;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Bens apreendidos em limbo jurídico no caso de declaração de contumácia;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Necessidade de aprofundamento do direito </a:t>
            </a:r>
            <a:r>
              <a:rPr kumimoji="0" lang="pt-P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premial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Necessidade de aprovação de uma Estratégia Nacional de Prevenção e Combate à Criminalidade Organizada que, na componente recuperação de activos, defina  metas, responsabilidades, indicadores, etc.;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 de aprovação da lei do confisco civil.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3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2AE9E-98CB-6A1A-B413-92D26AAD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03B5354-324A-128D-F712-E71AA43F7873}"/>
              </a:ext>
            </a:extLst>
          </p:cNvPr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D905BC6F-24A6-7C4B-BC06-C007217E73A0}"/>
              </a:ext>
            </a:extLst>
          </p:cNvPr>
          <p:cNvSpPr/>
          <p:nvPr/>
        </p:nvSpPr>
        <p:spPr>
          <a:xfrm>
            <a:off x="1911928" y="313283"/>
            <a:ext cx="830349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8. O PAPEL DO JUDICIÁRIO </a:t>
            </a:r>
          </a:p>
        </p:txBody>
      </p:sp>
      <p:pic>
        <p:nvPicPr>
          <p:cNvPr id="51" name="Picture 1">
            <a:extLst>
              <a:ext uri="{FF2B5EF4-FFF2-40B4-BE49-F238E27FC236}">
                <a16:creationId xmlns:a16="http://schemas.microsoft.com/office/drawing/2014/main" id="{DB158E51-AF80-278F-81A9-2608BE8E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EE4BBD-771E-4F78-1C2A-B00E566B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FF190B-D529-1D97-38E0-4355AC90A508}"/>
              </a:ext>
            </a:extLst>
          </p:cNvPr>
          <p:cNvSpPr txBox="1"/>
          <p:nvPr/>
        </p:nvSpPr>
        <p:spPr>
          <a:xfrm>
            <a:off x="579467" y="1129786"/>
            <a:ext cx="10879108" cy="485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 o lema do colóquio — </a:t>
            </a:r>
            <a:r>
              <a:rPr kumimoji="0" lang="pt-PT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“Reforçando o papel do Judiciário na prevenção e combate ao tráfico de droga”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—, impõe-se reconhecer que o Poder Judicial é o garante último da eficácia do sistema de recuperação de activos. É fundamental: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Celeridade nas decisões sobre questões de reserva judicial;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Necessidade de jurisprudência consolidada sobre arresto preventivo do artigo 17 da LRA e perda alargada;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Reforço/formação contínua/ especialização dos tribunais/magistrados sobre C.O. na modernidade; formação financeira e digital versus nomeação de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assessores técnicos para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coadjuvarem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juízes </a:t>
            </a: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pt-PT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art</a:t>
            </a: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18 da Lei </a:t>
            </a:r>
            <a:r>
              <a:rPr lang="pt-BR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 n.º 24/2007, de 20 de Agosto),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sobretudo, na interpretação da informação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financeira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digital;</a:t>
            </a:r>
          </a:p>
          <a:p>
            <a:pPr marL="342900" indent="-342900" algn="just" defTabSz="9144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Transformar o combate ao crime organizado num combate económico, que atinge as estruturas financeiras.</a:t>
            </a: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7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7B09C-51BA-4A51-23AE-5168ED6E2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3209F9F-E047-E9C2-7614-D259CC5A7113}"/>
              </a:ext>
            </a:extLst>
          </p:cNvPr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AA9D7571-CECA-0F1D-E713-CEB276112FF5}"/>
              </a:ext>
            </a:extLst>
          </p:cNvPr>
          <p:cNvSpPr/>
          <p:nvPr/>
        </p:nvSpPr>
        <p:spPr>
          <a:xfrm>
            <a:off x="1911928" y="313283"/>
            <a:ext cx="830349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9</a:t>
            </a: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. CONCLUSÕES</a:t>
            </a:r>
          </a:p>
        </p:txBody>
      </p:sp>
      <p:pic>
        <p:nvPicPr>
          <p:cNvPr id="51" name="Picture 1">
            <a:extLst>
              <a:ext uri="{FF2B5EF4-FFF2-40B4-BE49-F238E27FC236}">
                <a16:creationId xmlns:a16="http://schemas.microsoft.com/office/drawing/2014/main" id="{1B2CBB7B-FF28-989E-0CF4-9FFE56A4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E1D459F-E48E-3D44-0AEB-0E268971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75E6CAB-987A-4D91-88F6-9AB11E823028}"/>
              </a:ext>
            </a:extLst>
          </p:cNvPr>
          <p:cNvSpPr/>
          <p:nvPr/>
        </p:nvSpPr>
        <p:spPr>
          <a:xfrm>
            <a:off x="459341" y="1321042"/>
            <a:ext cx="11273317" cy="442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800"/>
              </a:spcAft>
            </a:pP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recuperação de activos em Moçambique encontra-se em consolidação, mas requer um reforço continuado da capacidade institucional e técnica dos seus intervenientes, a modernização dos instrumentos de investigação patrimonial e a consolidação da jurisprudência sobre perda alargada. A eficácia do combate à criminalidade organizada, e particularmente ao tráfico de droga, dependerá em larga medida da capacidade do sistema judiciário de retirar ao crime o seu benefício económico, demonstrando que, em Moçambique, o crime não compensa. O lema deste Colóquio – </a:t>
            </a:r>
            <a:r>
              <a:rPr lang="pt-PT" sz="2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“Reforçando o papel do Judiciário na prevenção e combate ao tráfico de droga”</a:t>
            </a:r>
            <a:r>
              <a:rPr lang="pt-PT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convoca-nos a uma reflexão sobre a função estratégica do juiz na construção de uma justiça patrimonial efectiva, transparente e orientada ao interesse público. Cabe aos tribunais não apenas aplicar as normas sobre a recuperação de activos com rigor técnico, mas também garantindo que os processos que envolvem a apreensão, arresto e perda de bens sejam decididos em prazo e observem os direitos fundamentais e o princípio da legalidade.</a:t>
            </a:r>
            <a:endParaRPr lang="pt-PT" sz="2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3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443DC-50DD-1978-F3C5-92D4647B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>
            <a:extLst>
              <a:ext uri="{FF2B5EF4-FFF2-40B4-BE49-F238E27FC236}">
                <a16:creationId xmlns:a16="http://schemas.microsoft.com/office/drawing/2014/main" id="{2A4C84B6-F7B7-40C8-471C-CBAE85F8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41F616D-1826-C61C-B0CC-F63E0E27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BCAB576-BFF4-7734-C3F3-D7C90C855CAA}"/>
              </a:ext>
            </a:extLst>
          </p:cNvPr>
          <p:cNvSpPr txBox="1">
            <a:spLocks/>
          </p:cNvSpPr>
          <p:nvPr/>
        </p:nvSpPr>
        <p:spPr>
          <a:xfrm>
            <a:off x="1587556" y="396367"/>
            <a:ext cx="9016888" cy="91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DBE455-3969-F1B8-65F3-68E3957C3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3" y="1524396"/>
            <a:ext cx="7551596" cy="250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B5F1880-CC58-FDC5-720D-FC6DF7136D02}"/>
              </a:ext>
            </a:extLst>
          </p:cNvPr>
          <p:cNvSpPr/>
          <p:nvPr/>
        </p:nvSpPr>
        <p:spPr>
          <a:xfrm>
            <a:off x="2703513" y="85282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 património ilícito é o combustível do crime organizado - a sua recuperação é o travão.”</a:t>
            </a:r>
            <a:endParaRPr lang="pt-PT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91318" y="4536141"/>
            <a:ext cx="3589464" cy="95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Maputo, 27 de Novembro de 2025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Naftal Zucula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Muito obrigado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165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04864" y="2547338"/>
            <a:ext cx="9004041" cy="32410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IV Colóquio Internacional de Direito Processual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Organização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Tribunal Supremo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Lema do Colóquio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"Reforçando o papel do Judiciário na prevenção e combate ao tráfico de droga"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Recuperação de </a:t>
            </a:r>
            <a:r>
              <a:rPr kumimoji="0" lang="pt-P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Activos em Processos Contra a Criminalidade Organizada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Situação de Moçambique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7040" y="1137353"/>
            <a:ext cx="115528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5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PT" altLang="en-US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REPÚBLICA DE MOÇAMBIQUE</a:t>
            </a:r>
          </a:p>
          <a:p>
            <a:pPr algn="ctr"/>
            <a:r>
              <a:rPr lang="pt-PT" altLang="en-US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MINISTÉRIO PÚBLICO</a:t>
            </a:r>
          </a:p>
          <a:p>
            <a:pPr algn="ctr"/>
            <a:r>
              <a:rPr lang="pt-PT" altLang="en-US" b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GABINETE CENTRAL DE RECUPERAÇÃO DE ACTIVOS</a:t>
            </a:r>
          </a:p>
        </p:txBody>
      </p:sp>
      <p:pic>
        <p:nvPicPr>
          <p:cNvPr id="6" name="officeArt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15" y="280103"/>
            <a:ext cx="87019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5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88E90-223B-BCDA-F565-F45CB8AB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FC61891-767E-28CD-366E-11D13C05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2"/>
          <p:cNvSpPr/>
          <p:nvPr/>
        </p:nvSpPr>
        <p:spPr>
          <a:xfrm>
            <a:off x="1616075" y="3593648"/>
            <a:ext cx="755642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291" y="526473"/>
            <a:ext cx="1122218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4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ESTRUTURA DA APRESENTAÇÃO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15138" y="1084082"/>
            <a:ext cx="10097067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normativo de Recuperação de Activos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Quadro institucional de Recuperação de Activos</a:t>
            </a:r>
            <a:endParaRPr lang="pt-P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processo de investigação Patrimonial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Avanços e boas práticas verificados </a:t>
            </a:r>
            <a:endParaRPr lang="pt-P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Casuística </a:t>
            </a:r>
            <a:endParaRPr lang="pt-P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Principais Desafios </a:t>
            </a:r>
            <a:endParaRPr lang="pt-P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Papel do Judiciário</a:t>
            </a:r>
            <a:endParaRPr lang="pt-P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Conclusões </a:t>
            </a:r>
            <a:endParaRPr lang="pt-PT" sz="2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32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1"/>
          <p:cNvSpPr/>
          <p:nvPr/>
        </p:nvSpPr>
        <p:spPr>
          <a:xfrm>
            <a:off x="1362750" y="4783773"/>
            <a:ext cx="755642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2400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2"/>
          <p:cNvSpPr/>
          <p:nvPr/>
        </p:nvSpPr>
        <p:spPr>
          <a:xfrm>
            <a:off x="1616075" y="3593648"/>
            <a:ext cx="755642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291" y="526473"/>
            <a:ext cx="1122218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1. CONTEXTUALIZAÇÃO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 1"/>
          <p:cNvSpPr/>
          <p:nvPr/>
        </p:nvSpPr>
        <p:spPr>
          <a:xfrm>
            <a:off x="313765" y="1061540"/>
            <a:ext cx="10898718" cy="4992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Aliena a) do artigo 2 da CNUCOT define: “grupo criminoso organizado” como “</a:t>
            </a:r>
            <a:r>
              <a:rPr lang="pt-P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grupo (…) actuando (…) com a finalidade de cometer um ou mais crimes (…) com a intenção de obter (…) um </a:t>
            </a:r>
            <a:r>
              <a:rPr lang="pt-PT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 económico ou outro benefício material”.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Glossário da LRA define C.O: “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actividade que revelam muitas características dos </a:t>
            </a:r>
            <a:r>
              <a:rPr lang="pt-PT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negócios sistemáticos</a:t>
            </a:r>
            <a:r>
              <a:rPr lang="pt-P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mas que são ilegais.”</a:t>
            </a: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Elemento finalístico do C.O: </a:t>
            </a:r>
            <a:r>
              <a:rPr lang="pt-PT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busca de benefício económico, </a:t>
            </a: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traço distintivo da C.O, separando-o de associações criminosas ocasionais ou ideológicas. </a:t>
            </a:r>
            <a:r>
              <a:rPr lang="pt-P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LRA comprara C.O a modelo empresarial (“negócios sistemáticos”) mostra que ele actua segundo lógicas de mercado, procurando maximizar ganhos económicos ilícitos -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Trafico de droga como exemplo máximo de busca do lucro.</a:t>
            </a: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pt-P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2"/>
          <p:cNvSpPr/>
          <p:nvPr/>
        </p:nvSpPr>
        <p:spPr>
          <a:xfrm>
            <a:off x="660100" y="2651427"/>
            <a:ext cx="108071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5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5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2"/>
          <p:cNvSpPr/>
          <p:nvPr/>
        </p:nvSpPr>
        <p:spPr>
          <a:xfrm>
            <a:off x="989558" y="1621875"/>
            <a:ext cx="9922337" cy="2656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4"/>
          <p:cNvSpPr/>
          <p:nvPr/>
        </p:nvSpPr>
        <p:spPr>
          <a:xfrm>
            <a:off x="651629" y="3254812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FEBDE03-29CA-5EBE-516F-F6970599E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283198D-5FC4-BF64-B1F3-B3D9EE09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12C8ED-5C2C-67EC-52BD-1A5579DC7852}"/>
              </a:ext>
            </a:extLst>
          </p:cNvPr>
          <p:cNvSpPr txBox="1"/>
          <p:nvPr/>
        </p:nvSpPr>
        <p:spPr>
          <a:xfrm>
            <a:off x="188259" y="259976"/>
            <a:ext cx="1168101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Glossário da LRA define R.A.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“</a:t>
            </a: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 (…) que visa identificar, apreender e confiscar, bem como dar destino, aos produtos, bens e valores resultantes ou relacionados com a prática de crimes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(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Assim, R.A. envolve investigação, gestão e perda de bens ilícitos a favor do Estado ou à sociedade).</a:t>
            </a:r>
          </a:p>
          <a:p>
            <a:pPr lvl="0" algn="just" defTabSz="914400">
              <a:lnSpc>
                <a:spcPct val="150000"/>
              </a:lnSpc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LRA traduz a ideia de que a luta contra o C.O exige uma resposta que envolve a R. A.  pois a resposta repressiva tradicional, centrada na privação da liberdade dos agentes, insuficiente e ineficaz: o encarceramento não atinge o coração do fenómeno, não neutraliza o verdadeiro núcleo de sustentação do fenómeno - o património ilícito que alimenta, reproduz e perpetua a actividade criminosa. </a:t>
            </a:r>
          </a:p>
          <a:p>
            <a:pPr lvl="0" algn="just" defTabSz="914400">
              <a:lnSpc>
                <a:spcPct val="150000"/>
              </a:lnSpc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R. A. desloca o eixo da resposta penal para responsabilização patrimonial, reduzindo o incentivo económico à sua prática. Reafirma a mensagem “o crime não compensa”.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7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12574" y="378692"/>
            <a:ext cx="9478617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Text 0"/>
          <p:cNvSpPr/>
          <p:nvPr/>
        </p:nvSpPr>
        <p:spPr>
          <a:xfrm>
            <a:off x="1500809" y="313283"/>
            <a:ext cx="871460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50"/>
              </a:lnSpc>
              <a:defRPr/>
            </a:pP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.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NORMATIVO</a:t>
            </a:r>
            <a:endParaRPr lang="en-US" sz="2000" b="1" dirty="0">
              <a:latin typeface="Times New Roman" panose="02020603050405020304" pitchFamily="18" charset="0"/>
              <a:ea typeface="Syne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 3"/>
          <p:cNvSpPr/>
          <p:nvPr/>
        </p:nvSpPr>
        <p:spPr>
          <a:xfrm>
            <a:off x="432968" y="2251745"/>
            <a:ext cx="3280410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4"/>
          <p:cNvSpPr/>
          <p:nvPr/>
        </p:nvSpPr>
        <p:spPr>
          <a:xfrm>
            <a:off x="651629" y="3254812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6"/>
          <p:cNvSpPr/>
          <p:nvPr/>
        </p:nvSpPr>
        <p:spPr>
          <a:xfrm>
            <a:off x="651629" y="4278749"/>
            <a:ext cx="6436519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8"/>
          <p:cNvSpPr/>
          <p:nvPr/>
        </p:nvSpPr>
        <p:spPr>
          <a:xfrm>
            <a:off x="651629" y="5302687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12FED5-D5D7-1BE1-9C62-692E4E565E92}"/>
              </a:ext>
            </a:extLst>
          </p:cNvPr>
          <p:cNvSpPr txBox="1"/>
          <p:nvPr/>
        </p:nvSpPr>
        <p:spPr>
          <a:xfrm>
            <a:off x="-1" y="960583"/>
            <a:ext cx="1230854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Arial Unicode MS"/>
              </a:rPr>
              <a:t>Código Penal, artigos 134-141.</a:t>
            </a:r>
            <a:r>
              <a:rPr lang="pt-PT" sz="2400" b="1" dirty="0"/>
              <a:t> </a:t>
            </a:r>
            <a:endParaRPr lang="pt-PT" sz="24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Arial Unicode MS"/>
              </a:rPr>
              <a:t>Lei n.º 13/2020, de 23 de dezembro.</a:t>
            </a:r>
            <a:endParaRPr lang="pt-PT" sz="24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Arial Unicode MS"/>
              </a:rPr>
              <a:t>Lei n.º 15/2023, de 28 de agosto, estabelece o regime jurídico de prevenção, repressão e combate ao terrorismo e proliferação de armas de destruição em massa,</a:t>
            </a:r>
            <a:r>
              <a:rPr lang="pt-PT" sz="2400" i="1" dirty="0">
                <a:latin typeface="Times New Roman" panose="02020603050405020304" pitchFamily="18" charset="0"/>
                <a:ea typeface="Arial Unicode MS"/>
              </a:rPr>
              <a:t> com as alterações introduzidas pela</a:t>
            </a:r>
            <a:r>
              <a:rPr lang="pt-PT" sz="2400" dirty="0">
                <a:latin typeface="Times New Roman" panose="02020603050405020304" pitchFamily="18" charset="0"/>
                <a:ea typeface="Arial Unicode MS"/>
              </a:rPr>
              <a:t> Lei n.° 4/2024, de 22 de março, que altera os artigos 23, 26, 28, 29, 30, 33, 35 e 36 da Lei n.º 15/2023, de 28 de agosto, vide artigos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49 (Declaração</a:t>
            </a:r>
            <a:r>
              <a:rPr lang="pt-PT" sz="2400" spc="-15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de</a:t>
            </a:r>
            <a:r>
              <a:rPr lang="pt-PT" sz="2400" spc="-1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confisco</a:t>
            </a:r>
            <a:r>
              <a:rPr lang="pt-PT" sz="2400" spc="-15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de</a:t>
            </a:r>
            <a:r>
              <a:rPr lang="pt-PT" sz="2400" spc="-1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fundos</a:t>
            </a:r>
            <a:r>
              <a:rPr lang="pt-PT" sz="2400" spc="-1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e</a:t>
            </a:r>
            <a:r>
              <a:rPr lang="pt-PT" sz="2400" spc="-15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activos) e 50 (Defesa de direitos de terceiro de boa-fé)</a:t>
            </a:r>
            <a:r>
              <a:rPr lang="pt-PT" sz="2400" dirty="0">
                <a:latin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Arial Unicode MS"/>
              </a:rPr>
              <a:t>Lei n.º 3/97, de 13 de março. Vide artigos </a:t>
            </a:r>
            <a:r>
              <a:rPr lang="pt-PT" sz="2400" dirty="0">
                <a:latin typeface="Times New Roman" panose="02020603050405020304" pitchFamily="18" charset="0"/>
              </a:rPr>
              <a:t>50 (Perda de objectos), 51 (Perda de valores, bens ou direitos), 52 (Bens transformados, convertidos ou incorporados), 53 (Lucros, créditos e outros benefícios), e 54 (Destino dos bens perdidos a favor do Estado).</a:t>
            </a: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Arial Unicode MS"/>
              </a:rPr>
              <a:t>Lei n.º 9/87, de 19 de setembro, adopta algumas medidas punitivas dos crimes económicos previstos na Lei de Defesa da Economia e introduz novos artigos na Lei n.º 5/82, de 9 de julho, pertinentes ao comércio não autorizado em moeda convertível e à denúncia dos crimes e um novo capítulo V: vide artigos </a:t>
            </a:r>
            <a:r>
              <a:rPr lang="pt-BR" sz="2400" dirty="0">
                <a:latin typeface="Times New Roman" panose="02020603050405020304" pitchFamily="18" charset="0"/>
              </a:rPr>
              <a:t>5 (Responsabilidade Solidária das Sociedades), </a:t>
            </a:r>
            <a:r>
              <a:rPr lang="pt-PT" sz="2400" dirty="0">
                <a:latin typeface="Times New Roman" panose="02020603050405020304" pitchFamily="18" charset="0"/>
              </a:rPr>
              <a:t>35 (Apreensão de Bens), 39 (Denúncia dos Crimes)).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pt-PT" sz="24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pt-PT" sz="24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04CBCD-9A8D-3977-EFF9-54A9681F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E510-1C85-02A4-F9DA-2F4588B37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3">
            <a:extLst>
              <a:ext uri="{FF2B5EF4-FFF2-40B4-BE49-F238E27FC236}">
                <a16:creationId xmlns:a16="http://schemas.microsoft.com/office/drawing/2014/main" id="{386CB95F-FD3C-F270-7578-E96C88B45876}"/>
              </a:ext>
            </a:extLst>
          </p:cNvPr>
          <p:cNvSpPr/>
          <p:nvPr/>
        </p:nvSpPr>
        <p:spPr>
          <a:xfrm>
            <a:off x="432968" y="2251745"/>
            <a:ext cx="3280410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62E6D5D1-5095-A6F1-AA01-0822CCF9507B}"/>
              </a:ext>
            </a:extLst>
          </p:cNvPr>
          <p:cNvSpPr/>
          <p:nvPr/>
        </p:nvSpPr>
        <p:spPr>
          <a:xfrm>
            <a:off x="651629" y="3254812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87E1199B-373A-A8F0-9539-28CAE05BC19A}"/>
              </a:ext>
            </a:extLst>
          </p:cNvPr>
          <p:cNvSpPr/>
          <p:nvPr/>
        </p:nvSpPr>
        <p:spPr>
          <a:xfrm>
            <a:off x="651629" y="4278749"/>
            <a:ext cx="6436519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08DB2C26-27D6-6B46-A9AA-4998CAF4C871}"/>
              </a:ext>
            </a:extLst>
          </p:cNvPr>
          <p:cNvSpPr/>
          <p:nvPr/>
        </p:nvSpPr>
        <p:spPr>
          <a:xfrm>
            <a:off x="651629" y="5302687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5D4BEE-5EDB-E662-A8E6-B388B454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234444-3BCD-CE86-79DB-39763B36FCAE}"/>
              </a:ext>
            </a:extLst>
          </p:cNvPr>
          <p:cNvSpPr txBox="1"/>
          <p:nvPr/>
        </p:nvSpPr>
        <p:spPr>
          <a:xfrm>
            <a:off x="0" y="0"/>
            <a:ext cx="12111318" cy="729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8890" lvl="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Lei n.º 17/87, de 21 de dezembro, Lei dos Crimes Militares, estabelece a punição dos crimes militares. Vide artigos </a:t>
            </a: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(Penas acessórias) e 27 (Confisco). </a:t>
            </a:r>
            <a:endParaRPr lang="pt-PT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 defTabSz="9144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Lei n.º 16/2016, de 20 de Junho, Lei de Conservação, Protecção e Uso Sustentável da Diversidade Biológica, alterada e republicada pela Lei n.º 5/2017, de 11 de Maio, vide alíneas b) (</a:t>
            </a:r>
            <a:r>
              <a:rPr lang="pt-PT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confisco pelo Estado dos produtos e subprodutos de flora e fauna e culturais, sem prejuízo da pena aplicável à infracção) </a:t>
            </a: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 c) (</a:t>
            </a:r>
            <a:r>
              <a:rPr lang="pt-PT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reversão a favor do Estado dos instrumentos utilizados na prática da infracção) do</a:t>
            </a: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artigo 60.</a:t>
            </a:r>
            <a:endParaRPr lang="pt-PT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914400"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Regulamento de Organização e Funcionamento dos Gabinetes Central e Provinciais de Recuperação de Activos, </a:t>
            </a:r>
            <a:r>
              <a:rPr lang="pt-PT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aprovado pelo Decreto n.º 7/2022, de 11 de março.</a:t>
            </a:r>
          </a:p>
          <a:p>
            <a:pPr marL="342900" lvl="0" indent="-342900" algn="just" defTabSz="914400"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Regulamento de Gestão de Activos Apreendidos e Procedimentos Administrativos do Gabinete de Gestão de Activos, </a:t>
            </a:r>
            <a:r>
              <a:rPr lang="pt-PT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aprovado pelo Decreto n.º 31/2023, de 30 de maio.</a:t>
            </a:r>
            <a:endParaRPr lang="pt-PT" sz="2400" dirty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Código de Processo Penal, vide artigos 213, 269 e 270.</a:t>
            </a:r>
            <a:endParaRPr lang="pt-PT" sz="2400" dirty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Instrumentos internacionais: Convenção das Nações Unidas contra a Corrupção, Convenção das Nações Unidas contra o Crime Organizado Transnacional, </a:t>
            </a: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Convenção Única de 1961 Sobre os Estupefacientes, Convenção das Nações Unidas Contra o Tráfico Ilícito de Estupefacientes e de Substâncias Psicotrópicas, etc.</a:t>
            </a:r>
            <a:endParaRPr lang="pt-PT" sz="2400" dirty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Adesão a redes internacionais: Grupo </a:t>
            </a:r>
            <a:r>
              <a:rPr lang="pt-P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Egmont</a:t>
            </a:r>
            <a:r>
              <a:rPr lang="pt-PT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</a:rPr>
              <a:t>.</a:t>
            </a:r>
            <a:endParaRPr lang="pt-PT" sz="2400" dirty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endParaRPr lang="pt-PT" sz="24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pt-P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5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2DFF3-323B-7B59-4359-4118DA21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3">
            <a:extLst>
              <a:ext uri="{FF2B5EF4-FFF2-40B4-BE49-F238E27FC236}">
                <a16:creationId xmlns:a16="http://schemas.microsoft.com/office/drawing/2014/main" id="{BCDCBE11-E63A-A6A4-0A49-EDF41EFEC8AC}"/>
              </a:ext>
            </a:extLst>
          </p:cNvPr>
          <p:cNvSpPr/>
          <p:nvPr/>
        </p:nvSpPr>
        <p:spPr>
          <a:xfrm>
            <a:off x="432968" y="2251745"/>
            <a:ext cx="3280410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DD56C956-F522-6CF7-25C3-3679B5A21616}"/>
              </a:ext>
            </a:extLst>
          </p:cNvPr>
          <p:cNvSpPr/>
          <p:nvPr/>
        </p:nvSpPr>
        <p:spPr>
          <a:xfrm>
            <a:off x="651629" y="3254812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F9F0A361-30C4-A1D3-44B4-7089EB06E08A}"/>
              </a:ext>
            </a:extLst>
          </p:cNvPr>
          <p:cNvSpPr/>
          <p:nvPr/>
        </p:nvSpPr>
        <p:spPr>
          <a:xfrm>
            <a:off x="651629" y="4278749"/>
            <a:ext cx="6436519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29FC4A2A-6665-0CAA-AAE9-08756809E8A5}"/>
              </a:ext>
            </a:extLst>
          </p:cNvPr>
          <p:cNvSpPr/>
          <p:nvPr/>
        </p:nvSpPr>
        <p:spPr>
          <a:xfrm>
            <a:off x="651629" y="5302687"/>
            <a:ext cx="6436519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BAB5C1-B45C-C6FF-7470-3756570D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0D2AA1-500C-E9B3-3F9D-4ECB88B2181C}"/>
              </a:ext>
            </a:extLst>
          </p:cNvPr>
          <p:cNvSpPr txBox="1"/>
          <p:nvPr/>
        </p:nvSpPr>
        <p:spPr>
          <a:xfrm>
            <a:off x="857250" y="1348320"/>
            <a:ext cx="10269508" cy="646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anose="05050102010706020507" pitchFamily="18" charset="2"/>
              <a:buChar char=""/>
              <a:tabLst>
                <a:tab pos="521970" algn="l"/>
              </a:tabLst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Investigação patrimonial – prerrogativa de acesso a base de dados, quebra de sigilo bancário, controlo de contas bancarias ou contas de pagamento </a:t>
            </a:r>
            <a:r>
              <a:rPr kumimoji="0" lang="pt-P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ouou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conta de registo de </a:t>
            </a:r>
            <a:r>
              <a:rPr kumimoji="0" lang="pt-P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titularidade de valores imobiliários, vide artigo 4, 6 da LRA.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anose="05050102010706020507" pitchFamily="18" charset="2"/>
              <a:buChar char=""/>
              <a:tabLst>
                <a:tab pos="521970" algn="l"/>
              </a:tabLst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Medidas de garantia patrimonial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(apreensão, caução económica (artigo 269 CPP), arresto preventivo (artigo 270 CPP) e arresto preventivo (artigo 17 LRA)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anose="05050102010706020507" pitchFamily="18" charset="2"/>
              <a:buChar char=""/>
              <a:tabLst>
                <a:tab pos="521970" algn="l"/>
              </a:tabLst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Perda de bens: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Perda clássica: Instrumentos, produtos e vantagens, vide artigos 8.º a 10.º e 13.º da LRA, artigos 134-141 do CP;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 sem condena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 nº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do artigo 8 e nº 5 do artigo 9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LRA  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perda alargada de bens (artigos 8.º a 10.º e 13.º da LRA) - perda do património incongruente;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Presunção legal de proveniência ilícita do património incongruente;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Especialização</a:t>
            </a:r>
            <a:r>
              <a:rPr kumimoji="0" lang="pt-B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instutucionalizacao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recuperação de activos ( GCRA e GGA)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7AA9BD-867C-192B-4E4C-D560786A28A6}"/>
              </a:ext>
            </a:extLst>
          </p:cNvPr>
          <p:cNvSpPr/>
          <p:nvPr/>
        </p:nvSpPr>
        <p:spPr>
          <a:xfrm>
            <a:off x="857250" y="763545"/>
            <a:ext cx="342856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Notas importantes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46899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911927" y="378692"/>
            <a:ext cx="8303491" cy="5818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 0"/>
          <p:cNvSpPr/>
          <p:nvPr/>
        </p:nvSpPr>
        <p:spPr>
          <a:xfrm>
            <a:off x="1911928" y="313283"/>
            <a:ext cx="8209225" cy="502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50"/>
              </a:lnSpc>
              <a:defRPr/>
            </a:pPr>
            <a:r>
              <a:rPr lang="en-US" sz="22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3.</a:t>
            </a:r>
            <a:r>
              <a:rPr lang="pt-PT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QUADRO INSTITUCIONAL</a:t>
            </a:r>
            <a:endParaRPr lang="pt-PT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fontAlgn="auto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5742894"/>
            <a:ext cx="24463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21775D-12B5-1D91-D98B-ADE0620C610C}"/>
              </a:ext>
            </a:extLst>
          </p:cNvPr>
          <p:cNvSpPr txBox="1"/>
          <p:nvPr/>
        </p:nvSpPr>
        <p:spPr>
          <a:xfrm>
            <a:off x="107576" y="1025992"/>
            <a:ext cx="11967883" cy="730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quadro institucional é constituído por todos órgãos que intervém na recuperação de activos, nomeadamente, os tribunais, Ministério Publico, SERNIC e GGA, cada um no âmbito das suas competências.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Eixo Investigativo e promoção: MP e SERNIC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Eixo de Gestão: GGA – administração de bens apreendidos ou recuperados.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Eixo Judicial: tribunais – decisão sobre medidas cautelares e perda de bens.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Órgãos especializados: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Gabinete Central de Recuperação de Activos (GCRA): 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Competências de localização, rastreio, apreensão e recuperação de activos ilícitos +  Função estatística + cooperação com entidades estrangeiras congéneres (artigos 22.º e 23.º da LRA) + Natureza multidisciplinar do GCRA e acesso a base de dados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O Gabinete de Gestão de Bens (GGA)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184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Administração dos bens apreendidos ou recuperados (artigos 24.º a 26.º da LRA).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25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8752</TotalTime>
  <Words>2318</Words>
  <Application>Microsoft Office PowerPoint</Application>
  <PresentationFormat>Widescreen</PresentationFormat>
  <Paragraphs>187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Retrospectiva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ernesto argentina</cp:lastModifiedBy>
  <cp:revision>96</cp:revision>
  <dcterms:created xsi:type="dcterms:W3CDTF">2025-03-22T07:45:02Z</dcterms:created>
  <dcterms:modified xsi:type="dcterms:W3CDTF">2025-11-27T09:59:01Z</dcterms:modified>
</cp:coreProperties>
</file>