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927" r:id="rId3"/>
    <p:sldId id="256" r:id="rId4"/>
    <p:sldId id="894" r:id="rId5"/>
    <p:sldId id="896" r:id="rId6"/>
    <p:sldId id="924" r:id="rId7"/>
    <p:sldId id="897" r:id="rId8"/>
    <p:sldId id="901" r:id="rId9"/>
    <p:sldId id="902" r:id="rId10"/>
    <p:sldId id="922" r:id="rId11"/>
    <p:sldId id="899" r:id="rId12"/>
    <p:sldId id="868" r:id="rId13"/>
    <p:sldId id="919" r:id="rId14"/>
    <p:sldId id="323" r:id="rId15"/>
    <p:sldId id="320" r:id="rId16"/>
    <p:sldId id="925" r:id="rId17"/>
    <p:sldId id="923" r:id="rId18"/>
    <p:sldId id="926" r:id="rId19"/>
    <p:sldId id="581" r:id="rId20"/>
    <p:sldId id="92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206BB-4242-46B8-986F-C72AC468ECFD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3EFF2A-8D9F-4D99-8466-2E608347B67C}">
      <dgm:prSet custT="1"/>
      <dgm:spPr>
        <a:solidFill>
          <a:schemeClr val="accent1"/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detido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,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nos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termos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e para as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finalidades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constante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artigo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297 CPP,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deve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ser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apresentado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JIC no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prazo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máximo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de 48h:</a:t>
          </a:r>
        </a:p>
      </dgm:t>
    </dgm:pt>
    <dgm:pt modelId="{E752C0B1-80D0-48E5-8E9F-00A35B69DA20}" type="parTrans" cxnId="{4CF8CAAD-E84D-42D3-A71D-6C531CD7A01B}">
      <dgm:prSet/>
      <dgm:spPr/>
      <dgm:t>
        <a:bodyPr/>
        <a:lstStyle/>
        <a:p>
          <a:endParaRPr lang="en-US"/>
        </a:p>
      </dgm:t>
    </dgm:pt>
    <dgm:pt modelId="{FB62E65E-B9E8-425B-9F1E-5FF5F6AD1E5E}" type="sibTrans" cxnId="{4CF8CAAD-E84D-42D3-A71D-6C531CD7A01B}">
      <dgm:prSet/>
      <dgm:spPr/>
      <dgm:t>
        <a:bodyPr/>
        <a:lstStyle/>
        <a:p>
          <a:endParaRPr lang="en-US"/>
        </a:p>
      </dgm:t>
    </dgm:pt>
    <dgm:pt modelId="{B12C4D5B-BF8D-499C-B473-D1DA6641AD9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Ao JC para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julgamento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na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forma de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processo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sumário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(art.420CPP).  </a:t>
          </a:r>
        </a:p>
      </dgm:t>
    </dgm:pt>
    <dgm:pt modelId="{9281A55F-704C-4503-90F2-848E26A3D4BA}" type="parTrans" cxnId="{93B5073E-DF1C-4500-9D76-F52D170C7F39}">
      <dgm:prSet/>
      <dgm:spPr/>
      <dgm:t>
        <a:bodyPr/>
        <a:lstStyle/>
        <a:p>
          <a:endParaRPr lang="en-US"/>
        </a:p>
      </dgm:t>
    </dgm:pt>
    <dgm:pt modelId="{A0860852-5D69-4F32-B3B2-C0D41604E0A8}" type="sibTrans" cxnId="{93B5073E-DF1C-4500-9D76-F52D170C7F39}">
      <dgm:prSet/>
      <dgm:spPr/>
      <dgm:t>
        <a:bodyPr/>
        <a:lstStyle/>
        <a:p>
          <a:endParaRPr lang="en-US"/>
        </a:p>
      </dgm:t>
    </dgm:pt>
    <dgm:pt modelId="{CD29A279-6409-4921-819D-8BC6BC45EEE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Ao JIC para 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primeiro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interrogatório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judicial (art.175CPP).</a:t>
          </a:r>
        </a:p>
      </dgm:t>
    </dgm:pt>
    <dgm:pt modelId="{9DA5A2F1-4443-469A-8A2D-89917E72BE71}" type="parTrans" cxnId="{7938BADB-79CB-49F2-B55F-4B30AD59C648}">
      <dgm:prSet/>
      <dgm:spPr/>
      <dgm:t>
        <a:bodyPr/>
        <a:lstStyle/>
        <a:p>
          <a:endParaRPr lang="en-US"/>
        </a:p>
      </dgm:t>
    </dgm:pt>
    <dgm:pt modelId="{8D99466B-54B9-4F1B-A237-775ED90D93C5}" type="sibTrans" cxnId="{7938BADB-79CB-49F2-B55F-4B30AD59C648}">
      <dgm:prSet/>
      <dgm:spPr/>
      <dgm:t>
        <a:bodyPr/>
        <a:lstStyle/>
        <a:p>
          <a:endParaRPr lang="en-US"/>
        </a:p>
      </dgm:t>
    </dgm:pt>
    <dgm:pt modelId="{EC1B575A-F436-4B65-A5D8-0351A811AEC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Ao JIC para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apli</a:t>
          </a:r>
          <a:r>
            <a:rPr lang="pt-BR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cação ou execução de uma medida de coacção. </a:t>
          </a:r>
          <a:endParaRPr lang="en-US" sz="2000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gm:t>
    </dgm:pt>
    <dgm:pt modelId="{9B727DC7-9C1D-4F45-AA4E-0BAF5C7718B3}" type="parTrans" cxnId="{D13F7018-494C-4309-B06B-4A31DC3EAA5B}">
      <dgm:prSet/>
      <dgm:spPr/>
      <dgm:t>
        <a:bodyPr/>
        <a:lstStyle/>
        <a:p>
          <a:endParaRPr lang="en-US"/>
        </a:p>
      </dgm:t>
    </dgm:pt>
    <dgm:pt modelId="{BEEE1247-ED38-4992-8522-122C81C0F093}" type="sibTrans" cxnId="{D13F7018-494C-4309-B06B-4A31DC3EAA5B}">
      <dgm:prSet/>
      <dgm:spPr/>
      <dgm:t>
        <a:bodyPr/>
        <a:lstStyle/>
        <a:p>
          <a:endParaRPr lang="en-US"/>
        </a:p>
      </dgm:t>
    </dgm:pt>
    <dgm:pt modelId="{B39FA9B7-B086-44FC-B388-CD0E5F72C323}" type="pres">
      <dgm:prSet presAssocID="{081206BB-4242-46B8-986F-C72AC468E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2323FF-8CEB-4B63-8FFC-CC600DF4ED12}" type="pres">
      <dgm:prSet presAssocID="{783EFF2A-8D9F-4D99-8466-2E608347B67C}" presName="hierRoot1" presStyleCnt="0">
        <dgm:presLayoutVars>
          <dgm:hierBranch val="init"/>
        </dgm:presLayoutVars>
      </dgm:prSet>
      <dgm:spPr/>
    </dgm:pt>
    <dgm:pt modelId="{D4337FF2-617E-4788-B772-04CB0AFEE16E}" type="pres">
      <dgm:prSet presAssocID="{783EFF2A-8D9F-4D99-8466-2E608347B67C}" presName="rootComposite1" presStyleCnt="0"/>
      <dgm:spPr/>
    </dgm:pt>
    <dgm:pt modelId="{52C11845-38CC-4B27-8227-6A549F49A6FC}" type="pres">
      <dgm:prSet presAssocID="{783EFF2A-8D9F-4D99-8466-2E608347B67C}" presName="rootText1" presStyleLbl="node0" presStyleIdx="0" presStyleCnt="1" custScaleY="161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8BD31-78B5-4EF8-8824-CFAE8562F55B}" type="pres">
      <dgm:prSet presAssocID="{783EFF2A-8D9F-4D99-8466-2E608347B6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273801D-B12C-4FB8-BC85-CEC795384DA0}" type="pres">
      <dgm:prSet presAssocID="{783EFF2A-8D9F-4D99-8466-2E608347B67C}" presName="hierChild2" presStyleCnt="0"/>
      <dgm:spPr/>
    </dgm:pt>
    <dgm:pt modelId="{14157ED7-9BB0-4E01-B3E4-958439E7050F}" type="pres">
      <dgm:prSet presAssocID="{9281A55F-704C-4503-90F2-848E26A3D4BA}" presName="Name64" presStyleLbl="parChTrans1D2" presStyleIdx="0" presStyleCnt="3"/>
      <dgm:spPr/>
      <dgm:t>
        <a:bodyPr/>
        <a:lstStyle/>
        <a:p>
          <a:endParaRPr lang="en-US"/>
        </a:p>
      </dgm:t>
    </dgm:pt>
    <dgm:pt modelId="{3F1A266B-36AA-49B5-BAB3-9DF2F7615F82}" type="pres">
      <dgm:prSet presAssocID="{B12C4D5B-BF8D-499C-B473-D1DA6641AD91}" presName="hierRoot2" presStyleCnt="0">
        <dgm:presLayoutVars>
          <dgm:hierBranch val="init"/>
        </dgm:presLayoutVars>
      </dgm:prSet>
      <dgm:spPr/>
    </dgm:pt>
    <dgm:pt modelId="{0C643C65-AEC1-4161-B682-13D49EDBCC14}" type="pres">
      <dgm:prSet presAssocID="{B12C4D5B-BF8D-499C-B473-D1DA6641AD91}" presName="rootComposite" presStyleCnt="0"/>
      <dgm:spPr/>
    </dgm:pt>
    <dgm:pt modelId="{017CC806-8D7E-488B-A06A-19EBFC148139}" type="pres">
      <dgm:prSet presAssocID="{B12C4D5B-BF8D-499C-B473-D1DA6641AD9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677CDD-2923-42A4-A04A-7E633A98E525}" type="pres">
      <dgm:prSet presAssocID="{B12C4D5B-BF8D-499C-B473-D1DA6641AD91}" presName="rootConnector" presStyleLbl="node2" presStyleIdx="0" presStyleCnt="3"/>
      <dgm:spPr/>
      <dgm:t>
        <a:bodyPr/>
        <a:lstStyle/>
        <a:p>
          <a:endParaRPr lang="en-US"/>
        </a:p>
      </dgm:t>
    </dgm:pt>
    <dgm:pt modelId="{E340C9FD-AF6A-4411-A610-814BFB265387}" type="pres">
      <dgm:prSet presAssocID="{B12C4D5B-BF8D-499C-B473-D1DA6641AD91}" presName="hierChild4" presStyleCnt="0"/>
      <dgm:spPr/>
    </dgm:pt>
    <dgm:pt modelId="{19BC024D-68D2-449E-9DFA-1E28BC44F813}" type="pres">
      <dgm:prSet presAssocID="{B12C4D5B-BF8D-499C-B473-D1DA6641AD91}" presName="hierChild5" presStyleCnt="0"/>
      <dgm:spPr/>
    </dgm:pt>
    <dgm:pt modelId="{CB39467A-997A-4EE6-BFB2-44EB07392151}" type="pres">
      <dgm:prSet presAssocID="{9DA5A2F1-4443-469A-8A2D-89917E72BE71}" presName="Name64" presStyleLbl="parChTrans1D2" presStyleIdx="1" presStyleCnt="3"/>
      <dgm:spPr/>
      <dgm:t>
        <a:bodyPr/>
        <a:lstStyle/>
        <a:p>
          <a:endParaRPr lang="en-US"/>
        </a:p>
      </dgm:t>
    </dgm:pt>
    <dgm:pt modelId="{FD09F7FB-E348-40F4-8756-69E57D386C26}" type="pres">
      <dgm:prSet presAssocID="{CD29A279-6409-4921-819D-8BC6BC45EEE6}" presName="hierRoot2" presStyleCnt="0">
        <dgm:presLayoutVars>
          <dgm:hierBranch val="init"/>
        </dgm:presLayoutVars>
      </dgm:prSet>
      <dgm:spPr/>
    </dgm:pt>
    <dgm:pt modelId="{ED83BFEA-C461-46BB-A07E-BCBAA38B7F6C}" type="pres">
      <dgm:prSet presAssocID="{CD29A279-6409-4921-819D-8BC6BC45EEE6}" presName="rootComposite" presStyleCnt="0"/>
      <dgm:spPr/>
    </dgm:pt>
    <dgm:pt modelId="{75829F38-98F7-4676-85BC-877E2938EEEF}" type="pres">
      <dgm:prSet presAssocID="{CD29A279-6409-4921-819D-8BC6BC45EEE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3E4F1-CC52-4DB5-B77F-C66680059DF5}" type="pres">
      <dgm:prSet presAssocID="{CD29A279-6409-4921-819D-8BC6BC45EEE6}" presName="rootConnector" presStyleLbl="node2" presStyleIdx="1" presStyleCnt="3"/>
      <dgm:spPr/>
      <dgm:t>
        <a:bodyPr/>
        <a:lstStyle/>
        <a:p>
          <a:endParaRPr lang="en-US"/>
        </a:p>
      </dgm:t>
    </dgm:pt>
    <dgm:pt modelId="{E0652F6C-FA3A-4AFD-8885-D6C4586B7B62}" type="pres">
      <dgm:prSet presAssocID="{CD29A279-6409-4921-819D-8BC6BC45EEE6}" presName="hierChild4" presStyleCnt="0"/>
      <dgm:spPr/>
    </dgm:pt>
    <dgm:pt modelId="{C9084ADD-9530-4F59-A708-01BCB292D43F}" type="pres">
      <dgm:prSet presAssocID="{CD29A279-6409-4921-819D-8BC6BC45EEE6}" presName="hierChild5" presStyleCnt="0"/>
      <dgm:spPr/>
    </dgm:pt>
    <dgm:pt modelId="{A8ED3066-BE61-4EF8-AFE4-F79B6E9CA8AA}" type="pres">
      <dgm:prSet presAssocID="{9B727DC7-9C1D-4F45-AA4E-0BAF5C7718B3}" presName="Name64" presStyleLbl="parChTrans1D2" presStyleIdx="2" presStyleCnt="3"/>
      <dgm:spPr/>
      <dgm:t>
        <a:bodyPr/>
        <a:lstStyle/>
        <a:p>
          <a:endParaRPr lang="en-US"/>
        </a:p>
      </dgm:t>
    </dgm:pt>
    <dgm:pt modelId="{E9A63705-0A6B-49E6-B6B2-C4A56A5457BE}" type="pres">
      <dgm:prSet presAssocID="{EC1B575A-F436-4B65-A5D8-0351A811AEC6}" presName="hierRoot2" presStyleCnt="0">
        <dgm:presLayoutVars>
          <dgm:hierBranch val="init"/>
        </dgm:presLayoutVars>
      </dgm:prSet>
      <dgm:spPr/>
    </dgm:pt>
    <dgm:pt modelId="{3D7FC0DA-B440-4460-9B6A-DEC9105B8AD6}" type="pres">
      <dgm:prSet presAssocID="{EC1B575A-F436-4B65-A5D8-0351A811AEC6}" presName="rootComposite" presStyleCnt="0"/>
      <dgm:spPr/>
    </dgm:pt>
    <dgm:pt modelId="{247505C4-8130-46E9-8930-2153DE0B4C54}" type="pres">
      <dgm:prSet presAssocID="{EC1B575A-F436-4B65-A5D8-0351A811AEC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85FEE2-A8AF-4592-9F6F-E79BEDDFDBC0}" type="pres">
      <dgm:prSet presAssocID="{EC1B575A-F436-4B65-A5D8-0351A811AEC6}" presName="rootConnector" presStyleLbl="node2" presStyleIdx="2" presStyleCnt="3"/>
      <dgm:spPr/>
      <dgm:t>
        <a:bodyPr/>
        <a:lstStyle/>
        <a:p>
          <a:endParaRPr lang="en-US"/>
        </a:p>
      </dgm:t>
    </dgm:pt>
    <dgm:pt modelId="{C2E80721-527C-4847-A56F-964BD75E552E}" type="pres">
      <dgm:prSet presAssocID="{EC1B575A-F436-4B65-A5D8-0351A811AEC6}" presName="hierChild4" presStyleCnt="0"/>
      <dgm:spPr/>
    </dgm:pt>
    <dgm:pt modelId="{0D7AECFA-B81F-42BC-A5ED-AA908E1CC3A8}" type="pres">
      <dgm:prSet presAssocID="{EC1B575A-F436-4B65-A5D8-0351A811AEC6}" presName="hierChild5" presStyleCnt="0"/>
      <dgm:spPr/>
    </dgm:pt>
    <dgm:pt modelId="{8ED9231C-F399-42F5-954F-0AC192C2B361}" type="pres">
      <dgm:prSet presAssocID="{783EFF2A-8D9F-4D99-8466-2E608347B67C}" presName="hierChild3" presStyleCnt="0"/>
      <dgm:spPr/>
    </dgm:pt>
  </dgm:ptLst>
  <dgm:cxnLst>
    <dgm:cxn modelId="{4149C264-DCEB-4CD8-8D10-A43483C2F3CE}" type="presOf" srcId="{B12C4D5B-BF8D-499C-B473-D1DA6641AD91}" destId="{017CC806-8D7E-488B-A06A-19EBFC148139}" srcOrd="0" destOrd="0" presId="urn:microsoft.com/office/officeart/2009/3/layout/HorizontalOrganizationChart"/>
    <dgm:cxn modelId="{EF72BD9D-7BCA-425D-9FC7-2C70997EE046}" type="presOf" srcId="{CD29A279-6409-4921-819D-8BC6BC45EEE6}" destId="{E7B3E4F1-CC52-4DB5-B77F-C66680059DF5}" srcOrd="1" destOrd="0" presId="urn:microsoft.com/office/officeart/2009/3/layout/HorizontalOrganizationChart"/>
    <dgm:cxn modelId="{7938BADB-79CB-49F2-B55F-4B30AD59C648}" srcId="{783EFF2A-8D9F-4D99-8466-2E608347B67C}" destId="{CD29A279-6409-4921-819D-8BC6BC45EEE6}" srcOrd="1" destOrd="0" parTransId="{9DA5A2F1-4443-469A-8A2D-89917E72BE71}" sibTransId="{8D99466B-54B9-4F1B-A237-775ED90D93C5}"/>
    <dgm:cxn modelId="{7EC87ED3-F3E0-499E-B8D0-138E1F79039D}" type="presOf" srcId="{CD29A279-6409-4921-819D-8BC6BC45EEE6}" destId="{75829F38-98F7-4676-85BC-877E2938EEEF}" srcOrd="0" destOrd="0" presId="urn:microsoft.com/office/officeart/2009/3/layout/HorizontalOrganizationChart"/>
    <dgm:cxn modelId="{A1CE7517-A828-4813-AB47-22869B6C0580}" type="presOf" srcId="{9B727DC7-9C1D-4F45-AA4E-0BAF5C7718B3}" destId="{A8ED3066-BE61-4EF8-AFE4-F79B6E9CA8AA}" srcOrd="0" destOrd="0" presId="urn:microsoft.com/office/officeart/2009/3/layout/HorizontalOrganizationChart"/>
    <dgm:cxn modelId="{AF7DB8CE-33D6-4933-BF13-5D0CA9F47483}" type="presOf" srcId="{B12C4D5B-BF8D-499C-B473-D1DA6641AD91}" destId="{3C677CDD-2923-42A4-A04A-7E633A98E525}" srcOrd="1" destOrd="0" presId="urn:microsoft.com/office/officeart/2009/3/layout/HorizontalOrganizationChart"/>
    <dgm:cxn modelId="{D13F7018-494C-4309-B06B-4A31DC3EAA5B}" srcId="{783EFF2A-8D9F-4D99-8466-2E608347B67C}" destId="{EC1B575A-F436-4B65-A5D8-0351A811AEC6}" srcOrd="2" destOrd="0" parTransId="{9B727DC7-9C1D-4F45-AA4E-0BAF5C7718B3}" sibTransId="{BEEE1247-ED38-4992-8522-122C81C0F093}"/>
    <dgm:cxn modelId="{B9864849-9F2F-4AAB-A625-611808E29080}" type="presOf" srcId="{9DA5A2F1-4443-469A-8A2D-89917E72BE71}" destId="{CB39467A-997A-4EE6-BFB2-44EB07392151}" srcOrd="0" destOrd="0" presId="urn:microsoft.com/office/officeart/2009/3/layout/HorizontalOrganizationChart"/>
    <dgm:cxn modelId="{F5538311-D474-404D-96B2-94A3433050E2}" type="presOf" srcId="{783EFF2A-8D9F-4D99-8466-2E608347B67C}" destId="{52C11845-38CC-4B27-8227-6A549F49A6FC}" srcOrd="0" destOrd="0" presId="urn:microsoft.com/office/officeart/2009/3/layout/HorizontalOrganizationChart"/>
    <dgm:cxn modelId="{DEEFB783-FBA4-4939-971B-A02B05879BF5}" type="presOf" srcId="{EC1B575A-F436-4B65-A5D8-0351A811AEC6}" destId="{D385FEE2-A8AF-4592-9F6F-E79BEDDFDBC0}" srcOrd="1" destOrd="0" presId="urn:microsoft.com/office/officeart/2009/3/layout/HorizontalOrganizationChart"/>
    <dgm:cxn modelId="{4CF8CAAD-E84D-42D3-A71D-6C531CD7A01B}" srcId="{081206BB-4242-46B8-986F-C72AC468ECFD}" destId="{783EFF2A-8D9F-4D99-8466-2E608347B67C}" srcOrd="0" destOrd="0" parTransId="{E752C0B1-80D0-48E5-8E9F-00A35B69DA20}" sibTransId="{FB62E65E-B9E8-425B-9F1E-5FF5F6AD1E5E}"/>
    <dgm:cxn modelId="{60CA86A8-EF67-428C-862E-4D697DC9F262}" type="presOf" srcId="{EC1B575A-F436-4B65-A5D8-0351A811AEC6}" destId="{247505C4-8130-46E9-8930-2153DE0B4C54}" srcOrd="0" destOrd="0" presId="urn:microsoft.com/office/officeart/2009/3/layout/HorizontalOrganizationChart"/>
    <dgm:cxn modelId="{93B5073E-DF1C-4500-9D76-F52D170C7F39}" srcId="{783EFF2A-8D9F-4D99-8466-2E608347B67C}" destId="{B12C4D5B-BF8D-499C-B473-D1DA6641AD91}" srcOrd="0" destOrd="0" parTransId="{9281A55F-704C-4503-90F2-848E26A3D4BA}" sibTransId="{A0860852-5D69-4F32-B3B2-C0D41604E0A8}"/>
    <dgm:cxn modelId="{848E53D9-558E-4928-8889-F91A983612A1}" type="presOf" srcId="{081206BB-4242-46B8-986F-C72AC468ECFD}" destId="{B39FA9B7-B086-44FC-B388-CD0E5F72C323}" srcOrd="0" destOrd="0" presId="urn:microsoft.com/office/officeart/2009/3/layout/HorizontalOrganizationChart"/>
    <dgm:cxn modelId="{C87AA946-19B0-40F1-B278-C10F28766C31}" type="presOf" srcId="{783EFF2A-8D9F-4D99-8466-2E608347B67C}" destId="{1558BD31-78B5-4EF8-8824-CFAE8562F55B}" srcOrd="1" destOrd="0" presId="urn:microsoft.com/office/officeart/2009/3/layout/HorizontalOrganizationChart"/>
    <dgm:cxn modelId="{CF987F89-3906-4C66-8813-468D728F87CB}" type="presOf" srcId="{9281A55F-704C-4503-90F2-848E26A3D4BA}" destId="{14157ED7-9BB0-4E01-B3E4-958439E7050F}" srcOrd="0" destOrd="0" presId="urn:microsoft.com/office/officeart/2009/3/layout/HorizontalOrganizationChart"/>
    <dgm:cxn modelId="{0C13F03F-790F-4759-9050-AE3373B0B9E5}" type="presParOf" srcId="{B39FA9B7-B086-44FC-B388-CD0E5F72C323}" destId="{9A2323FF-8CEB-4B63-8FFC-CC600DF4ED12}" srcOrd="0" destOrd="0" presId="urn:microsoft.com/office/officeart/2009/3/layout/HorizontalOrganizationChart"/>
    <dgm:cxn modelId="{C1BC00F6-5832-4138-8B85-B681FB4E6669}" type="presParOf" srcId="{9A2323FF-8CEB-4B63-8FFC-CC600DF4ED12}" destId="{D4337FF2-617E-4788-B772-04CB0AFEE16E}" srcOrd="0" destOrd="0" presId="urn:microsoft.com/office/officeart/2009/3/layout/HorizontalOrganizationChart"/>
    <dgm:cxn modelId="{EED53DC5-17F7-48FA-9BE4-AA18D5C72516}" type="presParOf" srcId="{D4337FF2-617E-4788-B772-04CB0AFEE16E}" destId="{52C11845-38CC-4B27-8227-6A549F49A6FC}" srcOrd="0" destOrd="0" presId="urn:microsoft.com/office/officeart/2009/3/layout/HorizontalOrganizationChart"/>
    <dgm:cxn modelId="{8A66197E-3963-43E6-83E5-DC0701648197}" type="presParOf" srcId="{D4337FF2-617E-4788-B772-04CB0AFEE16E}" destId="{1558BD31-78B5-4EF8-8824-CFAE8562F55B}" srcOrd="1" destOrd="0" presId="urn:microsoft.com/office/officeart/2009/3/layout/HorizontalOrganizationChart"/>
    <dgm:cxn modelId="{0CCCA398-F52A-49B1-BEA6-B71C603B819A}" type="presParOf" srcId="{9A2323FF-8CEB-4B63-8FFC-CC600DF4ED12}" destId="{C273801D-B12C-4FB8-BC85-CEC795384DA0}" srcOrd="1" destOrd="0" presId="urn:microsoft.com/office/officeart/2009/3/layout/HorizontalOrganizationChart"/>
    <dgm:cxn modelId="{1AD17FA5-99A2-41BA-B1A2-70BC1561C53A}" type="presParOf" srcId="{C273801D-B12C-4FB8-BC85-CEC795384DA0}" destId="{14157ED7-9BB0-4E01-B3E4-958439E7050F}" srcOrd="0" destOrd="0" presId="urn:microsoft.com/office/officeart/2009/3/layout/HorizontalOrganizationChart"/>
    <dgm:cxn modelId="{3F3FBDCC-6A3D-435B-A4B1-CDCBEA88B078}" type="presParOf" srcId="{C273801D-B12C-4FB8-BC85-CEC795384DA0}" destId="{3F1A266B-36AA-49B5-BAB3-9DF2F7615F82}" srcOrd="1" destOrd="0" presId="urn:microsoft.com/office/officeart/2009/3/layout/HorizontalOrganizationChart"/>
    <dgm:cxn modelId="{DC9E8100-626D-4184-9BF1-F27DEA37193B}" type="presParOf" srcId="{3F1A266B-36AA-49B5-BAB3-9DF2F7615F82}" destId="{0C643C65-AEC1-4161-B682-13D49EDBCC14}" srcOrd="0" destOrd="0" presId="urn:microsoft.com/office/officeart/2009/3/layout/HorizontalOrganizationChart"/>
    <dgm:cxn modelId="{0284580F-12EE-47DF-9089-ECD63CE2079D}" type="presParOf" srcId="{0C643C65-AEC1-4161-B682-13D49EDBCC14}" destId="{017CC806-8D7E-488B-A06A-19EBFC148139}" srcOrd="0" destOrd="0" presId="urn:microsoft.com/office/officeart/2009/3/layout/HorizontalOrganizationChart"/>
    <dgm:cxn modelId="{C014DE38-B884-4F67-8364-F8DFED7CB866}" type="presParOf" srcId="{0C643C65-AEC1-4161-B682-13D49EDBCC14}" destId="{3C677CDD-2923-42A4-A04A-7E633A98E525}" srcOrd="1" destOrd="0" presId="urn:microsoft.com/office/officeart/2009/3/layout/HorizontalOrganizationChart"/>
    <dgm:cxn modelId="{24B63785-86D9-476B-8D31-B2C8B89CF270}" type="presParOf" srcId="{3F1A266B-36AA-49B5-BAB3-9DF2F7615F82}" destId="{E340C9FD-AF6A-4411-A610-814BFB265387}" srcOrd="1" destOrd="0" presId="urn:microsoft.com/office/officeart/2009/3/layout/HorizontalOrganizationChart"/>
    <dgm:cxn modelId="{C521641B-0BDE-4C82-B4BD-75E6678782AB}" type="presParOf" srcId="{3F1A266B-36AA-49B5-BAB3-9DF2F7615F82}" destId="{19BC024D-68D2-449E-9DFA-1E28BC44F813}" srcOrd="2" destOrd="0" presId="urn:microsoft.com/office/officeart/2009/3/layout/HorizontalOrganizationChart"/>
    <dgm:cxn modelId="{C223F9CA-84A6-49E3-89A8-896C714B5D72}" type="presParOf" srcId="{C273801D-B12C-4FB8-BC85-CEC795384DA0}" destId="{CB39467A-997A-4EE6-BFB2-44EB07392151}" srcOrd="2" destOrd="0" presId="urn:microsoft.com/office/officeart/2009/3/layout/HorizontalOrganizationChart"/>
    <dgm:cxn modelId="{7632061B-1277-4FCD-81D6-D108885A086A}" type="presParOf" srcId="{C273801D-B12C-4FB8-BC85-CEC795384DA0}" destId="{FD09F7FB-E348-40F4-8756-69E57D386C26}" srcOrd="3" destOrd="0" presId="urn:microsoft.com/office/officeart/2009/3/layout/HorizontalOrganizationChart"/>
    <dgm:cxn modelId="{7338098E-D328-487F-98C6-EA1D7F9CCC07}" type="presParOf" srcId="{FD09F7FB-E348-40F4-8756-69E57D386C26}" destId="{ED83BFEA-C461-46BB-A07E-BCBAA38B7F6C}" srcOrd="0" destOrd="0" presId="urn:microsoft.com/office/officeart/2009/3/layout/HorizontalOrganizationChart"/>
    <dgm:cxn modelId="{7EFD237F-30ED-4A6D-AC5D-E74757D11721}" type="presParOf" srcId="{ED83BFEA-C461-46BB-A07E-BCBAA38B7F6C}" destId="{75829F38-98F7-4676-85BC-877E2938EEEF}" srcOrd="0" destOrd="0" presId="urn:microsoft.com/office/officeart/2009/3/layout/HorizontalOrganizationChart"/>
    <dgm:cxn modelId="{4A59D37B-D154-4538-8881-89A112D72D26}" type="presParOf" srcId="{ED83BFEA-C461-46BB-A07E-BCBAA38B7F6C}" destId="{E7B3E4F1-CC52-4DB5-B77F-C66680059DF5}" srcOrd="1" destOrd="0" presId="urn:microsoft.com/office/officeart/2009/3/layout/HorizontalOrganizationChart"/>
    <dgm:cxn modelId="{43DD859D-A54D-41B0-B198-791D400E98F1}" type="presParOf" srcId="{FD09F7FB-E348-40F4-8756-69E57D386C26}" destId="{E0652F6C-FA3A-4AFD-8885-D6C4586B7B62}" srcOrd="1" destOrd="0" presId="urn:microsoft.com/office/officeart/2009/3/layout/HorizontalOrganizationChart"/>
    <dgm:cxn modelId="{029A5786-3A74-4228-A2A2-1957E73FE4F1}" type="presParOf" srcId="{FD09F7FB-E348-40F4-8756-69E57D386C26}" destId="{C9084ADD-9530-4F59-A708-01BCB292D43F}" srcOrd="2" destOrd="0" presId="urn:microsoft.com/office/officeart/2009/3/layout/HorizontalOrganizationChart"/>
    <dgm:cxn modelId="{7ED0D1C6-086C-46E3-B39C-9EC834915CE2}" type="presParOf" srcId="{C273801D-B12C-4FB8-BC85-CEC795384DA0}" destId="{A8ED3066-BE61-4EF8-AFE4-F79B6E9CA8AA}" srcOrd="4" destOrd="0" presId="urn:microsoft.com/office/officeart/2009/3/layout/HorizontalOrganizationChart"/>
    <dgm:cxn modelId="{8EAB6098-A627-4FD8-A057-652D21B0CDAF}" type="presParOf" srcId="{C273801D-B12C-4FB8-BC85-CEC795384DA0}" destId="{E9A63705-0A6B-49E6-B6B2-C4A56A5457BE}" srcOrd="5" destOrd="0" presId="urn:microsoft.com/office/officeart/2009/3/layout/HorizontalOrganizationChart"/>
    <dgm:cxn modelId="{25448C13-EAF1-4ED9-A206-07F2F5A9B7BA}" type="presParOf" srcId="{E9A63705-0A6B-49E6-B6B2-C4A56A5457BE}" destId="{3D7FC0DA-B440-4460-9B6A-DEC9105B8AD6}" srcOrd="0" destOrd="0" presId="urn:microsoft.com/office/officeart/2009/3/layout/HorizontalOrganizationChart"/>
    <dgm:cxn modelId="{5A5DEEB6-A9EF-4628-A72F-DA034CFF7D32}" type="presParOf" srcId="{3D7FC0DA-B440-4460-9B6A-DEC9105B8AD6}" destId="{247505C4-8130-46E9-8930-2153DE0B4C54}" srcOrd="0" destOrd="0" presId="urn:microsoft.com/office/officeart/2009/3/layout/HorizontalOrganizationChart"/>
    <dgm:cxn modelId="{2F146FBD-A67F-4646-80CE-306179FBDBB3}" type="presParOf" srcId="{3D7FC0DA-B440-4460-9B6A-DEC9105B8AD6}" destId="{D385FEE2-A8AF-4592-9F6F-E79BEDDFDBC0}" srcOrd="1" destOrd="0" presId="urn:microsoft.com/office/officeart/2009/3/layout/HorizontalOrganizationChart"/>
    <dgm:cxn modelId="{20520E30-2782-4A09-9B46-842DAB4FCF16}" type="presParOf" srcId="{E9A63705-0A6B-49E6-B6B2-C4A56A5457BE}" destId="{C2E80721-527C-4847-A56F-964BD75E552E}" srcOrd="1" destOrd="0" presId="urn:microsoft.com/office/officeart/2009/3/layout/HorizontalOrganizationChart"/>
    <dgm:cxn modelId="{2DF1D2DC-3E9F-432D-8810-85CE9ABAFE25}" type="presParOf" srcId="{E9A63705-0A6B-49E6-B6B2-C4A56A5457BE}" destId="{0D7AECFA-B81F-42BC-A5ED-AA908E1CC3A8}" srcOrd="2" destOrd="0" presId="urn:microsoft.com/office/officeart/2009/3/layout/HorizontalOrganizationChart"/>
    <dgm:cxn modelId="{27389616-5193-4EFA-88A4-F0C7271BFF14}" type="presParOf" srcId="{9A2323FF-8CEB-4B63-8FFC-CC600DF4ED12}" destId="{8ED9231C-F399-42F5-954F-0AC192C2B36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206BB-4242-46B8-986F-C72AC468ECFD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3EFF2A-8D9F-4D99-8466-2E608347B67C}">
      <dgm:prSet custT="1"/>
      <dgm:spPr>
        <a:solidFill>
          <a:schemeClr val="accent1"/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detido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,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nos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termos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e para as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finalidades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constante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artigo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297 CPP,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deve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ser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apresentado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JIC no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prazo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máximo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de 10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dias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:</a:t>
          </a:r>
        </a:p>
      </dgm:t>
    </dgm:pt>
    <dgm:pt modelId="{E752C0B1-80D0-48E5-8E9F-00A35B69DA20}" type="parTrans" cxnId="{4CF8CAAD-E84D-42D3-A71D-6C531CD7A01B}">
      <dgm:prSet/>
      <dgm:spPr/>
      <dgm:t>
        <a:bodyPr/>
        <a:lstStyle/>
        <a:p>
          <a:endParaRPr lang="en-US"/>
        </a:p>
      </dgm:t>
    </dgm:pt>
    <dgm:pt modelId="{FB62E65E-B9E8-425B-9F1E-5FF5F6AD1E5E}" type="sibTrans" cxnId="{4CF8CAAD-E84D-42D3-A71D-6C531CD7A01B}">
      <dgm:prSet/>
      <dgm:spPr/>
      <dgm:t>
        <a:bodyPr/>
        <a:lstStyle/>
        <a:p>
          <a:endParaRPr lang="en-US"/>
        </a:p>
      </dgm:t>
    </dgm:pt>
    <dgm:pt modelId="{CD29A279-6409-4921-819D-8BC6BC45EEE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Ao JIC para 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primeiro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interrogatório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judicial (art.175CPP) e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apli</a:t>
          </a:r>
          <a:r>
            <a:rPr lang="pt-BR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cação ou execução de uma medida de coacção (legalização da prisão). </a:t>
          </a:r>
          <a:endParaRPr lang="en-US" sz="2000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gm:t>
    </dgm:pt>
    <dgm:pt modelId="{9DA5A2F1-4443-469A-8A2D-89917E72BE71}" type="parTrans" cxnId="{7938BADB-79CB-49F2-B55F-4B30AD59C648}">
      <dgm:prSet/>
      <dgm:spPr/>
      <dgm:t>
        <a:bodyPr/>
        <a:lstStyle/>
        <a:p>
          <a:endParaRPr lang="en-US"/>
        </a:p>
      </dgm:t>
    </dgm:pt>
    <dgm:pt modelId="{8D99466B-54B9-4F1B-A237-775ED90D93C5}" type="sibTrans" cxnId="{7938BADB-79CB-49F2-B55F-4B30AD59C648}">
      <dgm:prSet/>
      <dgm:spPr/>
      <dgm:t>
        <a:bodyPr/>
        <a:lstStyle/>
        <a:p>
          <a:endParaRPr lang="en-US"/>
        </a:p>
      </dgm:t>
    </dgm:pt>
    <dgm:pt modelId="{B39FA9B7-B086-44FC-B388-CD0E5F72C323}" type="pres">
      <dgm:prSet presAssocID="{081206BB-4242-46B8-986F-C72AC468E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2323FF-8CEB-4B63-8FFC-CC600DF4ED12}" type="pres">
      <dgm:prSet presAssocID="{783EFF2A-8D9F-4D99-8466-2E608347B67C}" presName="hierRoot1" presStyleCnt="0">
        <dgm:presLayoutVars>
          <dgm:hierBranch val="init"/>
        </dgm:presLayoutVars>
      </dgm:prSet>
      <dgm:spPr/>
    </dgm:pt>
    <dgm:pt modelId="{D4337FF2-617E-4788-B772-04CB0AFEE16E}" type="pres">
      <dgm:prSet presAssocID="{783EFF2A-8D9F-4D99-8466-2E608347B67C}" presName="rootComposite1" presStyleCnt="0"/>
      <dgm:spPr/>
    </dgm:pt>
    <dgm:pt modelId="{52C11845-38CC-4B27-8227-6A549F49A6FC}" type="pres">
      <dgm:prSet presAssocID="{783EFF2A-8D9F-4D99-8466-2E608347B67C}" presName="rootText1" presStyleLbl="node0" presStyleIdx="0" presStyleCnt="1" custScaleY="161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8BD31-78B5-4EF8-8824-CFAE8562F55B}" type="pres">
      <dgm:prSet presAssocID="{783EFF2A-8D9F-4D99-8466-2E608347B6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273801D-B12C-4FB8-BC85-CEC795384DA0}" type="pres">
      <dgm:prSet presAssocID="{783EFF2A-8D9F-4D99-8466-2E608347B67C}" presName="hierChild2" presStyleCnt="0"/>
      <dgm:spPr/>
    </dgm:pt>
    <dgm:pt modelId="{CB39467A-997A-4EE6-BFB2-44EB07392151}" type="pres">
      <dgm:prSet presAssocID="{9DA5A2F1-4443-469A-8A2D-89917E72BE71}" presName="Name64" presStyleLbl="parChTrans1D2" presStyleIdx="0" presStyleCnt="1"/>
      <dgm:spPr/>
      <dgm:t>
        <a:bodyPr/>
        <a:lstStyle/>
        <a:p>
          <a:endParaRPr lang="en-US"/>
        </a:p>
      </dgm:t>
    </dgm:pt>
    <dgm:pt modelId="{FD09F7FB-E348-40F4-8756-69E57D386C26}" type="pres">
      <dgm:prSet presAssocID="{CD29A279-6409-4921-819D-8BC6BC45EEE6}" presName="hierRoot2" presStyleCnt="0">
        <dgm:presLayoutVars>
          <dgm:hierBranch val="init"/>
        </dgm:presLayoutVars>
      </dgm:prSet>
      <dgm:spPr/>
    </dgm:pt>
    <dgm:pt modelId="{ED83BFEA-C461-46BB-A07E-BCBAA38B7F6C}" type="pres">
      <dgm:prSet presAssocID="{CD29A279-6409-4921-819D-8BC6BC45EEE6}" presName="rootComposite" presStyleCnt="0"/>
      <dgm:spPr/>
    </dgm:pt>
    <dgm:pt modelId="{75829F38-98F7-4676-85BC-877E2938EEEF}" type="pres">
      <dgm:prSet presAssocID="{CD29A279-6409-4921-819D-8BC6BC45EEE6}" presName="rootText" presStyleLbl="node2" presStyleIdx="0" presStyleCnt="1" custScaleX="108111" custScaleY="137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3E4F1-CC52-4DB5-B77F-C66680059DF5}" type="pres">
      <dgm:prSet presAssocID="{CD29A279-6409-4921-819D-8BC6BC45EEE6}" presName="rootConnector" presStyleLbl="node2" presStyleIdx="0" presStyleCnt="1"/>
      <dgm:spPr/>
      <dgm:t>
        <a:bodyPr/>
        <a:lstStyle/>
        <a:p>
          <a:endParaRPr lang="en-US"/>
        </a:p>
      </dgm:t>
    </dgm:pt>
    <dgm:pt modelId="{E0652F6C-FA3A-4AFD-8885-D6C4586B7B62}" type="pres">
      <dgm:prSet presAssocID="{CD29A279-6409-4921-819D-8BC6BC45EEE6}" presName="hierChild4" presStyleCnt="0"/>
      <dgm:spPr/>
    </dgm:pt>
    <dgm:pt modelId="{C9084ADD-9530-4F59-A708-01BCB292D43F}" type="pres">
      <dgm:prSet presAssocID="{CD29A279-6409-4921-819D-8BC6BC45EEE6}" presName="hierChild5" presStyleCnt="0"/>
      <dgm:spPr/>
    </dgm:pt>
    <dgm:pt modelId="{8ED9231C-F399-42F5-954F-0AC192C2B361}" type="pres">
      <dgm:prSet presAssocID="{783EFF2A-8D9F-4D99-8466-2E608347B67C}" presName="hierChild3" presStyleCnt="0"/>
      <dgm:spPr/>
    </dgm:pt>
  </dgm:ptLst>
  <dgm:cxnLst>
    <dgm:cxn modelId="{EF72BD9D-7BCA-425D-9FC7-2C70997EE046}" type="presOf" srcId="{CD29A279-6409-4921-819D-8BC6BC45EEE6}" destId="{E7B3E4F1-CC52-4DB5-B77F-C66680059DF5}" srcOrd="1" destOrd="0" presId="urn:microsoft.com/office/officeart/2009/3/layout/HorizontalOrganizationChart"/>
    <dgm:cxn modelId="{7938BADB-79CB-49F2-B55F-4B30AD59C648}" srcId="{783EFF2A-8D9F-4D99-8466-2E608347B67C}" destId="{CD29A279-6409-4921-819D-8BC6BC45EEE6}" srcOrd="0" destOrd="0" parTransId="{9DA5A2F1-4443-469A-8A2D-89917E72BE71}" sibTransId="{8D99466B-54B9-4F1B-A237-775ED90D93C5}"/>
    <dgm:cxn modelId="{7EC87ED3-F3E0-499E-B8D0-138E1F79039D}" type="presOf" srcId="{CD29A279-6409-4921-819D-8BC6BC45EEE6}" destId="{75829F38-98F7-4676-85BC-877E2938EEEF}" srcOrd="0" destOrd="0" presId="urn:microsoft.com/office/officeart/2009/3/layout/HorizontalOrganizationChart"/>
    <dgm:cxn modelId="{B9864849-9F2F-4AAB-A625-611808E29080}" type="presOf" srcId="{9DA5A2F1-4443-469A-8A2D-89917E72BE71}" destId="{CB39467A-997A-4EE6-BFB2-44EB07392151}" srcOrd="0" destOrd="0" presId="urn:microsoft.com/office/officeart/2009/3/layout/HorizontalOrganizationChart"/>
    <dgm:cxn modelId="{F5538311-D474-404D-96B2-94A3433050E2}" type="presOf" srcId="{783EFF2A-8D9F-4D99-8466-2E608347B67C}" destId="{52C11845-38CC-4B27-8227-6A549F49A6FC}" srcOrd="0" destOrd="0" presId="urn:microsoft.com/office/officeart/2009/3/layout/HorizontalOrganizationChart"/>
    <dgm:cxn modelId="{4CF8CAAD-E84D-42D3-A71D-6C531CD7A01B}" srcId="{081206BB-4242-46B8-986F-C72AC468ECFD}" destId="{783EFF2A-8D9F-4D99-8466-2E608347B67C}" srcOrd="0" destOrd="0" parTransId="{E752C0B1-80D0-48E5-8E9F-00A35B69DA20}" sibTransId="{FB62E65E-B9E8-425B-9F1E-5FF5F6AD1E5E}"/>
    <dgm:cxn modelId="{848E53D9-558E-4928-8889-F91A983612A1}" type="presOf" srcId="{081206BB-4242-46B8-986F-C72AC468ECFD}" destId="{B39FA9B7-B086-44FC-B388-CD0E5F72C323}" srcOrd="0" destOrd="0" presId="urn:microsoft.com/office/officeart/2009/3/layout/HorizontalOrganizationChart"/>
    <dgm:cxn modelId="{C87AA946-19B0-40F1-B278-C10F28766C31}" type="presOf" srcId="{783EFF2A-8D9F-4D99-8466-2E608347B67C}" destId="{1558BD31-78B5-4EF8-8824-CFAE8562F55B}" srcOrd="1" destOrd="0" presId="urn:microsoft.com/office/officeart/2009/3/layout/HorizontalOrganizationChart"/>
    <dgm:cxn modelId="{0C13F03F-790F-4759-9050-AE3373B0B9E5}" type="presParOf" srcId="{B39FA9B7-B086-44FC-B388-CD0E5F72C323}" destId="{9A2323FF-8CEB-4B63-8FFC-CC600DF4ED12}" srcOrd="0" destOrd="0" presId="urn:microsoft.com/office/officeart/2009/3/layout/HorizontalOrganizationChart"/>
    <dgm:cxn modelId="{C1BC00F6-5832-4138-8B85-B681FB4E6669}" type="presParOf" srcId="{9A2323FF-8CEB-4B63-8FFC-CC600DF4ED12}" destId="{D4337FF2-617E-4788-B772-04CB0AFEE16E}" srcOrd="0" destOrd="0" presId="urn:microsoft.com/office/officeart/2009/3/layout/HorizontalOrganizationChart"/>
    <dgm:cxn modelId="{EED53DC5-17F7-48FA-9BE4-AA18D5C72516}" type="presParOf" srcId="{D4337FF2-617E-4788-B772-04CB0AFEE16E}" destId="{52C11845-38CC-4B27-8227-6A549F49A6FC}" srcOrd="0" destOrd="0" presId="urn:microsoft.com/office/officeart/2009/3/layout/HorizontalOrganizationChart"/>
    <dgm:cxn modelId="{8A66197E-3963-43E6-83E5-DC0701648197}" type="presParOf" srcId="{D4337FF2-617E-4788-B772-04CB0AFEE16E}" destId="{1558BD31-78B5-4EF8-8824-CFAE8562F55B}" srcOrd="1" destOrd="0" presId="urn:microsoft.com/office/officeart/2009/3/layout/HorizontalOrganizationChart"/>
    <dgm:cxn modelId="{0CCCA398-F52A-49B1-BEA6-B71C603B819A}" type="presParOf" srcId="{9A2323FF-8CEB-4B63-8FFC-CC600DF4ED12}" destId="{C273801D-B12C-4FB8-BC85-CEC795384DA0}" srcOrd="1" destOrd="0" presId="urn:microsoft.com/office/officeart/2009/3/layout/HorizontalOrganizationChart"/>
    <dgm:cxn modelId="{C223F9CA-84A6-49E3-89A8-896C714B5D72}" type="presParOf" srcId="{C273801D-B12C-4FB8-BC85-CEC795384DA0}" destId="{CB39467A-997A-4EE6-BFB2-44EB07392151}" srcOrd="0" destOrd="0" presId="urn:microsoft.com/office/officeart/2009/3/layout/HorizontalOrganizationChart"/>
    <dgm:cxn modelId="{7632061B-1277-4FCD-81D6-D108885A086A}" type="presParOf" srcId="{C273801D-B12C-4FB8-BC85-CEC795384DA0}" destId="{FD09F7FB-E348-40F4-8756-69E57D386C26}" srcOrd="1" destOrd="0" presId="urn:microsoft.com/office/officeart/2009/3/layout/HorizontalOrganizationChart"/>
    <dgm:cxn modelId="{7338098E-D328-487F-98C6-EA1D7F9CCC07}" type="presParOf" srcId="{FD09F7FB-E348-40F4-8756-69E57D386C26}" destId="{ED83BFEA-C461-46BB-A07E-BCBAA38B7F6C}" srcOrd="0" destOrd="0" presId="urn:microsoft.com/office/officeart/2009/3/layout/HorizontalOrganizationChart"/>
    <dgm:cxn modelId="{7EFD237F-30ED-4A6D-AC5D-E74757D11721}" type="presParOf" srcId="{ED83BFEA-C461-46BB-A07E-BCBAA38B7F6C}" destId="{75829F38-98F7-4676-85BC-877E2938EEEF}" srcOrd="0" destOrd="0" presId="urn:microsoft.com/office/officeart/2009/3/layout/HorizontalOrganizationChart"/>
    <dgm:cxn modelId="{4A59D37B-D154-4538-8881-89A112D72D26}" type="presParOf" srcId="{ED83BFEA-C461-46BB-A07E-BCBAA38B7F6C}" destId="{E7B3E4F1-CC52-4DB5-B77F-C66680059DF5}" srcOrd="1" destOrd="0" presId="urn:microsoft.com/office/officeart/2009/3/layout/HorizontalOrganizationChart"/>
    <dgm:cxn modelId="{43DD859D-A54D-41B0-B198-791D400E98F1}" type="presParOf" srcId="{FD09F7FB-E348-40F4-8756-69E57D386C26}" destId="{E0652F6C-FA3A-4AFD-8885-D6C4586B7B62}" srcOrd="1" destOrd="0" presId="urn:microsoft.com/office/officeart/2009/3/layout/HorizontalOrganizationChart"/>
    <dgm:cxn modelId="{029A5786-3A74-4228-A2A2-1957E73FE4F1}" type="presParOf" srcId="{FD09F7FB-E348-40F4-8756-69E57D386C26}" destId="{C9084ADD-9530-4F59-A708-01BCB292D43F}" srcOrd="2" destOrd="0" presId="urn:microsoft.com/office/officeart/2009/3/layout/HorizontalOrganizationChart"/>
    <dgm:cxn modelId="{27389616-5193-4EFA-88A4-F0C7271BFF14}" type="presParOf" srcId="{9A2323FF-8CEB-4B63-8FFC-CC600DF4ED12}" destId="{8ED9231C-F399-42F5-954F-0AC192C2B36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B11C3-455A-BE48-9C88-020ABCC169E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17DDDDE0-C8AA-3F4C-9E7A-BF18F9209D20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MECANISMOS DE IMPUGNAÇÃO AOS MEIOS DE COAÇÃO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Art. 262 e 265 CPP</a:t>
          </a:r>
          <a:endParaRPr lang="pt-BR" sz="2800" b="1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gm:t>
    </dgm:pt>
    <dgm:pt modelId="{1E99795C-E3F7-0F49-9CE5-2ED9FCA8500A}" type="sibTrans" cxnId="{B87F826E-B04E-2643-BA4E-CA8ACAB3726B}">
      <dgm:prSet/>
      <dgm:spPr/>
      <dgm:t>
        <a:bodyPr/>
        <a:lstStyle/>
        <a:p>
          <a:endParaRPr lang="pt-PT"/>
        </a:p>
      </dgm:t>
    </dgm:pt>
    <dgm:pt modelId="{07416D1B-594C-6D40-A40F-5E5A3850BF44}" type="parTrans" cxnId="{B87F826E-B04E-2643-BA4E-CA8ACAB3726B}">
      <dgm:prSet/>
      <dgm:spPr/>
      <dgm:t>
        <a:bodyPr/>
        <a:lstStyle/>
        <a:p>
          <a:endParaRPr lang="pt-PT"/>
        </a:p>
      </dgm:t>
    </dgm:pt>
    <dgm:pt modelId="{2BCDB77F-05C5-A747-BB00-A536D9A54047}" type="pres">
      <dgm:prSet presAssocID="{1D6B11C3-455A-BE48-9C88-020ABCC169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E9B6AC-9567-BB4C-8ED8-5CE6D6503777}" type="pres">
      <dgm:prSet presAssocID="{17DDDDE0-C8AA-3F4C-9E7A-BF18F9209D20}" presName="parentText" presStyleLbl="node1" presStyleIdx="0" presStyleCnt="1" custScaleX="102035" custScaleY="286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EED2E-A23E-3541-B23F-330826443EB0}" type="presOf" srcId="{1D6B11C3-455A-BE48-9C88-020ABCC169EF}" destId="{2BCDB77F-05C5-A747-BB00-A536D9A54047}" srcOrd="0" destOrd="0" presId="urn:microsoft.com/office/officeart/2005/8/layout/vList2"/>
    <dgm:cxn modelId="{84305263-1A97-594E-8E31-E85039AD86B4}" type="presOf" srcId="{17DDDDE0-C8AA-3F4C-9E7A-BF18F9209D20}" destId="{FCE9B6AC-9567-BB4C-8ED8-5CE6D6503777}" srcOrd="0" destOrd="0" presId="urn:microsoft.com/office/officeart/2005/8/layout/vList2"/>
    <dgm:cxn modelId="{B87F826E-B04E-2643-BA4E-CA8ACAB3726B}" srcId="{1D6B11C3-455A-BE48-9C88-020ABCC169EF}" destId="{17DDDDE0-C8AA-3F4C-9E7A-BF18F9209D20}" srcOrd="0" destOrd="0" parTransId="{07416D1B-594C-6D40-A40F-5E5A3850BF44}" sibTransId="{1E99795C-E3F7-0F49-9CE5-2ED9FCA8500A}"/>
    <dgm:cxn modelId="{5560C0C9-94ED-0544-8C17-F4B98C621C45}" type="presParOf" srcId="{2BCDB77F-05C5-A747-BB00-A536D9A54047}" destId="{FCE9B6AC-9567-BB4C-8ED8-5CE6D6503777}" srcOrd="0" destOrd="0" presId="urn:microsoft.com/office/officeart/2005/8/layout/vList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B11C3-455A-BE48-9C88-020ABCC169EF}" type="doc">
      <dgm:prSet loTypeId="urn:microsoft.com/office/officeart/2005/8/layout/v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PT"/>
        </a:p>
      </dgm:t>
    </dgm:pt>
    <dgm:pt modelId="{17DDDDE0-C8AA-3F4C-9E7A-BF18F9209D20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/>
          <a:r>
            <a:rPr lang="en-US" sz="28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CRM - Lei n.11/2023, de 23 de Agosto</a:t>
          </a:r>
        </a:p>
        <a:p>
          <a:pPr algn="ctr"/>
          <a:r>
            <a:rPr lang="en-US" sz="28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Art. 66</a:t>
          </a:r>
          <a:endParaRPr lang="pt-BR" sz="2800" b="1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gm:t>
    </dgm:pt>
    <dgm:pt modelId="{1E99795C-E3F7-0F49-9CE5-2ED9FCA8500A}" type="sibTrans" cxnId="{B87F826E-B04E-2643-BA4E-CA8ACAB3726B}">
      <dgm:prSet/>
      <dgm:spPr/>
      <dgm:t>
        <a:bodyPr/>
        <a:lstStyle/>
        <a:p>
          <a:endParaRPr lang="pt-PT"/>
        </a:p>
      </dgm:t>
    </dgm:pt>
    <dgm:pt modelId="{07416D1B-594C-6D40-A40F-5E5A3850BF44}" type="parTrans" cxnId="{B87F826E-B04E-2643-BA4E-CA8ACAB3726B}">
      <dgm:prSet/>
      <dgm:spPr/>
      <dgm:t>
        <a:bodyPr/>
        <a:lstStyle/>
        <a:p>
          <a:endParaRPr lang="pt-PT"/>
        </a:p>
      </dgm:t>
    </dgm:pt>
    <dgm:pt modelId="{2BCDB77F-05C5-A747-BB00-A536D9A54047}" type="pres">
      <dgm:prSet presAssocID="{1D6B11C3-455A-BE48-9C88-020ABCC169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E9B6AC-9567-BB4C-8ED8-5CE6D6503777}" type="pres">
      <dgm:prSet presAssocID="{17DDDDE0-C8AA-3F4C-9E7A-BF18F9209D20}" presName="parentText" presStyleLbl="node1" presStyleIdx="0" presStyleCnt="1" custScaleX="102035" custScaleY="28647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0EED2E-A23E-3541-B23F-330826443EB0}" type="presOf" srcId="{1D6B11C3-455A-BE48-9C88-020ABCC169EF}" destId="{2BCDB77F-05C5-A747-BB00-A536D9A54047}" srcOrd="0" destOrd="0" presId="urn:microsoft.com/office/officeart/2005/8/layout/vList2"/>
    <dgm:cxn modelId="{84305263-1A97-594E-8E31-E85039AD86B4}" type="presOf" srcId="{17DDDDE0-C8AA-3F4C-9E7A-BF18F9209D20}" destId="{FCE9B6AC-9567-BB4C-8ED8-5CE6D6503777}" srcOrd="0" destOrd="0" presId="urn:microsoft.com/office/officeart/2005/8/layout/vList2"/>
    <dgm:cxn modelId="{B87F826E-B04E-2643-BA4E-CA8ACAB3726B}" srcId="{1D6B11C3-455A-BE48-9C88-020ABCC169EF}" destId="{17DDDDE0-C8AA-3F4C-9E7A-BF18F9209D20}" srcOrd="0" destOrd="0" parTransId="{07416D1B-594C-6D40-A40F-5E5A3850BF44}" sibTransId="{1E99795C-E3F7-0F49-9CE5-2ED9FCA8500A}"/>
    <dgm:cxn modelId="{5560C0C9-94ED-0544-8C17-F4B98C621C45}" type="presParOf" srcId="{2BCDB77F-05C5-A747-BB00-A536D9A54047}" destId="{FCE9B6AC-9567-BB4C-8ED8-5CE6D6503777}" srcOrd="0" destOrd="0" presId="urn:microsoft.com/office/officeart/2005/8/layout/vList2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1206BB-4242-46B8-986F-C72AC468ECFD}" type="doc">
      <dgm:prSet loTypeId="urn:microsoft.com/office/officeart/2009/3/layout/HorizontalOrganizationChart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83EFF2A-8D9F-4D99-8466-2E608347B67C}">
      <dgm:prSet custT="1"/>
      <dgm:spPr>
        <a:solidFill>
          <a:schemeClr val="accent1"/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Carácter</a:t>
          </a:r>
          <a:r>
            <a:rPr lang="en-US" sz="24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obrigatório</a:t>
          </a:r>
          <a:r>
            <a:rPr lang="en-US" sz="24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da </a:t>
          </a:r>
          <a:r>
            <a:rPr lang="en-US" sz="2400" b="1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prisão</a:t>
          </a:r>
          <a:r>
            <a:rPr lang="en-US" sz="24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preventiva</a:t>
          </a:r>
          <a:endParaRPr lang="en-US" sz="2400" b="1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gm:t>
    </dgm:pt>
    <dgm:pt modelId="{E752C0B1-80D0-48E5-8E9F-00A35B69DA20}" type="parTrans" cxnId="{4CF8CAAD-E84D-42D3-A71D-6C531CD7A01B}">
      <dgm:prSet/>
      <dgm:spPr/>
      <dgm:t>
        <a:bodyPr/>
        <a:lstStyle/>
        <a:p>
          <a:endParaRPr lang="en-US"/>
        </a:p>
      </dgm:t>
    </dgm:pt>
    <dgm:pt modelId="{FB62E65E-B9E8-425B-9F1E-5FF5F6AD1E5E}" type="sibTrans" cxnId="{4CF8CAAD-E84D-42D3-A71D-6C531CD7A01B}">
      <dgm:prSet/>
      <dgm:spPr/>
      <dgm:t>
        <a:bodyPr/>
        <a:lstStyle/>
        <a:p>
          <a:endParaRPr lang="en-US"/>
        </a:p>
      </dgm:t>
    </dgm:pt>
    <dgm:pt modelId="{B12C4D5B-BF8D-499C-B473-D1DA6641AD9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No crimes de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terrorismo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, de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terrorismo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pt-BR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internacional e da proliferação de armas de destruição em massa</a:t>
          </a:r>
          <a:endParaRPr lang="en-US" sz="2400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gm:t>
    </dgm:pt>
    <dgm:pt modelId="{9281A55F-704C-4503-90F2-848E26A3D4BA}" type="parTrans" cxnId="{93B5073E-DF1C-4500-9D76-F52D170C7F39}">
      <dgm:prSet/>
      <dgm:spPr/>
      <dgm:t>
        <a:bodyPr/>
        <a:lstStyle/>
        <a:p>
          <a:endParaRPr lang="en-US"/>
        </a:p>
      </dgm:t>
    </dgm:pt>
    <dgm:pt modelId="{A0860852-5D69-4F32-B3B2-C0D41604E0A8}" type="sibTrans" cxnId="{93B5073E-DF1C-4500-9D76-F52D170C7F39}">
      <dgm:prSet/>
      <dgm:spPr/>
      <dgm:t>
        <a:bodyPr/>
        <a:lstStyle/>
        <a:p>
          <a:endParaRPr lang="en-US"/>
        </a:p>
      </dgm:t>
    </dgm:pt>
    <dgm:pt modelId="{CD29A279-6409-4921-819D-8BC6BC45EEE6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Nos crimes de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tráfico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de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estupefacientes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puníveis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com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prisão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superior a 2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anos</a:t>
          </a:r>
          <a:endParaRPr lang="en-US" sz="2400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gm:t>
    </dgm:pt>
    <dgm:pt modelId="{9DA5A2F1-4443-469A-8A2D-89917E72BE71}" type="parTrans" cxnId="{7938BADB-79CB-49F2-B55F-4B30AD59C648}">
      <dgm:prSet/>
      <dgm:spPr/>
      <dgm:t>
        <a:bodyPr/>
        <a:lstStyle/>
        <a:p>
          <a:endParaRPr lang="en-US"/>
        </a:p>
      </dgm:t>
    </dgm:pt>
    <dgm:pt modelId="{8D99466B-54B9-4F1B-A237-775ED90D93C5}" type="sibTrans" cxnId="{7938BADB-79CB-49F2-B55F-4B30AD59C648}">
      <dgm:prSet/>
      <dgm:spPr/>
      <dgm:t>
        <a:bodyPr/>
        <a:lstStyle/>
        <a:p>
          <a:endParaRPr lang="en-US"/>
        </a:p>
      </dgm:t>
    </dgm:pt>
    <dgm:pt modelId="{B39FA9B7-B086-44FC-B388-CD0E5F72C323}" type="pres">
      <dgm:prSet presAssocID="{081206BB-4242-46B8-986F-C72AC468E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A2323FF-8CEB-4B63-8FFC-CC600DF4ED12}" type="pres">
      <dgm:prSet presAssocID="{783EFF2A-8D9F-4D99-8466-2E608347B67C}" presName="hierRoot1" presStyleCnt="0">
        <dgm:presLayoutVars>
          <dgm:hierBranch val="init"/>
        </dgm:presLayoutVars>
      </dgm:prSet>
      <dgm:spPr/>
    </dgm:pt>
    <dgm:pt modelId="{D4337FF2-617E-4788-B772-04CB0AFEE16E}" type="pres">
      <dgm:prSet presAssocID="{783EFF2A-8D9F-4D99-8466-2E608347B67C}" presName="rootComposite1" presStyleCnt="0"/>
      <dgm:spPr/>
    </dgm:pt>
    <dgm:pt modelId="{52C11845-38CC-4B27-8227-6A549F49A6FC}" type="pres">
      <dgm:prSet presAssocID="{783EFF2A-8D9F-4D99-8466-2E608347B67C}" presName="rootText1" presStyleLbl="node0" presStyleIdx="0" presStyleCnt="1" custScaleY="1614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58BD31-78B5-4EF8-8824-CFAE8562F55B}" type="pres">
      <dgm:prSet presAssocID="{783EFF2A-8D9F-4D99-8466-2E608347B67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273801D-B12C-4FB8-BC85-CEC795384DA0}" type="pres">
      <dgm:prSet presAssocID="{783EFF2A-8D9F-4D99-8466-2E608347B67C}" presName="hierChild2" presStyleCnt="0"/>
      <dgm:spPr/>
    </dgm:pt>
    <dgm:pt modelId="{14157ED7-9BB0-4E01-B3E4-958439E7050F}" type="pres">
      <dgm:prSet presAssocID="{9281A55F-704C-4503-90F2-848E26A3D4BA}" presName="Name64" presStyleLbl="parChTrans1D2" presStyleIdx="0" presStyleCnt="2"/>
      <dgm:spPr/>
      <dgm:t>
        <a:bodyPr/>
        <a:lstStyle/>
        <a:p>
          <a:endParaRPr lang="en-US"/>
        </a:p>
      </dgm:t>
    </dgm:pt>
    <dgm:pt modelId="{3F1A266B-36AA-49B5-BAB3-9DF2F7615F82}" type="pres">
      <dgm:prSet presAssocID="{B12C4D5B-BF8D-499C-B473-D1DA6641AD91}" presName="hierRoot2" presStyleCnt="0">
        <dgm:presLayoutVars>
          <dgm:hierBranch val="init"/>
        </dgm:presLayoutVars>
      </dgm:prSet>
      <dgm:spPr/>
    </dgm:pt>
    <dgm:pt modelId="{0C643C65-AEC1-4161-B682-13D49EDBCC14}" type="pres">
      <dgm:prSet presAssocID="{B12C4D5B-BF8D-499C-B473-D1DA6641AD91}" presName="rootComposite" presStyleCnt="0"/>
      <dgm:spPr/>
    </dgm:pt>
    <dgm:pt modelId="{017CC806-8D7E-488B-A06A-19EBFC148139}" type="pres">
      <dgm:prSet presAssocID="{B12C4D5B-BF8D-499C-B473-D1DA6641AD91}" presName="rootText" presStyleLbl="node2" presStyleIdx="0" presStyleCnt="2" custScaleX="134165" custScaleY="1832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677CDD-2923-42A4-A04A-7E633A98E525}" type="pres">
      <dgm:prSet presAssocID="{B12C4D5B-BF8D-499C-B473-D1DA6641AD91}" presName="rootConnector" presStyleLbl="node2" presStyleIdx="0" presStyleCnt="2"/>
      <dgm:spPr/>
      <dgm:t>
        <a:bodyPr/>
        <a:lstStyle/>
        <a:p>
          <a:endParaRPr lang="en-US"/>
        </a:p>
      </dgm:t>
    </dgm:pt>
    <dgm:pt modelId="{E340C9FD-AF6A-4411-A610-814BFB265387}" type="pres">
      <dgm:prSet presAssocID="{B12C4D5B-BF8D-499C-B473-D1DA6641AD91}" presName="hierChild4" presStyleCnt="0"/>
      <dgm:spPr/>
    </dgm:pt>
    <dgm:pt modelId="{19BC024D-68D2-449E-9DFA-1E28BC44F813}" type="pres">
      <dgm:prSet presAssocID="{B12C4D5B-BF8D-499C-B473-D1DA6641AD91}" presName="hierChild5" presStyleCnt="0"/>
      <dgm:spPr/>
    </dgm:pt>
    <dgm:pt modelId="{CB39467A-997A-4EE6-BFB2-44EB07392151}" type="pres">
      <dgm:prSet presAssocID="{9DA5A2F1-4443-469A-8A2D-89917E72BE71}" presName="Name64" presStyleLbl="parChTrans1D2" presStyleIdx="1" presStyleCnt="2"/>
      <dgm:spPr/>
      <dgm:t>
        <a:bodyPr/>
        <a:lstStyle/>
        <a:p>
          <a:endParaRPr lang="en-US"/>
        </a:p>
      </dgm:t>
    </dgm:pt>
    <dgm:pt modelId="{FD09F7FB-E348-40F4-8756-69E57D386C26}" type="pres">
      <dgm:prSet presAssocID="{CD29A279-6409-4921-819D-8BC6BC45EEE6}" presName="hierRoot2" presStyleCnt="0">
        <dgm:presLayoutVars>
          <dgm:hierBranch val="init"/>
        </dgm:presLayoutVars>
      </dgm:prSet>
      <dgm:spPr/>
    </dgm:pt>
    <dgm:pt modelId="{ED83BFEA-C461-46BB-A07E-BCBAA38B7F6C}" type="pres">
      <dgm:prSet presAssocID="{CD29A279-6409-4921-819D-8BC6BC45EEE6}" presName="rootComposite" presStyleCnt="0"/>
      <dgm:spPr/>
    </dgm:pt>
    <dgm:pt modelId="{75829F38-98F7-4676-85BC-877E2938EEEF}" type="pres">
      <dgm:prSet presAssocID="{CD29A279-6409-4921-819D-8BC6BC45EEE6}" presName="rootText" presStyleLbl="node2" presStyleIdx="1" presStyleCnt="2" custScaleX="128047" custScaleY="14905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3E4F1-CC52-4DB5-B77F-C66680059DF5}" type="pres">
      <dgm:prSet presAssocID="{CD29A279-6409-4921-819D-8BC6BC45EEE6}" presName="rootConnector" presStyleLbl="node2" presStyleIdx="1" presStyleCnt="2"/>
      <dgm:spPr/>
      <dgm:t>
        <a:bodyPr/>
        <a:lstStyle/>
        <a:p>
          <a:endParaRPr lang="en-US"/>
        </a:p>
      </dgm:t>
    </dgm:pt>
    <dgm:pt modelId="{E0652F6C-FA3A-4AFD-8885-D6C4586B7B62}" type="pres">
      <dgm:prSet presAssocID="{CD29A279-6409-4921-819D-8BC6BC45EEE6}" presName="hierChild4" presStyleCnt="0"/>
      <dgm:spPr/>
    </dgm:pt>
    <dgm:pt modelId="{C9084ADD-9530-4F59-A708-01BCB292D43F}" type="pres">
      <dgm:prSet presAssocID="{CD29A279-6409-4921-819D-8BC6BC45EEE6}" presName="hierChild5" presStyleCnt="0"/>
      <dgm:spPr/>
    </dgm:pt>
    <dgm:pt modelId="{8ED9231C-F399-42F5-954F-0AC192C2B361}" type="pres">
      <dgm:prSet presAssocID="{783EFF2A-8D9F-4D99-8466-2E608347B67C}" presName="hierChild3" presStyleCnt="0"/>
      <dgm:spPr/>
    </dgm:pt>
  </dgm:ptLst>
  <dgm:cxnLst>
    <dgm:cxn modelId="{4149C264-DCEB-4CD8-8D10-A43483C2F3CE}" type="presOf" srcId="{B12C4D5B-BF8D-499C-B473-D1DA6641AD91}" destId="{017CC806-8D7E-488B-A06A-19EBFC148139}" srcOrd="0" destOrd="0" presId="urn:microsoft.com/office/officeart/2009/3/layout/HorizontalOrganizationChart"/>
    <dgm:cxn modelId="{EF72BD9D-7BCA-425D-9FC7-2C70997EE046}" type="presOf" srcId="{CD29A279-6409-4921-819D-8BC6BC45EEE6}" destId="{E7B3E4F1-CC52-4DB5-B77F-C66680059DF5}" srcOrd="1" destOrd="0" presId="urn:microsoft.com/office/officeart/2009/3/layout/HorizontalOrganizationChart"/>
    <dgm:cxn modelId="{7938BADB-79CB-49F2-B55F-4B30AD59C648}" srcId="{783EFF2A-8D9F-4D99-8466-2E608347B67C}" destId="{CD29A279-6409-4921-819D-8BC6BC45EEE6}" srcOrd="1" destOrd="0" parTransId="{9DA5A2F1-4443-469A-8A2D-89917E72BE71}" sibTransId="{8D99466B-54B9-4F1B-A237-775ED90D93C5}"/>
    <dgm:cxn modelId="{7EC87ED3-F3E0-499E-B8D0-138E1F79039D}" type="presOf" srcId="{CD29A279-6409-4921-819D-8BC6BC45EEE6}" destId="{75829F38-98F7-4676-85BC-877E2938EEEF}" srcOrd="0" destOrd="0" presId="urn:microsoft.com/office/officeart/2009/3/layout/HorizontalOrganizationChart"/>
    <dgm:cxn modelId="{AF7DB8CE-33D6-4933-BF13-5D0CA9F47483}" type="presOf" srcId="{B12C4D5B-BF8D-499C-B473-D1DA6641AD91}" destId="{3C677CDD-2923-42A4-A04A-7E633A98E525}" srcOrd="1" destOrd="0" presId="urn:microsoft.com/office/officeart/2009/3/layout/HorizontalOrganizationChart"/>
    <dgm:cxn modelId="{B9864849-9F2F-4AAB-A625-611808E29080}" type="presOf" srcId="{9DA5A2F1-4443-469A-8A2D-89917E72BE71}" destId="{CB39467A-997A-4EE6-BFB2-44EB07392151}" srcOrd="0" destOrd="0" presId="urn:microsoft.com/office/officeart/2009/3/layout/HorizontalOrganizationChart"/>
    <dgm:cxn modelId="{F5538311-D474-404D-96B2-94A3433050E2}" type="presOf" srcId="{783EFF2A-8D9F-4D99-8466-2E608347B67C}" destId="{52C11845-38CC-4B27-8227-6A549F49A6FC}" srcOrd="0" destOrd="0" presId="urn:microsoft.com/office/officeart/2009/3/layout/HorizontalOrganizationChart"/>
    <dgm:cxn modelId="{4CF8CAAD-E84D-42D3-A71D-6C531CD7A01B}" srcId="{081206BB-4242-46B8-986F-C72AC468ECFD}" destId="{783EFF2A-8D9F-4D99-8466-2E608347B67C}" srcOrd="0" destOrd="0" parTransId="{E752C0B1-80D0-48E5-8E9F-00A35B69DA20}" sibTransId="{FB62E65E-B9E8-425B-9F1E-5FF5F6AD1E5E}"/>
    <dgm:cxn modelId="{93B5073E-DF1C-4500-9D76-F52D170C7F39}" srcId="{783EFF2A-8D9F-4D99-8466-2E608347B67C}" destId="{B12C4D5B-BF8D-499C-B473-D1DA6641AD91}" srcOrd="0" destOrd="0" parTransId="{9281A55F-704C-4503-90F2-848E26A3D4BA}" sibTransId="{A0860852-5D69-4F32-B3B2-C0D41604E0A8}"/>
    <dgm:cxn modelId="{848E53D9-558E-4928-8889-F91A983612A1}" type="presOf" srcId="{081206BB-4242-46B8-986F-C72AC468ECFD}" destId="{B39FA9B7-B086-44FC-B388-CD0E5F72C323}" srcOrd="0" destOrd="0" presId="urn:microsoft.com/office/officeart/2009/3/layout/HorizontalOrganizationChart"/>
    <dgm:cxn modelId="{C87AA946-19B0-40F1-B278-C10F28766C31}" type="presOf" srcId="{783EFF2A-8D9F-4D99-8466-2E608347B67C}" destId="{1558BD31-78B5-4EF8-8824-CFAE8562F55B}" srcOrd="1" destOrd="0" presId="urn:microsoft.com/office/officeart/2009/3/layout/HorizontalOrganizationChart"/>
    <dgm:cxn modelId="{CF987F89-3906-4C66-8813-468D728F87CB}" type="presOf" srcId="{9281A55F-704C-4503-90F2-848E26A3D4BA}" destId="{14157ED7-9BB0-4E01-B3E4-958439E7050F}" srcOrd="0" destOrd="0" presId="urn:microsoft.com/office/officeart/2009/3/layout/HorizontalOrganizationChart"/>
    <dgm:cxn modelId="{0C13F03F-790F-4759-9050-AE3373B0B9E5}" type="presParOf" srcId="{B39FA9B7-B086-44FC-B388-CD0E5F72C323}" destId="{9A2323FF-8CEB-4B63-8FFC-CC600DF4ED12}" srcOrd="0" destOrd="0" presId="urn:microsoft.com/office/officeart/2009/3/layout/HorizontalOrganizationChart"/>
    <dgm:cxn modelId="{C1BC00F6-5832-4138-8B85-B681FB4E6669}" type="presParOf" srcId="{9A2323FF-8CEB-4B63-8FFC-CC600DF4ED12}" destId="{D4337FF2-617E-4788-B772-04CB0AFEE16E}" srcOrd="0" destOrd="0" presId="urn:microsoft.com/office/officeart/2009/3/layout/HorizontalOrganizationChart"/>
    <dgm:cxn modelId="{EED53DC5-17F7-48FA-9BE4-AA18D5C72516}" type="presParOf" srcId="{D4337FF2-617E-4788-B772-04CB0AFEE16E}" destId="{52C11845-38CC-4B27-8227-6A549F49A6FC}" srcOrd="0" destOrd="0" presId="urn:microsoft.com/office/officeart/2009/3/layout/HorizontalOrganizationChart"/>
    <dgm:cxn modelId="{8A66197E-3963-43E6-83E5-DC0701648197}" type="presParOf" srcId="{D4337FF2-617E-4788-B772-04CB0AFEE16E}" destId="{1558BD31-78B5-4EF8-8824-CFAE8562F55B}" srcOrd="1" destOrd="0" presId="urn:microsoft.com/office/officeart/2009/3/layout/HorizontalOrganizationChart"/>
    <dgm:cxn modelId="{0CCCA398-F52A-49B1-BEA6-B71C603B819A}" type="presParOf" srcId="{9A2323FF-8CEB-4B63-8FFC-CC600DF4ED12}" destId="{C273801D-B12C-4FB8-BC85-CEC795384DA0}" srcOrd="1" destOrd="0" presId="urn:microsoft.com/office/officeart/2009/3/layout/HorizontalOrganizationChart"/>
    <dgm:cxn modelId="{1AD17FA5-99A2-41BA-B1A2-70BC1561C53A}" type="presParOf" srcId="{C273801D-B12C-4FB8-BC85-CEC795384DA0}" destId="{14157ED7-9BB0-4E01-B3E4-958439E7050F}" srcOrd="0" destOrd="0" presId="urn:microsoft.com/office/officeart/2009/3/layout/HorizontalOrganizationChart"/>
    <dgm:cxn modelId="{3F3FBDCC-6A3D-435B-A4B1-CDCBEA88B078}" type="presParOf" srcId="{C273801D-B12C-4FB8-BC85-CEC795384DA0}" destId="{3F1A266B-36AA-49B5-BAB3-9DF2F7615F82}" srcOrd="1" destOrd="0" presId="urn:microsoft.com/office/officeart/2009/3/layout/HorizontalOrganizationChart"/>
    <dgm:cxn modelId="{DC9E8100-626D-4184-9BF1-F27DEA37193B}" type="presParOf" srcId="{3F1A266B-36AA-49B5-BAB3-9DF2F7615F82}" destId="{0C643C65-AEC1-4161-B682-13D49EDBCC14}" srcOrd="0" destOrd="0" presId="urn:microsoft.com/office/officeart/2009/3/layout/HorizontalOrganizationChart"/>
    <dgm:cxn modelId="{0284580F-12EE-47DF-9089-ECD63CE2079D}" type="presParOf" srcId="{0C643C65-AEC1-4161-B682-13D49EDBCC14}" destId="{017CC806-8D7E-488B-A06A-19EBFC148139}" srcOrd="0" destOrd="0" presId="urn:microsoft.com/office/officeart/2009/3/layout/HorizontalOrganizationChart"/>
    <dgm:cxn modelId="{C014DE38-B884-4F67-8364-F8DFED7CB866}" type="presParOf" srcId="{0C643C65-AEC1-4161-B682-13D49EDBCC14}" destId="{3C677CDD-2923-42A4-A04A-7E633A98E525}" srcOrd="1" destOrd="0" presId="urn:microsoft.com/office/officeart/2009/3/layout/HorizontalOrganizationChart"/>
    <dgm:cxn modelId="{24B63785-86D9-476B-8D31-B2C8B89CF270}" type="presParOf" srcId="{3F1A266B-36AA-49B5-BAB3-9DF2F7615F82}" destId="{E340C9FD-AF6A-4411-A610-814BFB265387}" srcOrd="1" destOrd="0" presId="urn:microsoft.com/office/officeart/2009/3/layout/HorizontalOrganizationChart"/>
    <dgm:cxn modelId="{C521641B-0BDE-4C82-B4BD-75E6678782AB}" type="presParOf" srcId="{3F1A266B-36AA-49B5-BAB3-9DF2F7615F82}" destId="{19BC024D-68D2-449E-9DFA-1E28BC44F813}" srcOrd="2" destOrd="0" presId="urn:microsoft.com/office/officeart/2009/3/layout/HorizontalOrganizationChart"/>
    <dgm:cxn modelId="{C223F9CA-84A6-49E3-89A8-896C714B5D72}" type="presParOf" srcId="{C273801D-B12C-4FB8-BC85-CEC795384DA0}" destId="{CB39467A-997A-4EE6-BFB2-44EB07392151}" srcOrd="2" destOrd="0" presId="urn:microsoft.com/office/officeart/2009/3/layout/HorizontalOrganizationChart"/>
    <dgm:cxn modelId="{7632061B-1277-4FCD-81D6-D108885A086A}" type="presParOf" srcId="{C273801D-B12C-4FB8-BC85-CEC795384DA0}" destId="{FD09F7FB-E348-40F4-8756-69E57D386C26}" srcOrd="3" destOrd="0" presId="urn:microsoft.com/office/officeart/2009/3/layout/HorizontalOrganizationChart"/>
    <dgm:cxn modelId="{7338098E-D328-487F-98C6-EA1D7F9CCC07}" type="presParOf" srcId="{FD09F7FB-E348-40F4-8756-69E57D386C26}" destId="{ED83BFEA-C461-46BB-A07E-BCBAA38B7F6C}" srcOrd="0" destOrd="0" presId="urn:microsoft.com/office/officeart/2009/3/layout/HorizontalOrganizationChart"/>
    <dgm:cxn modelId="{7EFD237F-30ED-4A6D-AC5D-E74757D11721}" type="presParOf" srcId="{ED83BFEA-C461-46BB-A07E-BCBAA38B7F6C}" destId="{75829F38-98F7-4676-85BC-877E2938EEEF}" srcOrd="0" destOrd="0" presId="urn:microsoft.com/office/officeart/2009/3/layout/HorizontalOrganizationChart"/>
    <dgm:cxn modelId="{4A59D37B-D154-4538-8881-89A112D72D26}" type="presParOf" srcId="{ED83BFEA-C461-46BB-A07E-BCBAA38B7F6C}" destId="{E7B3E4F1-CC52-4DB5-B77F-C66680059DF5}" srcOrd="1" destOrd="0" presId="urn:microsoft.com/office/officeart/2009/3/layout/HorizontalOrganizationChart"/>
    <dgm:cxn modelId="{43DD859D-A54D-41B0-B198-791D400E98F1}" type="presParOf" srcId="{FD09F7FB-E348-40F4-8756-69E57D386C26}" destId="{E0652F6C-FA3A-4AFD-8885-D6C4586B7B62}" srcOrd="1" destOrd="0" presId="urn:microsoft.com/office/officeart/2009/3/layout/HorizontalOrganizationChart"/>
    <dgm:cxn modelId="{029A5786-3A74-4228-A2A2-1957E73FE4F1}" type="presParOf" srcId="{FD09F7FB-E348-40F4-8756-69E57D386C26}" destId="{C9084ADD-9530-4F59-A708-01BCB292D43F}" srcOrd="2" destOrd="0" presId="urn:microsoft.com/office/officeart/2009/3/layout/HorizontalOrganizationChart"/>
    <dgm:cxn modelId="{27389616-5193-4EFA-88A4-F0C7271BFF14}" type="presParOf" srcId="{9A2323FF-8CEB-4B63-8FFC-CC600DF4ED12}" destId="{8ED9231C-F399-42F5-954F-0AC192C2B361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ED3066-BE61-4EF8-AFE4-F79B6E9CA8AA}">
      <dsp:nvSpPr>
        <dsp:cNvPr id="0" name=""/>
        <dsp:cNvSpPr/>
      </dsp:nvSpPr>
      <dsp:spPr>
        <a:xfrm>
          <a:off x="3568395" y="1878239"/>
          <a:ext cx="643963" cy="1384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1981" y="0"/>
              </a:lnTo>
              <a:lnTo>
                <a:pt x="321981" y="1384522"/>
              </a:lnTo>
              <a:lnTo>
                <a:pt x="643963" y="1384522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9467A-997A-4EE6-BFB2-44EB07392151}">
      <dsp:nvSpPr>
        <dsp:cNvPr id="0" name=""/>
        <dsp:cNvSpPr/>
      </dsp:nvSpPr>
      <dsp:spPr>
        <a:xfrm>
          <a:off x="3568395" y="1832519"/>
          <a:ext cx="6439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963" y="45720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57ED7-9BB0-4E01-B3E4-958439E7050F}">
      <dsp:nvSpPr>
        <dsp:cNvPr id="0" name=""/>
        <dsp:cNvSpPr/>
      </dsp:nvSpPr>
      <dsp:spPr>
        <a:xfrm>
          <a:off x="3568395" y="493717"/>
          <a:ext cx="643963" cy="1384522"/>
        </a:xfrm>
        <a:custGeom>
          <a:avLst/>
          <a:gdLst/>
          <a:ahLst/>
          <a:cxnLst/>
          <a:rect l="0" t="0" r="0" b="0"/>
          <a:pathLst>
            <a:path>
              <a:moveTo>
                <a:pt x="0" y="1384522"/>
              </a:moveTo>
              <a:lnTo>
                <a:pt x="321981" y="1384522"/>
              </a:lnTo>
              <a:lnTo>
                <a:pt x="321981" y="0"/>
              </a:lnTo>
              <a:lnTo>
                <a:pt x="643963" y="0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1845-38CC-4B27-8227-6A549F49A6FC}">
      <dsp:nvSpPr>
        <dsp:cNvPr id="0" name=""/>
        <dsp:cNvSpPr/>
      </dsp:nvSpPr>
      <dsp:spPr>
        <a:xfrm>
          <a:off x="348576" y="1085640"/>
          <a:ext cx="3219819" cy="1585197"/>
        </a:xfrm>
        <a:prstGeom prst="rect">
          <a:avLst/>
        </a:prstGeom>
        <a:solidFill>
          <a:schemeClr val="accent1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detido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,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nos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termos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e para as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finalidades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constante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artigo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297 CPP,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deve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ser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apresentado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JIC no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prazo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máximo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de 48h:</a:t>
          </a:r>
        </a:p>
      </dsp:txBody>
      <dsp:txXfrm>
        <a:off x="348576" y="1085640"/>
        <a:ext cx="3219819" cy="1585197"/>
      </dsp:txXfrm>
    </dsp:sp>
    <dsp:sp modelId="{017CC806-8D7E-488B-A06A-19EBFC148139}">
      <dsp:nvSpPr>
        <dsp:cNvPr id="0" name=""/>
        <dsp:cNvSpPr/>
      </dsp:nvSpPr>
      <dsp:spPr>
        <a:xfrm>
          <a:off x="4212359" y="2694"/>
          <a:ext cx="3219819" cy="98204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Ao JC para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julgamento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na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forma de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processo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sumário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(art.420CPP).  </a:t>
          </a:r>
        </a:p>
      </dsp:txBody>
      <dsp:txXfrm>
        <a:off x="4212359" y="2694"/>
        <a:ext cx="3219819" cy="982044"/>
      </dsp:txXfrm>
    </dsp:sp>
    <dsp:sp modelId="{75829F38-98F7-4676-85BC-877E2938EEEF}">
      <dsp:nvSpPr>
        <dsp:cNvPr id="0" name=""/>
        <dsp:cNvSpPr/>
      </dsp:nvSpPr>
      <dsp:spPr>
        <a:xfrm>
          <a:off x="4212359" y="1387217"/>
          <a:ext cx="3219819" cy="98204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Ao JIC para 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primeiro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interrogatório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judicial (art.175CPP).</a:t>
          </a:r>
        </a:p>
      </dsp:txBody>
      <dsp:txXfrm>
        <a:off x="4212359" y="1387217"/>
        <a:ext cx="3219819" cy="982044"/>
      </dsp:txXfrm>
    </dsp:sp>
    <dsp:sp modelId="{247505C4-8130-46E9-8930-2153DE0B4C54}">
      <dsp:nvSpPr>
        <dsp:cNvPr id="0" name=""/>
        <dsp:cNvSpPr/>
      </dsp:nvSpPr>
      <dsp:spPr>
        <a:xfrm>
          <a:off x="4212359" y="2771739"/>
          <a:ext cx="3219819" cy="982044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Ao JIC para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apli</a:t>
          </a:r>
          <a:r>
            <a:rPr lang="pt-BR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cação ou execução de uma medida de coacção. </a:t>
          </a:r>
          <a:endParaRPr lang="en-US" sz="2000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sp:txBody>
      <dsp:txXfrm>
        <a:off x="4212359" y="2771739"/>
        <a:ext cx="3219819" cy="982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9467A-997A-4EE6-BFB2-44EB07392151}">
      <dsp:nvSpPr>
        <dsp:cNvPr id="0" name=""/>
        <dsp:cNvSpPr/>
      </dsp:nvSpPr>
      <dsp:spPr>
        <a:xfrm>
          <a:off x="4736845" y="1777763"/>
          <a:ext cx="9469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46997" y="45720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1845-38CC-4B27-8227-6A549F49A6FC}">
      <dsp:nvSpPr>
        <dsp:cNvPr id="0" name=""/>
        <dsp:cNvSpPr/>
      </dsp:nvSpPr>
      <dsp:spPr>
        <a:xfrm>
          <a:off x="1856" y="657907"/>
          <a:ext cx="4734989" cy="2331153"/>
        </a:xfrm>
        <a:prstGeom prst="rect">
          <a:avLst/>
        </a:prstGeom>
        <a:solidFill>
          <a:schemeClr val="accent1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detido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,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nos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termos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e para as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finalidades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constante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artigo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297 CPP,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deve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ser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apresentado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JIC no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prazo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máximo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de 10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dias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:</a:t>
          </a:r>
        </a:p>
      </dsp:txBody>
      <dsp:txXfrm>
        <a:off x="1856" y="657907"/>
        <a:ext cx="4734989" cy="2331153"/>
      </dsp:txXfrm>
    </dsp:sp>
    <dsp:sp modelId="{75829F38-98F7-4676-85BC-877E2938EEEF}">
      <dsp:nvSpPr>
        <dsp:cNvPr id="0" name=""/>
        <dsp:cNvSpPr/>
      </dsp:nvSpPr>
      <dsp:spPr>
        <a:xfrm>
          <a:off x="5683843" y="833294"/>
          <a:ext cx="5119044" cy="1980378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Ao JIC para o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primeiro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interrogatório</a:t>
          </a:r>
          <a:r>
            <a:rPr lang="en-US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judicial (art.175CPP) e </a:t>
          </a:r>
          <a:r>
            <a:rPr lang="en-US" sz="20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apli</a:t>
          </a:r>
          <a:r>
            <a:rPr lang="pt-BR" sz="20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cação ou execução de uma medida de coacção (legalização da prisão). </a:t>
          </a:r>
          <a:endParaRPr lang="en-US" sz="2000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sp:txBody>
      <dsp:txXfrm>
        <a:off x="5683843" y="833294"/>
        <a:ext cx="5119044" cy="19803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9B6AC-9567-BB4C-8ED8-5CE6D6503777}">
      <dsp:nvSpPr>
        <dsp:cNvPr id="0" name=""/>
        <dsp:cNvSpPr/>
      </dsp:nvSpPr>
      <dsp:spPr>
        <a:xfrm>
          <a:off x="0" y="138938"/>
          <a:ext cx="6429153" cy="1170825"/>
        </a:xfrm>
        <a:prstGeom prst="roundRect">
          <a:avLst/>
        </a:prstGeom>
        <a:solidFill>
          <a:schemeClr val="bg1">
            <a:lumMod val="9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MECANISMOS DE IMPUGNAÇÃO AOS MEIOS DE COAÇÃO</a:t>
          </a: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n-US" sz="28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Art. 262 e 265 CPP</a:t>
          </a:r>
          <a:endParaRPr lang="pt-BR" sz="2800" b="1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sp:txBody>
      <dsp:txXfrm>
        <a:off x="57155" y="196093"/>
        <a:ext cx="6314843" cy="10565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9B6AC-9567-BB4C-8ED8-5CE6D6503777}">
      <dsp:nvSpPr>
        <dsp:cNvPr id="0" name=""/>
        <dsp:cNvSpPr/>
      </dsp:nvSpPr>
      <dsp:spPr>
        <a:xfrm>
          <a:off x="0" y="147497"/>
          <a:ext cx="5250403" cy="1204277"/>
        </a:xfrm>
        <a:prstGeom prst="roundRect">
          <a:avLst/>
        </a:prstGeom>
        <a:solidFill>
          <a:schemeClr val="bg1">
            <a:lumMod val="9500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CRM - Lei n.11/2023, de 23 de Agosto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Art. 66</a:t>
          </a:r>
          <a:endParaRPr lang="pt-BR" sz="2800" b="1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sp:txBody>
      <dsp:txXfrm>
        <a:off x="58788" y="206285"/>
        <a:ext cx="5132827" cy="1086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39467A-997A-4EE6-BFB2-44EB07392151}">
      <dsp:nvSpPr>
        <dsp:cNvPr id="0" name=""/>
        <dsp:cNvSpPr/>
      </dsp:nvSpPr>
      <dsp:spPr>
        <a:xfrm>
          <a:off x="3683102" y="2522621"/>
          <a:ext cx="735719" cy="1257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859" y="0"/>
              </a:lnTo>
              <a:lnTo>
                <a:pt x="367859" y="1257823"/>
              </a:lnTo>
              <a:lnTo>
                <a:pt x="735719" y="1257823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157ED7-9BB0-4E01-B3E4-958439E7050F}">
      <dsp:nvSpPr>
        <dsp:cNvPr id="0" name=""/>
        <dsp:cNvSpPr/>
      </dsp:nvSpPr>
      <dsp:spPr>
        <a:xfrm>
          <a:off x="3683102" y="1456559"/>
          <a:ext cx="735719" cy="1066061"/>
        </a:xfrm>
        <a:custGeom>
          <a:avLst/>
          <a:gdLst/>
          <a:ahLst/>
          <a:cxnLst/>
          <a:rect l="0" t="0" r="0" b="0"/>
          <a:pathLst>
            <a:path>
              <a:moveTo>
                <a:pt x="0" y="1066061"/>
              </a:moveTo>
              <a:lnTo>
                <a:pt x="367859" y="1066061"/>
              </a:lnTo>
              <a:lnTo>
                <a:pt x="367859" y="0"/>
              </a:lnTo>
              <a:lnTo>
                <a:pt x="735719" y="0"/>
              </a:lnTo>
            </a:path>
          </a:pathLst>
        </a:custGeom>
        <a:noFill/>
        <a:ln w="48000" cap="flat" cmpd="thickThin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C11845-38CC-4B27-8227-6A549F49A6FC}">
      <dsp:nvSpPr>
        <dsp:cNvPr id="0" name=""/>
        <dsp:cNvSpPr/>
      </dsp:nvSpPr>
      <dsp:spPr>
        <a:xfrm>
          <a:off x="4505" y="1617089"/>
          <a:ext cx="3678596" cy="1811064"/>
        </a:xfrm>
        <a:prstGeom prst="rect">
          <a:avLst/>
        </a:prstGeom>
        <a:solidFill>
          <a:schemeClr val="accent1"/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Carácter</a:t>
          </a:r>
          <a:r>
            <a:rPr lang="en-US" sz="24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obrigatório</a:t>
          </a:r>
          <a:r>
            <a:rPr lang="en-US" sz="24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da </a:t>
          </a:r>
          <a:r>
            <a:rPr lang="en-US" sz="2400" b="1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prisão</a:t>
          </a:r>
          <a:r>
            <a:rPr lang="en-US" sz="2400" b="1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400" b="1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preventiva</a:t>
          </a:r>
          <a:endParaRPr lang="en-US" sz="2400" b="1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sp:txBody>
      <dsp:txXfrm>
        <a:off x="4505" y="1617089"/>
        <a:ext cx="3678596" cy="1811064"/>
      </dsp:txXfrm>
    </dsp:sp>
    <dsp:sp modelId="{017CC806-8D7E-488B-A06A-19EBFC148139}">
      <dsp:nvSpPr>
        <dsp:cNvPr id="0" name=""/>
        <dsp:cNvSpPr/>
      </dsp:nvSpPr>
      <dsp:spPr>
        <a:xfrm>
          <a:off x="4418821" y="428648"/>
          <a:ext cx="4935389" cy="2055823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No crimes de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terrorismo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, de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terrorismo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pt-BR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internacional e da proliferação de armas de destruição em massa</a:t>
          </a:r>
          <a:endParaRPr lang="en-US" sz="2400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sp:txBody>
      <dsp:txXfrm>
        <a:off x="4418821" y="428648"/>
        <a:ext cx="4935389" cy="2055823"/>
      </dsp:txXfrm>
    </dsp:sp>
    <dsp:sp modelId="{75829F38-98F7-4676-85BC-877E2938EEEF}">
      <dsp:nvSpPr>
        <dsp:cNvPr id="0" name=""/>
        <dsp:cNvSpPr/>
      </dsp:nvSpPr>
      <dsp:spPr>
        <a:xfrm>
          <a:off x="4418821" y="2944295"/>
          <a:ext cx="4710332" cy="167229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just" defTabSz="75565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Nos crimes de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tráfico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de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estupefacientes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puníveis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com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prisão</a:t>
          </a:r>
          <a:r>
            <a:rPr lang="en-US" sz="2400" kern="1200" dirty="0">
              <a:solidFill>
                <a:prstClr val="black"/>
              </a:solidFill>
              <a:latin typeface="Corbel"/>
              <a:ea typeface="+mn-ea"/>
              <a:cs typeface="+mn-cs"/>
            </a:rPr>
            <a:t> superior a 2 </a:t>
          </a:r>
          <a:r>
            <a:rPr lang="en-US" sz="2400" kern="1200" dirty="0" err="1">
              <a:solidFill>
                <a:prstClr val="black"/>
              </a:solidFill>
              <a:latin typeface="Corbel"/>
              <a:ea typeface="+mn-ea"/>
              <a:cs typeface="+mn-cs"/>
            </a:rPr>
            <a:t>anos</a:t>
          </a:r>
          <a:endParaRPr lang="en-US" sz="2400" kern="1200" dirty="0">
            <a:solidFill>
              <a:prstClr val="black"/>
            </a:solidFill>
            <a:latin typeface="Corbel"/>
            <a:ea typeface="+mn-ea"/>
            <a:cs typeface="+mn-cs"/>
          </a:endParaRPr>
        </a:p>
      </dsp:txBody>
      <dsp:txXfrm>
        <a:off x="4418821" y="2944295"/>
        <a:ext cx="4710332" cy="167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840D3-7632-4CB7-A03B-29174A2838B3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6ABA5-FC93-46A8-9A9B-FF18320BF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78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fundamentos da providência de habeas corpus em virtude de detenção ilegal estão sujeitos aos pressupostos nominados e com carácter de «numerus clausus», limitando-se, por isso, aos que se encontrem expressa e taxativamente previstos.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7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297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66ABA5-FC93-46A8-9A9B-FF18320BF3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38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D6D9A-6D5C-7D51-ED29-4440817B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B0F244-CF2B-ED13-BBEE-0564A100C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3C6AA-9C9D-D439-ECD3-C1F89DC16D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JIC deve sempre pronunciar-se sobre a aplicabilidade ou não de medidas de coação. Validando a prisão preventiva, depois de analisada a sua proporcionalidade e adequação, é preciso avaliar se há ou não espaço para um HC por prisão ilegal.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E5B7B4-254C-EE72-EE9B-D62B655C36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879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 providência </a:t>
            </a:r>
            <a:r>
              <a:rPr lang="pt-BR" dirty="0"/>
              <a:t>é formulada pelo preso ou por qualquer cidadão no gozo dos seus direitos políticos e é dirigida, em duplicado, ao Presidente do Tribunal Superior de Recurso, apresentada a autoridade à ordem da qual aquele se mantenha preso e deve fundar-se em ilegalidade da prisão como já explicado.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803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0AB4B6-377F-F966-8D25-DD3417122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C89F60-C982-A5CB-1657-059B0D9288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F68CF9-169A-4872-3402-326AE3D01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1F818-6FD0-1CDC-1BD2-BBDCF7707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18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163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75C0F-D5BD-E4AB-C110-F7FDD386C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CC1EC-FD8F-6E47-9462-9B2E52C6D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3B0454-6078-AD23-8882-B12A5258EE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64E87-B933-4DAF-9EE0-4C53B9B693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54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Chamamos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regime </a:t>
            </a:r>
            <a:r>
              <a:rPr lang="en-US" dirty="0" err="1"/>
              <a:t>porque</a:t>
            </a:r>
            <a:r>
              <a:rPr lang="en-US" dirty="0"/>
              <a:t> o CEP </a:t>
            </a:r>
            <a:r>
              <a:rPr lang="en-US" dirty="0" err="1"/>
              <a:t>aplica</a:t>
            </a:r>
            <a:r>
              <a:rPr lang="en-US" dirty="0"/>
              <a:t>-se </a:t>
            </a:r>
            <a:r>
              <a:rPr lang="en-US" dirty="0" err="1"/>
              <a:t>também</a:t>
            </a:r>
            <a:r>
              <a:rPr lang="en-US" dirty="0"/>
              <a:t>,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termos</a:t>
            </a:r>
            <a:r>
              <a:rPr lang="en-US" dirty="0"/>
              <a:t> do art. 1 da Lei n. 26/2019, de 26 de </a:t>
            </a:r>
            <a:r>
              <a:rPr lang="en-US" dirty="0" err="1"/>
              <a:t>Dezembro</a:t>
            </a:r>
            <a:r>
              <a:rPr lang="en-US" dirty="0"/>
              <a:t> à </a:t>
            </a:r>
            <a:r>
              <a:rPr lang="en-US" dirty="0" err="1"/>
              <a:t>detenção</a:t>
            </a:r>
            <a:r>
              <a:rPr lang="en-US" dirty="0"/>
              <a:t>. </a:t>
            </a:r>
            <a:r>
              <a:rPr lang="en-US" dirty="0" err="1"/>
              <a:t>Aliás</a:t>
            </a:r>
            <a:r>
              <a:rPr lang="en-US" dirty="0"/>
              <a:t>, o art. 24 </a:t>
            </a:r>
            <a:r>
              <a:rPr lang="en-US" dirty="0" err="1"/>
              <a:t>estabelece</a:t>
            </a:r>
            <a:r>
              <a:rPr lang="en-US" dirty="0"/>
              <a:t> que o </a:t>
            </a:r>
            <a:r>
              <a:rPr lang="en-US" dirty="0" err="1"/>
              <a:t>ingresso</a:t>
            </a:r>
            <a:r>
              <a:rPr lang="en-US" dirty="0"/>
              <a:t> no </a:t>
            </a:r>
            <a:r>
              <a:rPr lang="en-US" dirty="0" err="1"/>
              <a:t>estabelecimento</a:t>
            </a:r>
            <a:r>
              <a:rPr lang="en-US" dirty="0"/>
              <a:t> </a:t>
            </a:r>
            <a:r>
              <a:rPr lang="en-US" dirty="0" err="1"/>
              <a:t>prisional</a:t>
            </a:r>
            <a:r>
              <a:rPr lang="en-US" dirty="0"/>
              <a:t> pode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no </a:t>
            </a:r>
            <a:r>
              <a:rPr lang="en-US" dirty="0" err="1"/>
              <a:t>caso</a:t>
            </a:r>
            <a:r>
              <a:rPr lang="en-US" dirty="0"/>
              <a:t> de </a:t>
            </a:r>
            <a:r>
              <a:rPr lang="en-US" dirty="0" err="1"/>
              <a:t>mandado</a:t>
            </a:r>
            <a:r>
              <a:rPr lang="en-US" dirty="0"/>
              <a:t> de </a:t>
            </a:r>
            <a:r>
              <a:rPr lang="en-US" dirty="0" err="1"/>
              <a:t>detençao</a:t>
            </a:r>
            <a:r>
              <a:rPr lang="en-US" dirty="0"/>
              <a:t> </a:t>
            </a:r>
          </a:p>
          <a:p>
            <a:r>
              <a:rPr lang="en-US" dirty="0" err="1"/>
              <a:t>Normalmente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detidos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depositados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Esquadras</a:t>
            </a:r>
            <a:r>
              <a:rPr lang="en-US" dirty="0"/>
              <a:t> 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Postos</a:t>
            </a:r>
            <a:r>
              <a:rPr lang="en-US" dirty="0"/>
              <a:t> </a:t>
            </a:r>
            <a:r>
              <a:rPr lang="en-US" dirty="0" err="1"/>
              <a:t>Policiais</a:t>
            </a:r>
            <a:r>
              <a:rPr lang="en-US" dirty="0"/>
              <a:t>, mas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encontramos</a:t>
            </a:r>
            <a:r>
              <a:rPr lang="en-US" dirty="0"/>
              <a:t> o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enquadramento</a:t>
            </a:r>
            <a:r>
              <a:rPr lang="en-US" dirty="0"/>
              <a:t> legal que </a:t>
            </a:r>
            <a:r>
              <a:rPr lang="en-US" dirty="0" err="1"/>
              <a:t>na</a:t>
            </a:r>
            <a:r>
              <a:rPr lang="en-US" dirty="0"/>
              <a:t> Lei da Polícia, </a:t>
            </a:r>
            <a:r>
              <a:rPr lang="en-US" dirty="0" err="1"/>
              <a:t>quer</a:t>
            </a:r>
            <a:r>
              <a:rPr lang="en-US" dirty="0"/>
              <a:t> no </a:t>
            </a:r>
            <a:r>
              <a:rPr lang="en-US" dirty="0" err="1"/>
              <a:t>Estatuto</a:t>
            </a:r>
            <a:r>
              <a:rPr lang="en-US" dirty="0"/>
              <a:t> da PRM </a:t>
            </a:r>
            <a:r>
              <a:rPr lang="en-US" dirty="0" err="1"/>
              <a:t>relativamente</a:t>
            </a:r>
            <a:r>
              <a:rPr lang="en-US" dirty="0"/>
              <a:t> a </a:t>
            </a:r>
            <a:r>
              <a:rPr lang="en-US" dirty="0" err="1"/>
              <a:t>sua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de </a:t>
            </a:r>
            <a:r>
              <a:rPr lang="en-US" dirty="0" err="1"/>
              <a:t>acolher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detido</a:t>
            </a:r>
            <a:r>
              <a:rPr lang="en-US" dirty="0"/>
              <a:t>, </a:t>
            </a:r>
            <a:r>
              <a:rPr lang="en-US" dirty="0" err="1"/>
              <a:t>excepto</a:t>
            </a:r>
            <a:r>
              <a:rPr lang="en-US" dirty="0"/>
              <a:t> </a:t>
            </a:r>
            <a:r>
              <a:rPr lang="en-US" dirty="0" err="1"/>
              <a:t>essa</a:t>
            </a:r>
            <a:r>
              <a:rPr lang="en-US" dirty="0"/>
              <a:t> de </a:t>
            </a:r>
            <a:r>
              <a:rPr lang="en-US" dirty="0" err="1"/>
              <a:t>de</a:t>
            </a:r>
            <a:r>
              <a:rPr lang="en-US" dirty="0"/>
              <a:t> </a:t>
            </a:r>
            <a:r>
              <a:rPr lang="en-US" dirty="0" err="1"/>
              <a:t>prevenir</a:t>
            </a:r>
            <a:r>
              <a:rPr lang="en-US" dirty="0"/>
              <a:t>, </a:t>
            </a:r>
            <a:r>
              <a:rPr lang="en-US" dirty="0" err="1"/>
              <a:t>investigar</a:t>
            </a:r>
            <a:r>
              <a:rPr lang="en-US" dirty="0"/>
              <a:t> a </a:t>
            </a:r>
            <a:r>
              <a:rPr lang="en-US" dirty="0" err="1"/>
              <a:t>criminalidade</a:t>
            </a:r>
            <a:r>
              <a:rPr lang="en-US" dirty="0"/>
              <a:t> </a:t>
            </a:r>
            <a:r>
              <a:rPr lang="en-US" dirty="0" err="1"/>
              <a:t>Artigo</a:t>
            </a:r>
            <a:r>
              <a:rPr lang="en-US" dirty="0"/>
              <a:t> 45 do </a:t>
            </a:r>
            <a:r>
              <a:rPr lang="en-US" dirty="0" err="1"/>
              <a:t>Decreto</a:t>
            </a:r>
            <a:r>
              <a:rPr lang="en-US" dirty="0"/>
              <a:t> n. 58/2019, de 01 de </a:t>
            </a:r>
            <a:r>
              <a:rPr lang="en-US" dirty="0" err="1"/>
              <a:t>Julho</a:t>
            </a:r>
            <a:r>
              <a:rPr lang="en-US" dirty="0"/>
              <a:t>. Fora </a:t>
            </a:r>
            <a:r>
              <a:rPr lang="en-US" dirty="0" err="1"/>
              <a:t>destes</a:t>
            </a:r>
            <a:r>
              <a:rPr lang="en-US" dirty="0"/>
              <a:t> </a:t>
            </a:r>
            <a:r>
              <a:rPr lang="en-US" dirty="0" err="1"/>
              <a:t>locais</a:t>
            </a:r>
            <a:r>
              <a:rPr lang="en-US" dirty="0"/>
              <a:t> presume-se que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ilegal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95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É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falar</a:t>
            </a:r>
            <a:r>
              <a:rPr lang="en-US" dirty="0"/>
              <a:t> das </a:t>
            </a:r>
            <a:r>
              <a:rPr lang="en-US" dirty="0" err="1"/>
              <a:t>entidades</a:t>
            </a:r>
            <a:r>
              <a:rPr lang="en-US" dirty="0"/>
              <a:t> </a:t>
            </a:r>
            <a:r>
              <a:rPr lang="en-US" dirty="0" err="1"/>
              <a:t>competentes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em vez das </a:t>
            </a:r>
            <a:r>
              <a:rPr lang="en-US" dirty="0" err="1"/>
              <a:t>entidades</a:t>
            </a:r>
            <a:r>
              <a:rPr lang="en-US" dirty="0"/>
              <a:t> incompetents</a:t>
            </a:r>
          </a:p>
          <a:p>
            <a:r>
              <a:rPr lang="en-US" dirty="0" err="1"/>
              <a:t>Porque</a:t>
            </a:r>
            <a:r>
              <a:rPr lang="en-US" dirty="0"/>
              <a:t> a </a:t>
            </a:r>
            <a:r>
              <a:rPr lang="en-US" dirty="0" err="1"/>
              <a:t>competência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se presume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detenção</a:t>
            </a:r>
            <a:r>
              <a:rPr lang="en-US" dirty="0"/>
              <a:t> </a:t>
            </a:r>
            <a:r>
              <a:rPr lang="en-US" dirty="0" err="1"/>
              <a:t>ordenada</a:t>
            </a:r>
            <a:r>
              <a:rPr lang="en-US" dirty="0"/>
              <a:t> por </a:t>
            </a:r>
            <a:r>
              <a:rPr lang="en-US" dirty="0" err="1"/>
              <a:t>entidade</a:t>
            </a:r>
            <a:r>
              <a:rPr lang="en-US" dirty="0"/>
              <a:t> </a:t>
            </a:r>
            <a:r>
              <a:rPr lang="en-US" dirty="0" err="1"/>
              <a:t>aqui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2209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029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49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58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ilegalidade</a:t>
            </a:r>
            <a:r>
              <a:rPr lang="en-US" dirty="0"/>
              <a:t> pode </a:t>
            </a:r>
            <a:r>
              <a:rPr lang="en-US" dirty="0" err="1"/>
              <a:t>decorrer</a:t>
            </a:r>
            <a:r>
              <a:rPr lang="en-US" dirty="0"/>
              <a:t> do </a:t>
            </a:r>
            <a:r>
              <a:rPr lang="pt-BR" dirty="0"/>
              <a:t>manifesto erro sobre a pessoa ou a detenção fora efectuiada fora dos casos em que era legalmente admissível ou que a medida se tornou desnecessária. </a:t>
            </a:r>
          </a:p>
          <a:p>
            <a:r>
              <a:rPr lang="pt-BR" dirty="0"/>
              <a:t>O JIC deve sempre pronunciar-se sobre a aplicabilidade ou não de medidas de coação. Validando a prisão preventiva, depois de analisada a sua proporcionalidade e adequação, é preciso avaliar se há ou não espaço para um HC por prisão ilegal.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D3E880-1B96-3345-A6DC-EE47D25DD8BA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07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5A638-F536-7D0D-8C38-E39BBD5793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E9FC24-F48F-0065-0CFE-4194A9837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26F53-B478-3422-17BC-5DCCD7BD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4DB1C-E804-B5FE-950F-09C52FD3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20D04-4533-BE92-2EEF-690FCE368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1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BE825-123A-5F97-5355-501D6ABB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9E7C56-FB63-7053-B056-7755E4F81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60F1B-4711-0AD0-B821-AA496FC5F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8C2E0-B1F7-0ED7-7553-1C9658F32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F1D48-57C4-385F-B263-6F50B171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58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258B3F-3A45-02A5-D871-0A5983378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47B16-B053-AB79-325F-C213EEDD3E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56723-DFF4-5C78-8821-4CB77D2F9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2533A-A744-5C7D-DD4E-7BB99152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F137A-359E-D111-5573-945DDF204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1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>
            <a:extLst>
              <a:ext uri="{FF2B5EF4-FFF2-40B4-BE49-F238E27FC236}">
                <a16:creationId xmlns:a16="http://schemas.microsoft.com/office/drawing/2014/main" id="{D51362FA-A525-8BFB-519D-104D1E73B480}"/>
              </a:ext>
            </a:extLst>
          </p:cNvPr>
          <p:cNvSpPr/>
          <p:nvPr/>
        </p:nvSpPr>
        <p:spPr bwMode="ltGray">
          <a:xfrm>
            <a:off x="0" y="1"/>
            <a:ext cx="12192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tângulo 10">
            <a:extLst>
              <a:ext uri="{FF2B5EF4-FFF2-40B4-BE49-F238E27FC236}">
                <a16:creationId xmlns:a16="http://schemas.microsoft.com/office/drawing/2014/main" id="{B47D0997-F9DB-25E8-8482-45D963D77F2C}"/>
              </a:ext>
            </a:extLst>
          </p:cNvPr>
          <p:cNvSpPr/>
          <p:nvPr/>
        </p:nvSpPr>
        <p:spPr bwMode="invGray">
          <a:xfrm>
            <a:off x="0" y="5127625"/>
            <a:ext cx="12192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A87AD094-8926-409D-F7A8-6782B0C6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E0058-7097-4B77-93B5-19FFD5C9C837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8936A956-8B7E-1596-9A4B-F0DE220AA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A9E5FB22-3890-8F75-9892-379C81B16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7BBF061-994B-452D-AEA1-056D0B67DCB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38707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75B974F-5B1D-4EE4-2B9F-09B5C344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700E-FF65-41EE-A9CC-050337D5DA55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9FA74C-E09E-93F5-BD3E-5FDBF0D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B04B24-FD37-8AAE-4E33-ECE76ACC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0FF49-89F4-4833-B243-2A2E6F8CC509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055413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>
            <a:extLst>
              <a:ext uri="{FF2B5EF4-FFF2-40B4-BE49-F238E27FC236}">
                <a16:creationId xmlns:a16="http://schemas.microsoft.com/office/drawing/2014/main" id="{28D015C9-6D21-84A5-C899-0A54BA91BDB5}"/>
              </a:ext>
            </a:extLst>
          </p:cNvPr>
          <p:cNvSpPr/>
          <p:nvPr/>
        </p:nvSpPr>
        <p:spPr bwMode="ltGray">
          <a:xfrm>
            <a:off x="0" y="1"/>
            <a:ext cx="12192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tângulo 10">
            <a:extLst>
              <a:ext uri="{FF2B5EF4-FFF2-40B4-BE49-F238E27FC236}">
                <a16:creationId xmlns:a16="http://schemas.microsoft.com/office/drawing/2014/main" id="{05FFDF1E-DD69-3FBE-C1DD-637138655ED2}"/>
              </a:ext>
            </a:extLst>
          </p:cNvPr>
          <p:cNvSpPr/>
          <p:nvPr/>
        </p:nvSpPr>
        <p:spPr bwMode="invGray">
          <a:xfrm>
            <a:off x="0" y="2601914"/>
            <a:ext cx="12192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C56AB62A-0B05-10AB-95AF-75953960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30B29-18CA-419B-AA1C-B01A81C41BE3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FAD4BA30-08B0-8D6D-1BFD-C9F3C2099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D09475B6-3078-37DD-B843-1D82211DC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4A946D7-4795-4170-8396-C85B5C59A2C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095782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9124B18-F19F-0E25-48F6-A568BDA2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17701-C197-4B76-939A-7FC4A7BE43C4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86233727-B8C9-4D75-153E-EA438CC25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D5D9F57D-8B28-0744-AEF1-33E2731D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5613B-1DDF-4DA0-909E-2CDCA82108A3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55224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F256A040-C745-4B73-D3B8-EAF754AD2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7B83F-D7BB-4D35-B2F7-1809BB794826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D0018FC6-6478-D94C-0BDD-C785909E3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E51E831D-0862-6CEF-DD99-C4DC89A0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89698-8ECD-4AA5-A4EF-79F5A13F8CB0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895854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DD5E32D4-EDD7-EFDA-645C-075D0AB2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214B-E153-443D-BE8E-9FD02D7BE717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7B0DA3E5-3A49-0502-DD8B-28A34FF6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9F6324A-169A-C6E5-287A-DC996EDE7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BD409-384B-4D31-B69E-67CEE4F8A8BC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891528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3BB95B5-C95D-A65F-7C75-80FADB266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32DDA-A65F-4F8C-A74B-2437534C2F8C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2DC5991-24D6-D955-C013-E5D2AAD1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BAF225E-0F80-009D-E90F-1E883463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8388E6-5872-4E90-968D-52203351412E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80241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8">
            <a:extLst>
              <a:ext uri="{FF2B5EF4-FFF2-40B4-BE49-F238E27FC236}">
                <a16:creationId xmlns:a16="http://schemas.microsoft.com/office/drawing/2014/main" id="{B7791217-E1C3-D665-48C7-722E12E2777C}"/>
              </a:ext>
            </a:extLst>
          </p:cNvPr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id="{17310654-89C0-032E-2A81-318EE3F3ADBC}"/>
              </a:ext>
            </a:extLst>
          </p:cNvPr>
          <p:cNvSpPr/>
          <p:nvPr/>
        </p:nvSpPr>
        <p:spPr bwMode="invGray">
          <a:xfrm>
            <a:off x="3807885" y="0"/>
            <a:ext cx="61383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4">
            <a:extLst>
              <a:ext uri="{FF2B5EF4-FFF2-40B4-BE49-F238E27FC236}">
                <a16:creationId xmlns:a16="http://schemas.microsoft.com/office/drawing/2014/main" id="{754A079C-9EFC-2674-566E-0E800F14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0A363-C24D-414A-8C7E-066624763B27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8" name="Espaço Reservado para Rodapé 5">
            <a:extLst>
              <a:ext uri="{FF2B5EF4-FFF2-40B4-BE49-F238E27FC236}">
                <a16:creationId xmlns:a16="http://schemas.microsoft.com/office/drawing/2014/main" id="{F264792A-3D11-D43C-64BC-9B26383C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7590ECE9-053A-CD1C-0756-A41154C3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41F32-FF8A-4F0D-B7C2-854063F2A72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4249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6651-F880-254C-58F4-1348189AB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E4AAF-20D2-3168-1100-8C96351AD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516C3-105E-4680-49A9-299383D8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24278-30D4-4E8D-066C-A8D8881D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35CE0-F8EB-771C-C383-C94746E6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95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8">
            <a:extLst>
              <a:ext uri="{FF2B5EF4-FFF2-40B4-BE49-F238E27FC236}">
                <a16:creationId xmlns:a16="http://schemas.microsoft.com/office/drawing/2014/main" id="{9840EFC0-021B-A1BC-C326-1BFCF701DB0D}"/>
              </a:ext>
            </a:extLst>
          </p:cNvPr>
          <p:cNvSpPr/>
          <p:nvPr/>
        </p:nvSpPr>
        <p:spPr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tângulo 10">
            <a:extLst>
              <a:ext uri="{FF2B5EF4-FFF2-40B4-BE49-F238E27FC236}">
                <a16:creationId xmlns:a16="http://schemas.microsoft.com/office/drawing/2014/main" id="{628184A0-C2F3-7878-5EDD-9373D07BAF4F}"/>
              </a:ext>
            </a:extLst>
          </p:cNvPr>
          <p:cNvSpPr/>
          <p:nvPr/>
        </p:nvSpPr>
        <p:spPr bwMode="invGray">
          <a:xfrm>
            <a:off x="38078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7" name="Espaço Reservado para Data 4">
            <a:extLst>
              <a:ext uri="{FF2B5EF4-FFF2-40B4-BE49-F238E27FC236}">
                <a16:creationId xmlns:a16="http://schemas.microsoft.com/office/drawing/2014/main" id="{84B37790-1501-2AE0-79D0-49E19D33B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0133" y="1169988"/>
            <a:ext cx="3363384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CB037-AE01-497E-BD43-AB0389BF07B2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8" name="Espaço Reservado para Rodapé 5">
            <a:extLst>
              <a:ext uri="{FF2B5EF4-FFF2-40B4-BE49-F238E27FC236}">
                <a16:creationId xmlns:a16="http://schemas.microsoft.com/office/drawing/2014/main" id="{42B541E3-CC31-1C54-3420-76775EDF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47067" y="1169988"/>
            <a:ext cx="6925733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2C330461-C56C-7753-3115-EEE8B23F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8851" y="1169988"/>
            <a:ext cx="977900" cy="201612"/>
          </a:xfrm>
        </p:spPr>
        <p:txBody>
          <a:bodyPr/>
          <a:lstStyle>
            <a:lvl1pPr>
              <a:defRPr/>
            </a:lvl1pPr>
          </a:lstStyle>
          <a:p>
            <a:fld id="{9186F672-D74B-48BB-8296-7FB9EFE90BB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65367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BA706B7-59C0-E0F5-28BE-653BBEA9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9D586-7B4E-4DFC-BD0F-56D28188BC5D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1602EF-AC4D-DBF3-0507-FCDB5960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1949FDF-B8D7-3EB5-85CE-285026108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3FFA-FFF2-4852-A699-F66E0E80006C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20729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8">
            <a:extLst>
              <a:ext uri="{FF2B5EF4-FFF2-40B4-BE49-F238E27FC236}">
                <a16:creationId xmlns:a16="http://schemas.microsoft.com/office/drawing/2014/main" id="{D0BC6C95-94DD-C472-7720-6974B74068C4}"/>
              </a:ext>
            </a:extLst>
          </p:cNvPr>
          <p:cNvSpPr/>
          <p:nvPr/>
        </p:nvSpPr>
        <p:spPr bwMode="invGray">
          <a:xfrm>
            <a:off x="8798985" y="0"/>
            <a:ext cx="61383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tângulo 10">
            <a:extLst>
              <a:ext uri="{FF2B5EF4-FFF2-40B4-BE49-F238E27FC236}">
                <a16:creationId xmlns:a16="http://schemas.microsoft.com/office/drawing/2014/main" id="{56CF11C6-6602-2A6F-3FD9-E7CF518C4132}"/>
              </a:ext>
            </a:extLst>
          </p:cNvPr>
          <p:cNvSpPr/>
          <p:nvPr/>
        </p:nvSpPr>
        <p:spPr bwMode="ltGray">
          <a:xfrm>
            <a:off x="8864600" y="0"/>
            <a:ext cx="33528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id="{3828B6ED-1AE4-9AF2-2B76-CC5D13029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EF1D6-AD4C-4F32-8222-277BB8BA0365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id="{E05D6DBA-32B8-B3DE-9033-1054D928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0018" y="6376989"/>
            <a:ext cx="511598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id="{BDA506CE-8CA8-3EBD-C5FD-800766D0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13926-831C-4FF5-88DB-B39EA2E3C12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82405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7E77C-660E-09FA-1575-D102CD40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58A74-5627-0947-1352-7871E8A94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BF30A-3260-43E9-B05A-621693B0B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126BCB-D9E5-5AF9-0A0D-52A8C37E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8493E-ABF4-DBD8-7646-1E7EBD85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0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35C38-3312-3864-C909-025C4B1F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40FA6-8A5D-6BD8-330E-2C1079BF7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C84034-4F2D-590A-3FA5-081D38836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572A63-6ECF-8091-7346-012D05987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8A0E2-F035-8760-BFEF-C5E9957E3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5BB42-B404-DBB4-6BDC-E9C207B1E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2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ED9CA-6D4F-E746-C969-689147F12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A745BD-AAA7-B1A4-587A-AB8CB7AB4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B8D6F5-D2A1-A49A-30DF-A5B853321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99AEC-A35B-1B39-3184-703309E4B8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61242-E671-42E6-00E2-DEE2CEF9E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4CF245-13DD-DE0A-ED88-8BE92146F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B15169-2E9B-62A5-159F-006895D65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8BCD89-E0B0-28D8-5BFC-00A3FD4E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88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E6964-EF88-F567-BBA7-C3E1517A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C85482-53FF-17BB-1430-CC8E802B1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06319-18BD-836A-A873-45B8F4EA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38EBC-203C-3C07-0692-5F632963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1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C38B1A-BF70-6C2E-A92E-B299E3061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D4F614-B4C9-477B-1CE8-8BD3F4E30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204C4-350B-909C-700F-1427B4AF0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09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B971A-4281-4DF1-C6AF-5B9502732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C9E22-8537-7BDF-D0CC-0517EF0A5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C5A9C-1D28-16B2-D2F8-A461369F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6E9AD-44FE-55B2-D38C-5DD2FC31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2D303-F31F-9C94-A7DA-D75770C4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B9872-9BF6-E905-3F0E-B27DA433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3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D3AD-CE82-45D1-45E5-33C924F0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8AC0EF-FA0B-5549-9064-016DC8C4B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1D750E-B0CE-562C-FA99-C4C4ED6C6F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81FDC-60B1-2167-A62B-FCB09E562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DD08C-0431-07AF-880D-CBE133876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A0EEE-1040-440A-38C7-26091B4EB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A535A0-16E0-0841-BD3D-D1924FA5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96DE8-4443-C7F1-6C57-BB233F620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6B17F-54C4-9E0A-E93D-4959CFA7C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54C9FA-0FB7-48FA-A88F-DBC7B458CFEF}" type="datetimeFigureOut">
              <a:rPr lang="en-US" smtClean="0"/>
              <a:t>2/14/2025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F0D47-7D4F-57A1-AC61-59F3214EDF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06806-E83E-8C06-D95F-CE400ED1C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572C08-A73C-4CEF-96CA-B4102238A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85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C43DA5A5-DD36-B7FC-3595-2624EF1992FC}"/>
              </a:ext>
            </a:extLst>
          </p:cNvPr>
          <p:cNvSpPr/>
          <p:nvPr/>
        </p:nvSpPr>
        <p:spPr bwMode="invGray">
          <a:xfrm>
            <a:off x="0" y="1436688"/>
            <a:ext cx="12192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B904A7A-C59F-9A07-E18F-16A6F9AA5061}"/>
              </a:ext>
            </a:extLst>
          </p:cNvPr>
          <p:cNvSpPr/>
          <p:nvPr/>
        </p:nvSpPr>
        <p:spPr bwMode="ltGray">
          <a:xfrm>
            <a:off x="0" y="1"/>
            <a:ext cx="12192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06330FC-6BFB-1FA5-6ECC-1F2F14CB7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9" name="Espaço Reservado para Texto 2">
            <a:extLst>
              <a:ext uri="{FF2B5EF4-FFF2-40B4-BE49-F238E27FC236}">
                <a16:creationId xmlns:a16="http://schemas.microsoft.com/office/drawing/2014/main" id="{9D6CC1BA-48F7-D374-AA35-C38444EE84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774825"/>
            <a:ext cx="109728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  <a:endParaRPr lang="en-US" alt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409A844-D624-4D5A-9069-36FDE57D1A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477000"/>
            <a:ext cx="28448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BC01A21-2B5C-4D75-8805-6DD9D12E3C6F}" type="datetimeFigureOut">
              <a:rPr lang="pt-BR"/>
              <a:pPr>
                <a:defRPr/>
              </a:pPr>
              <a:t>14/02/2025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209026-0724-EF32-DD17-009E85ACB2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0018" y="6477000"/>
            <a:ext cx="7344833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784C8EF-164B-1DB6-241D-7AB38F465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38934" y="6477000"/>
            <a:ext cx="977900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fld id="{2D13985A-8375-4BAA-8477-720D2B4EB6F6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82305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diagramDrawing" Target="../diagrams/drawing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11" Type="http://schemas.openxmlformats.org/officeDocument/2006/relationships/diagramQuickStyle" Target="../diagrams/quickStyle4.xml"/><Relationship Id="rId5" Type="http://schemas.openxmlformats.org/officeDocument/2006/relationships/diagramQuickStyle" Target="../diagrams/quickStyle3.xml"/><Relationship Id="rId10" Type="http://schemas.openxmlformats.org/officeDocument/2006/relationships/diagramLayout" Target="../diagrams/layout4.xml"/><Relationship Id="rId4" Type="http://schemas.openxmlformats.org/officeDocument/2006/relationships/diagramLayout" Target="../diagrams/layout3.xml"/><Relationship Id="rId9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6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31943"/>
            <a:ext cx="11632020" cy="1226785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</a:rPr>
              <a:t/>
            </a:r>
            <a:br>
              <a:rPr lang="pt-BR" sz="4000" dirty="0">
                <a:solidFill>
                  <a:schemeClr val="bg1"/>
                </a:solidFill>
              </a:rPr>
            </a:br>
            <a:r>
              <a:rPr lang="pt-BR" sz="4000" dirty="0">
                <a:solidFill>
                  <a:schemeClr val="bg1"/>
                </a:solidFill>
              </a:rPr>
              <a:t> </a:t>
            </a:r>
            <a:r>
              <a:rPr lang="pt-BR" sz="4000" dirty="0">
                <a:solidFill>
                  <a:schemeClr val="accent1"/>
                </a:solidFill>
              </a:rPr>
              <a:t>Algumas situações de ilegalidade/irregularidades atinentes à detenção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90" y="1625351"/>
            <a:ext cx="11936820" cy="5360240"/>
          </a:xfrm>
        </p:spPr>
        <p:txBody>
          <a:bodyPr/>
          <a:lstStyle/>
          <a:p>
            <a:r>
              <a:rPr lang="en-US" sz="2800" dirty="0" err="1"/>
              <a:t>Interrogatório</a:t>
            </a:r>
            <a:r>
              <a:rPr lang="en-US" sz="2800" dirty="0"/>
              <a:t> do arguido </a:t>
            </a:r>
            <a:r>
              <a:rPr lang="en-US" sz="2800" dirty="0" err="1"/>
              <a:t>detido</a:t>
            </a:r>
            <a:r>
              <a:rPr lang="en-US" sz="2800" dirty="0"/>
              <a:t> </a:t>
            </a:r>
            <a:r>
              <a:rPr lang="en-US" sz="2800" dirty="0" err="1"/>
              <a:t>efectuado</a:t>
            </a:r>
            <a:r>
              <a:rPr lang="en-US" sz="2800" dirty="0"/>
              <a:t> entre as zero e as 6horas, salvo se for em </a:t>
            </a:r>
            <a:r>
              <a:rPr lang="en-US" sz="2800" dirty="0" err="1"/>
              <a:t>acto</a:t>
            </a:r>
            <a:r>
              <a:rPr lang="en-US" sz="2800" dirty="0"/>
              <a:t> </a:t>
            </a:r>
            <a:r>
              <a:rPr lang="en-US" sz="2800" dirty="0" err="1"/>
              <a:t>seguido</a:t>
            </a:r>
            <a:r>
              <a:rPr lang="en-US" sz="2800" dirty="0"/>
              <a:t> à </a:t>
            </a:r>
            <a:r>
              <a:rPr lang="en-US" sz="2800" dirty="0" err="1"/>
              <a:t>detenção</a:t>
            </a:r>
            <a:r>
              <a:rPr lang="en-US" sz="2800" dirty="0"/>
              <a:t> (art.113 n. 3)</a:t>
            </a:r>
          </a:p>
          <a:p>
            <a:endParaRPr lang="en-US" sz="900" dirty="0"/>
          </a:p>
          <a:p>
            <a:r>
              <a:rPr lang="en-US" sz="2800" dirty="0" err="1"/>
              <a:t>Manutenção</a:t>
            </a:r>
            <a:r>
              <a:rPr lang="en-US" sz="2800" dirty="0"/>
              <a:t> da </a:t>
            </a:r>
            <a:r>
              <a:rPr lang="en-US" sz="2800" dirty="0" err="1"/>
              <a:t>detenção</a:t>
            </a:r>
            <a:r>
              <a:rPr lang="en-US" sz="2800" dirty="0"/>
              <a:t> </a:t>
            </a:r>
            <a:r>
              <a:rPr lang="en-US" sz="2800" dirty="0" err="1"/>
              <a:t>desacompanhada</a:t>
            </a:r>
            <a:r>
              <a:rPr lang="en-US" sz="2800" dirty="0"/>
              <a:t> de </a:t>
            </a:r>
            <a:r>
              <a:rPr lang="en-US" sz="2800" dirty="0" err="1"/>
              <a:t>queixa</a:t>
            </a:r>
            <a:r>
              <a:rPr lang="en-US" sz="2800" dirty="0"/>
              <a:t> </a:t>
            </a:r>
            <a:r>
              <a:rPr lang="en-US" sz="2800" dirty="0" err="1"/>
              <a:t>subsequente</a:t>
            </a:r>
            <a:r>
              <a:rPr lang="en-US" sz="2800" dirty="0"/>
              <a:t>, </a:t>
            </a:r>
            <a:r>
              <a:rPr lang="en-US" sz="2800" dirty="0" err="1"/>
              <a:t>nos</a:t>
            </a:r>
            <a:r>
              <a:rPr lang="en-US" sz="2800" dirty="0"/>
              <a:t> crimes semi-</a:t>
            </a:r>
            <a:r>
              <a:rPr lang="en-US" sz="2800" dirty="0" err="1"/>
              <a:t>públicos</a:t>
            </a:r>
            <a:r>
              <a:rPr lang="en-US" sz="2800" dirty="0"/>
              <a:t> (art. 298 n. 2) </a:t>
            </a:r>
            <a:r>
              <a:rPr lang="en-US" sz="2800" dirty="0" err="1"/>
              <a:t>ou</a:t>
            </a:r>
            <a:r>
              <a:rPr lang="en-US" sz="2800" dirty="0"/>
              <a:t> a </a:t>
            </a:r>
            <a:r>
              <a:rPr lang="en-US" sz="2800" dirty="0" err="1"/>
              <a:t>detenção</a:t>
            </a:r>
            <a:r>
              <a:rPr lang="en-US" sz="2800" dirty="0"/>
              <a:t> por crime particular (art298/4). </a:t>
            </a:r>
          </a:p>
          <a:p>
            <a:endParaRPr lang="en-US" sz="1000" dirty="0"/>
          </a:p>
          <a:p>
            <a:r>
              <a:rPr lang="en-US" sz="2800" dirty="0"/>
              <a:t>Falta de </a:t>
            </a:r>
            <a:r>
              <a:rPr lang="en-US" sz="2800" dirty="0" err="1"/>
              <a:t>mandado</a:t>
            </a:r>
            <a:r>
              <a:rPr lang="en-US" sz="2800" dirty="0"/>
              <a:t> de </a:t>
            </a:r>
            <a:r>
              <a:rPr lang="en-US" sz="2800" dirty="0" err="1"/>
              <a:t>detenção</a:t>
            </a:r>
            <a:r>
              <a:rPr lang="en-US" sz="2800" dirty="0"/>
              <a:t>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exibição</a:t>
            </a:r>
            <a:r>
              <a:rPr lang="en-US" sz="2800" dirty="0"/>
              <a:t> do </a:t>
            </a:r>
            <a:r>
              <a:rPr lang="en-US" sz="2800" dirty="0" err="1"/>
              <a:t>mandado</a:t>
            </a:r>
            <a:r>
              <a:rPr lang="en-US" sz="2800" dirty="0"/>
              <a:t> (art.300) </a:t>
            </a:r>
            <a:r>
              <a:rPr lang="en-US" sz="2800" dirty="0" err="1"/>
              <a:t>ou</a:t>
            </a:r>
            <a:r>
              <a:rPr lang="en-US" sz="2800" dirty="0"/>
              <a:t> </a:t>
            </a:r>
            <a:r>
              <a:rPr lang="en-US" sz="2800" dirty="0" err="1"/>
              <a:t>ainda</a:t>
            </a:r>
            <a:r>
              <a:rPr lang="en-US" sz="2800" dirty="0"/>
              <a:t> do auto </a:t>
            </a:r>
            <a:r>
              <a:rPr lang="en-US" sz="2800" dirty="0" err="1"/>
              <a:t>sumário</a:t>
            </a:r>
            <a:r>
              <a:rPr lang="en-US" sz="2800" dirty="0"/>
              <a:t> de </a:t>
            </a:r>
            <a:r>
              <a:rPr lang="en-US" sz="2800" dirty="0" err="1"/>
              <a:t>entrega</a:t>
            </a:r>
            <a:r>
              <a:rPr lang="en-US" sz="2800" dirty="0"/>
              <a:t> e </a:t>
            </a:r>
            <a:r>
              <a:rPr lang="en-US" sz="2800" dirty="0" err="1"/>
              <a:t>recepção</a:t>
            </a:r>
            <a:r>
              <a:rPr lang="en-US" sz="2800" dirty="0"/>
              <a:t> (art.298/2)</a:t>
            </a:r>
          </a:p>
          <a:p>
            <a:endParaRPr lang="en-US" sz="1000" dirty="0"/>
          </a:p>
          <a:p>
            <a:r>
              <a:rPr lang="en-US" sz="2800" dirty="0"/>
              <a:t>A </a:t>
            </a:r>
            <a:r>
              <a:rPr lang="en-US" sz="2800" dirty="0" err="1"/>
              <a:t>não</a:t>
            </a:r>
            <a:r>
              <a:rPr lang="en-US" sz="2800" dirty="0"/>
              <a:t> </a:t>
            </a:r>
            <a:r>
              <a:rPr lang="en-US" sz="2800" dirty="0" err="1"/>
              <a:t>libertação</a:t>
            </a:r>
            <a:r>
              <a:rPr lang="en-US" sz="2800" dirty="0"/>
              <a:t> do </a:t>
            </a:r>
            <a:r>
              <a:rPr lang="en-US" sz="2800" dirty="0" err="1"/>
              <a:t>detido</a:t>
            </a:r>
            <a:r>
              <a:rPr lang="en-US" sz="2800" dirty="0"/>
              <a:t> </a:t>
            </a:r>
            <a:r>
              <a:rPr lang="en-US" sz="2800" dirty="0" err="1"/>
              <a:t>mesmo</a:t>
            </a:r>
            <a:r>
              <a:rPr lang="en-US" sz="2800" dirty="0"/>
              <a:t> </a:t>
            </a:r>
            <a:r>
              <a:rPr lang="en-US" sz="2800" dirty="0" err="1"/>
              <a:t>tornando</a:t>
            </a:r>
            <a:r>
              <a:rPr lang="en-US" sz="2800" dirty="0"/>
              <a:t>-se </a:t>
            </a:r>
            <a:r>
              <a:rPr lang="pt-BR" sz="2800" dirty="0"/>
              <a:t>manifesto que a detenção foi efectuada por erro sobre a pessoa ou fora dos casos em que era legalmente admissível ou que a medida se tornou desnecessária (art.304)</a:t>
            </a:r>
            <a:endParaRPr lang="en-US" sz="2800" dirty="0"/>
          </a:p>
          <a:p>
            <a:endParaRPr lang="en-US" sz="2700" dirty="0"/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70963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420"/>
            <a:ext cx="12192001" cy="107482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400" dirty="0"/>
              <a:t>Primeiro interrogatório judicial de arguido detido</a:t>
            </a:r>
            <a:br>
              <a:rPr lang="pt-BR" sz="44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3600" dirty="0"/>
              <a:t> 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 </a:t>
            </a:r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652337"/>
            <a:ext cx="11293642" cy="4748463"/>
          </a:xfrm>
        </p:spPr>
        <p:txBody>
          <a:bodyPr/>
          <a:lstStyle/>
          <a:p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lugar</a:t>
            </a:r>
            <a:r>
              <a:rPr lang="en-US" dirty="0"/>
              <a:t> se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houver</a:t>
            </a:r>
            <a:r>
              <a:rPr lang="en-US" dirty="0"/>
              <a:t> o </a:t>
            </a:r>
            <a:r>
              <a:rPr lang="en-US" dirty="0" err="1"/>
              <a:t>julgamento</a:t>
            </a:r>
            <a:r>
              <a:rPr lang="en-US" dirty="0"/>
              <a:t> </a:t>
            </a:r>
            <a:r>
              <a:rPr lang="en-US" dirty="0" err="1"/>
              <a:t>sumário</a:t>
            </a:r>
            <a:r>
              <a:rPr lang="en-US" dirty="0"/>
              <a:t> (art. 175 n. 1 CPP).</a:t>
            </a:r>
          </a:p>
          <a:p>
            <a:endParaRPr lang="en-US" dirty="0"/>
          </a:p>
          <a:p>
            <a:pPr algn="just"/>
            <a:r>
              <a:rPr lang="en-US" dirty="0" err="1"/>
              <a:t>Ocorre</a:t>
            </a:r>
            <a:r>
              <a:rPr lang="en-US" dirty="0"/>
              <a:t> em </a:t>
            </a:r>
            <a:r>
              <a:rPr lang="en-US" dirty="0" err="1"/>
              <a:t>acto</a:t>
            </a:r>
            <a:r>
              <a:rPr lang="en-US" dirty="0"/>
              <a:t> </a:t>
            </a:r>
            <a:r>
              <a:rPr lang="en-US" dirty="0" err="1"/>
              <a:t>seguido</a:t>
            </a:r>
            <a:r>
              <a:rPr lang="en-US" dirty="0"/>
              <a:t> à </a:t>
            </a:r>
            <a:r>
              <a:rPr lang="en-US" dirty="0" err="1"/>
              <a:t>detenção</a:t>
            </a:r>
            <a:r>
              <a:rPr lang="en-US" dirty="0"/>
              <a:t>, </a:t>
            </a:r>
            <a:r>
              <a:rPr lang="en-US" dirty="0" err="1"/>
              <a:t>seguido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de </a:t>
            </a:r>
            <a:r>
              <a:rPr lang="en-US" dirty="0" err="1"/>
              <a:t>interrogatório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judicial, e no </a:t>
            </a:r>
            <a:r>
              <a:rPr lang="en-US" dirty="0" err="1"/>
              <a:t>prazo</a:t>
            </a:r>
            <a:r>
              <a:rPr lang="en-US" dirty="0"/>
              <a:t> </a:t>
            </a:r>
            <a:r>
              <a:rPr lang="en-US" dirty="0" err="1"/>
              <a:t>máximo</a:t>
            </a:r>
            <a:r>
              <a:rPr lang="en-US" dirty="0"/>
              <a:t> de 48horas (art.175 n.1 e art. 297 CPP), e 10 </a:t>
            </a:r>
            <a:r>
              <a:rPr lang="en-US" dirty="0" err="1"/>
              <a:t>dias</a:t>
            </a:r>
            <a:r>
              <a:rPr lang="en-US" dirty="0"/>
              <a:t>, </a:t>
            </a:r>
            <a:r>
              <a:rPr lang="en-US" dirty="0" err="1"/>
              <a:t>tratando</a:t>
            </a:r>
            <a:r>
              <a:rPr lang="en-US" dirty="0"/>
              <a:t> dos crimes </a:t>
            </a:r>
            <a:r>
              <a:rPr lang="en-US" dirty="0" err="1"/>
              <a:t>previsto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Lei 3/97, de 13 de </a:t>
            </a:r>
            <a:r>
              <a:rPr lang="en-US" dirty="0" err="1"/>
              <a:t>Março</a:t>
            </a:r>
            <a:r>
              <a:rPr lang="en-US" dirty="0"/>
              <a:t>.</a:t>
            </a:r>
          </a:p>
          <a:p>
            <a:pPr marL="119062" indent="0" algn="just">
              <a:buNone/>
            </a:pPr>
            <a:endParaRPr lang="en-US" dirty="0"/>
          </a:p>
          <a:p>
            <a:r>
              <a:rPr lang="en-US" dirty="0"/>
              <a:t>Segue o </a:t>
            </a:r>
            <a:r>
              <a:rPr lang="en-US" dirty="0" err="1"/>
              <a:t>formalismo</a:t>
            </a:r>
            <a:r>
              <a:rPr lang="en-US" dirty="0"/>
              <a:t> </a:t>
            </a:r>
            <a:r>
              <a:rPr lang="en-US" dirty="0" err="1"/>
              <a:t>previsto</a:t>
            </a:r>
            <a:r>
              <a:rPr lang="en-US" dirty="0"/>
              <a:t> no </a:t>
            </a:r>
            <a:r>
              <a:rPr lang="en-US" dirty="0" err="1"/>
              <a:t>artigo</a:t>
            </a:r>
            <a:r>
              <a:rPr lang="en-US" dirty="0"/>
              <a:t> 175 CPP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566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420"/>
            <a:ext cx="12192001" cy="107482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400" dirty="0">
                <a:solidFill>
                  <a:schemeClr val="accent1"/>
                </a:solidFill>
              </a:rPr>
              <a:t>Situação do detido após o 1</a:t>
            </a:r>
            <a:r>
              <a:rPr lang="pt-BR" sz="4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pt-BR" sz="4400" dirty="0">
                <a:solidFill>
                  <a:schemeClr val="accent1"/>
                </a:solidFill>
              </a:rPr>
              <a:t> interrogatório judicial</a:t>
            </a:r>
            <a:r>
              <a:rPr lang="pt-BR" sz="2000" dirty="0"/>
              <a:t/>
            </a:r>
            <a:br>
              <a:rPr lang="pt-BR" sz="2000" dirty="0"/>
            </a:br>
            <a:r>
              <a:rPr lang="pt-BR" sz="3600" dirty="0"/>
              <a:t> 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 </a:t>
            </a:r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52337"/>
            <a:ext cx="11726779" cy="5045243"/>
          </a:xfrm>
        </p:spPr>
        <p:txBody>
          <a:bodyPr/>
          <a:lstStyle/>
          <a:p>
            <a:pPr algn="just"/>
            <a:r>
              <a:rPr lang="en-US" sz="3100" dirty="0"/>
              <a:t>Ser </a:t>
            </a:r>
            <a:r>
              <a:rPr lang="en-US" sz="3100" dirty="0" err="1"/>
              <a:t>restituído</a:t>
            </a:r>
            <a:r>
              <a:rPr lang="en-US" sz="3100" dirty="0"/>
              <a:t> à liberdade:</a:t>
            </a:r>
          </a:p>
          <a:p>
            <a:pPr algn="just"/>
            <a:endParaRPr lang="en-US" sz="1000" dirty="0"/>
          </a:p>
          <a:p>
            <a:pPr marL="925512" lvl="1" indent="-514350" algn="just">
              <a:buAutoNum type="alphaLcParenR"/>
            </a:pPr>
            <a:r>
              <a:rPr lang="en-US" sz="3100" dirty="0"/>
              <a:t>Sem </a:t>
            </a:r>
            <a:r>
              <a:rPr lang="en-US" sz="3100" dirty="0" err="1"/>
              <a:t>quaisquer</a:t>
            </a:r>
            <a:r>
              <a:rPr lang="en-US" sz="3100" dirty="0"/>
              <a:t> </a:t>
            </a:r>
            <a:r>
              <a:rPr lang="en-US" sz="3100" dirty="0" err="1"/>
              <a:t>obrigações</a:t>
            </a:r>
            <a:r>
              <a:rPr lang="en-US" sz="3100" dirty="0"/>
              <a:t>, </a:t>
            </a:r>
            <a:r>
              <a:rPr lang="en-US" sz="3100" dirty="0" err="1"/>
              <a:t>porque</a:t>
            </a:r>
            <a:r>
              <a:rPr lang="en-US" sz="3100" dirty="0"/>
              <a:t> </a:t>
            </a:r>
            <a:r>
              <a:rPr lang="en-US" sz="3100" dirty="0" err="1"/>
              <a:t>ilegal</a:t>
            </a:r>
            <a:r>
              <a:rPr lang="en-US" sz="3100" dirty="0"/>
              <a:t>/</a:t>
            </a:r>
            <a:r>
              <a:rPr lang="en-US" sz="3100" dirty="0" err="1"/>
              <a:t>indevida</a:t>
            </a:r>
            <a:r>
              <a:rPr lang="en-US" sz="3100" dirty="0"/>
              <a:t> a </a:t>
            </a:r>
            <a:r>
              <a:rPr lang="en-US" sz="3100" dirty="0" err="1"/>
              <a:t>detenção</a:t>
            </a:r>
            <a:r>
              <a:rPr lang="en-US" sz="3100" dirty="0"/>
              <a:t>.</a:t>
            </a:r>
          </a:p>
          <a:p>
            <a:pPr marL="925512" lvl="1" indent="-514350" algn="just">
              <a:buAutoNum type="alphaLcParenR"/>
            </a:pPr>
            <a:endParaRPr lang="en-US" sz="1000" dirty="0"/>
          </a:p>
          <a:p>
            <a:pPr marL="925512" lvl="1" indent="-514350" algn="just">
              <a:buAutoNum type="alphaLcParenR"/>
            </a:pPr>
            <a:r>
              <a:rPr lang="en-US" sz="3100" dirty="0" err="1"/>
              <a:t>Findo</a:t>
            </a:r>
            <a:r>
              <a:rPr lang="en-US" sz="3100" dirty="0"/>
              <a:t> o </a:t>
            </a:r>
            <a:r>
              <a:rPr lang="en-US" sz="3100" dirty="0" err="1"/>
              <a:t>acto</a:t>
            </a:r>
            <a:r>
              <a:rPr lang="en-US" sz="3100" dirty="0"/>
              <a:t> processual para o qual </a:t>
            </a:r>
            <a:r>
              <a:rPr lang="en-US" sz="3100" dirty="0" err="1"/>
              <a:t>veio</a:t>
            </a:r>
            <a:r>
              <a:rPr lang="en-US" sz="3100" dirty="0"/>
              <a:t> </a:t>
            </a:r>
            <a:r>
              <a:rPr lang="en-US" sz="3100" dirty="0" err="1"/>
              <a:t>detido</a:t>
            </a:r>
            <a:r>
              <a:rPr lang="en-US" sz="3100" dirty="0"/>
              <a:t> art. 320 e 132 CPP.</a:t>
            </a:r>
          </a:p>
          <a:p>
            <a:pPr marL="411162" lvl="1" indent="0" algn="just">
              <a:buNone/>
            </a:pPr>
            <a:endParaRPr lang="en-US" sz="600" dirty="0"/>
          </a:p>
          <a:p>
            <a:pPr marL="925512" lvl="1" indent="-514350" algn="just">
              <a:buAutoNum type="alphaLcParenR"/>
            </a:pPr>
            <a:endParaRPr lang="en-US" sz="600" dirty="0"/>
          </a:p>
          <a:p>
            <a:pPr marL="925512" lvl="1" indent="-514350" algn="just">
              <a:buAutoNum type="alphaLcParenR"/>
            </a:pPr>
            <a:r>
              <a:rPr lang="en-US" sz="3100" dirty="0" err="1"/>
              <a:t>Sujeito</a:t>
            </a:r>
            <a:r>
              <a:rPr lang="en-US" sz="3100" dirty="0"/>
              <a:t> a </a:t>
            </a:r>
            <a:r>
              <a:rPr lang="en-US" sz="3100" dirty="0" err="1"/>
              <a:t>medida</a:t>
            </a:r>
            <a:r>
              <a:rPr lang="en-US" sz="3100" dirty="0"/>
              <a:t> de garantia patrimonial </a:t>
            </a:r>
            <a:r>
              <a:rPr lang="en-US" sz="3100" dirty="0" err="1"/>
              <a:t>ou</a:t>
            </a:r>
            <a:r>
              <a:rPr lang="en-US" sz="3100" dirty="0"/>
              <a:t> </a:t>
            </a:r>
            <a:r>
              <a:rPr lang="en-US" sz="3100" dirty="0" err="1"/>
              <a:t>medida</a:t>
            </a:r>
            <a:r>
              <a:rPr lang="en-US" sz="3100" dirty="0"/>
              <a:t> de coação que </a:t>
            </a:r>
            <a:r>
              <a:rPr lang="en-US" sz="3100" dirty="0" err="1"/>
              <a:t>não</a:t>
            </a:r>
            <a:r>
              <a:rPr lang="en-US" sz="3100" dirty="0"/>
              <a:t> </a:t>
            </a:r>
            <a:r>
              <a:rPr lang="en-US" sz="3100" dirty="0" err="1"/>
              <a:t>seja</a:t>
            </a:r>
            <a:r>
              <a:rPr lang="en-US" sz="3100" dirty="0"/>
              <a:t> a prisão preventiva </a:t>
            </a:r>
            <a:r>
              <a:rPr lang="en-US" sz="3100" dirty="0" err="1"/>
              <a:t>ou</a:t>
            </a:r>
            <a:r>
              <a:rPr lang="en-US" sz="3100" dirty="0"/>
              <a:t> </a:t>
            </a:r>
            <a:r>
              <a:rPr lang="en-US" sz="3100" dirty="0" err="1"/>
              <a:t>obrigação</a:t>
            </a:r>
            <a:r>
              <a:rPr lang="en-US" sz="3100" dirty="0"/>
              <a:t> de </a:t>
            </a:r>
            <a:r>
              <a:rPr lang="en-US" sz="3100" dirty="0" err="1"/>
              <a:t>permanência</a:t>
            </a:r>
            <a:r>
              <a:rPr lang="en-US" sz="3100" dirty="0"/>
              <a:t> em </a:t>
            </a:r>
            <a:r>
              <a:rPr lang="en-US" sz="3100" dirty="0" err="1"/>
              <a:t>habitação</a:t>
            </a:r>
            <a:r>
              <a:rPr lang="en-US" sz="3100" dirty="0"/>
              <a:t>. </a:t>
            </a:r>
          </a:p>
          <a:p>
            <a:pPr marL="633412" indent="-514350" algn="just">
              <a:buAutoNum type="alphaLcParenR"/>
            </a:pPr>
            <a:endParaRPr lang="en-US" sz="1000" dirty="0"/>
          </a:p>
          <a:p>
            <a:pPr algn="just"/>
            <a:r>
              <a:rPr lang="en-US" sz="3100" dirty="0" err="1"/>
              <a:t>Manter</a:t>
            </a:r>
            <a:r>
              <a:rPr lang="en-US" sz="3100" dirty="0"/>
              <a:t>-se o </a:t>
            </a:r>
            <a:r>
              <a:rPr lang="en-US" sz="3100" dirty="0" err="1"/>
              <a:t>detido</a:t>
            </a:r>
            <a:r>
              <a:rPr lang="en-US" sz="3100" dirty="0"/>
              <a:t> em prisão preventiva </a:t>
            </a:r>
            <a:r>
              <a:rPr lang="en-US" sz="3100" dirty="0" err="1"/>
              <a:t>verificados</a:t>
            </a:r>
            <a:r>
              <a:rPr lang="en-US" sz="3100" dirty="0"/>
              <a:t> </a:t>
            </a:r>
            <a:r>
              <a:rPr lang="en-US" sz="3100" dirty="0" err="1"/>
              <a:t>os</a:t>
            </a:r>
            <a:r>
              <a:rPr lang="en-US" sz="3100" dirty="0"/>
              <a:t> pressupostos do art. 243 e 245 CPP.</a:t>
            </a:r>
          </a:p>
          <a:p>
            <a:pPr marL="119062" indent="0" algn="just">
              <a:buNone/>
            </a:pPr>
            <a:endParaRPr lang="en-US" sz="2800" dirty="0"/>
          </a:p>
          <a:p>
            <a:pPr marL="633412" indent="-514350" algn="just">
              <a:buAutoNum type="alphaLcParenR"/>
            </a:pPr>
            <a:endParaRPr lang="en-US" sz="2800" dirty="0"/>
          </a:p>
          <a:p>
            <a:pPr marL="633412" indent="-514350" algn="just">
              <a:buAutoNum type="alphaLcParenR"/>
            </a:pPr>
            <a:endParaRPr lang="en-US" sz="2800" dirty="0"/>
          </a:p>
          <a:p>
            <a:pPr algn="just"/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2743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>
            <a:extLst>
              <a:ext uri="{FF2B5EF4-FFF2-40B4-BE49-F238E27FC236}">
                <a16:creationId xmlns:a16="http://schemas.microsoft.com/office/drawing/2014/main" id="{F4067A34-0FFA-9742-AB45-9F6E62E63F89}"/>
              </a:ext>
            </a:extLst>
          </p:cNvPr>
          <p:cNvSpPr/>
          <p:nvPr/>
        </p:nvSpPr>
        <p:spPr>
          <a:xfrm>
            <a:off x="0" y="15778"/>
            <a:ext cx="12192000" cy="1142999"/>
          </a:xfrm>
          <a:custGeom>
            <a:avLst/>
            <a:gdLst>
              <a:gd name="connsiteX0" fmla="*/ 0 w 11034011"/>
              <a:gd name="connsiteY0" fmla="*/ 169843 h 1698426"/>
              <a:gd name="connsiteX1" fmla="*/ 169843 w 11034011"/>
              <a:gd name="connsiteY1" fmla="*/ 0 h 1698426"/>
              <a:gd name="connsiteX2" fmla="*/ 10864168 w 11034011"/>
              <a:gd name="connsiteY2" fmla="*/ 0 h 1698426"/>
              <a:gd name="connsiteX3" fmla="*/ 11034011 w 11034011"/>
              <a:gd name="connsiteY3" fmla="*/ 169843 h 1698426"/>
              <a:gd name="connsiteX4" fmla="*/ 11034011 w 11034011"/>
              <a:gd name="connsiteY4" fmla="*/ 1528583 h 1698426"/>
              <a:gd name="connsiteX5" fmla="*/ 10864168 w 11034011"/>
              <a:gd name="connsiteY5" fmla="*/ 1698426 h 1698426"/>
              <a:gd name="connsiteX6" fmla="*/ 169843 w 11034011"/>
              <a:gd name="connsiteY6" fmla="*/ 1698426 h 1698426"/>
              <a:gd name="connsiteX7" fmla="*/ 0 w 11034011"/>
              <a:gd name="connsiteY7" fmla="*/ 1528583 h 1698426"/>
              <a:gd name="connsiteX8" fmla="*/ 0 w 11034011"/>
              <a:gd name="connsiteY8" fmla="*/ 169843 h 169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4011" h="1698426">
                <a:moveTo>
                  <a:pt x="0" y="169843"/>
                </a:moveTo>
                <a:cubicBezTo>
                  <a:pt x="0" y="76041"/>
                  <a:pt x="76041" y="0"/>
                  <a:pt x="169843" y="0"/>
                </a:cubicBezTo>
                <a:lnTo>
                  <a:pt x="10864168" y="0"/>
                </a:lnTo>
                <a:cubicBezTo>
                  <a:pt x="10957970" y="0"/>
                  <a:pt x="11034011" y="76041"/>
                  <a:pt x="11034011" y="169843"/>
                </a:cubicBezTo>
                <a:lnTo>
                  <a:pt x="11034011" y="1528583"/>
                </a:lnTo>
                <a:cubicBezTo>
                  <a:pt x="11034011" y="1622385"/>
                  <a:pt x="10957970" y="1698426"/>
                  <a:pt x="10864168" y="1698426"/>
                </a:cubicBezTo>
                <a:lnTo>
                  <a:pt x="169843" y="1698426"/>
                </a:lnTo>
                <a:cubicBezTo>
                  <a:pt x="76041" y="1698426"/>
                  <a:pt x="0" y="1622385"/>
                  <a:pt x="0" y="1528583"/>
                </a:cubicBezTo>
                <a:lnTo>
                  <a:pt x="0" y="169843"/>
                </a:lnTo>
                <a:close/>
              </a:path>
            </a:pathLst>
          </a:custGeom>
          <a:solidFill>
            <a:schemeClr val="tx1"/>
          </a:solidFill>
        </p:spPr>
        <p:txBody>
          <a:bodyPr vert="horz" lIns="91440" rIns="45720" rtlCol="0" anchor="ctr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Habeas corpus por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prisão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ilegal</a:t>
            </a: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Art. 66CRM e Art.265CPP</a:t>
            </a:r>
            <a:endParaRPr lang="pt-BR" sz="3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Forma Livre 6">
            <a:extLst>
              <a:ext uri="{FF2B5EF4-FFF2-40B4-BE49-F238E27FC236}">
                <a16:creationId xmlns:a16="http://schemas.microsoft.com/office/drawing/2014/main" id="{4FB2E317-937E-CE49-A2AE-E2568BFBB8D7}"/>
              </a:ext>
            </a:extLst>
          </p:cNvPr>
          <p:cNvSpPr/>
          <p:nvPr/>
        </p:nvSpPr>
        <p:spPr>
          <a:xfrm>
            <a:off x="3255" y="1424764"/>
            <a:ext cx="2990268" cy="5417458"/>
          </a:xfrm>
          <a:custGeom>
            <a:avLst/>
            <a:gdLst>
              <a:gd name="connsiteX0" fmla="*/ 0 w 1753099"/>
              <a:gd name="connsiteY0" fmla="*/ 169843 h 1698426"/>
              <a:gd name="connsiteX1" fmla="*/ 169843 w 1753099"/>
              <a:gd name="connsiteY1" fmla="*/ 0 h 1698426"/>
              <a:gd name="connsiteX2" fmla="*/ 1583256 w 1753099"/>
              <a:gd name="connsiteY2" fmla="*/ 0 h 1698426"/>
              <a:gd name="connsiteX3" fmla="*/ 1753099 w 1753099"/>
              <a:gd name="connsiteY3" fmla="*/ 169843 h 1698426"/>
              <a:gd name="connsiteX4" fmla="*/ 1753099 w 1753099"/>
              <a:gd name="connsiteY4" fmla="*/ 1528583 h 1698426"/>
              <a:gd name="connsiteX5" fmla="*/ 1583256 w 1753099"/>
              <a:gd name="connsiteY5" fmla="*/ 1698426 h 1698426"/>
              <a:gd name="connsiteX6" fmla="*/ 169843 w 1753099"/>
              <a:gd name="connsiteY6" fmla="*/ 1698426 h 1698426"/>
              <a:gd name="connsiteX7" fmla="*/ 0 w 1753099"/>
              <a:gd name="connsiteY7" fmla="*/ 1528583 h 1698426"/>
              <a:gd name="connsiteX8" fmla="*/ 0 w 1753099"/>
              <a:gd name="connsiteY8" fmla="*/ 169843 h 169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099" h="1698426">
                <a:moveTo>
                  <a:pt x="0" y="169843"/>
                </a:moveTo>
                <a:cubicBezTo>
                  <a:pt x="0" y="76041"/>
                  <a:pt x="76041" y="0"/>
                  <a:pt x="169843" y="0"/>
                </a:cubicBezTo>
                <a:lnTo>
                  <a:pt x="1583256" y="0"/>
                </a:lnTo>
                <a:cubicBezTo>
                  <a:pt x="1677058" y="0"/>
                  <a:pt x="1753099" y="76041"/>
                  <a:pt x="1753099" y="169843"/>
                </a:cubicBezTo>
                <a:lnTo>
                  <a:pt x="1753099" y="1528583"/>
                </a:lnTo>
                <a:cubicBezTo>
                  <a:pt x="1753099" y="1622385"/>
                  <a:pt x="1677058" y="1698426"/>
                  <a:pt x="1583256" y="1698426"/>
                </a:cubicBezTo>
                <a:lnTo>
                  <a:pt x="169843" y="1698426"/>
                </a:lnTo>
                <a:cubicBezTo>
                  <a:pt x="76041" y="1698426"/>
                  <a:pt x="0" y="1622385"/>
                  <a:pt x="0" y="1528583"/>
                </a:cubicBezTo>
                <a:lnTo>
                  <a:pt x="0" y="16984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465" tIns="95465" rIns="95465" bIns="95465" numCol="1" spcCol="1270" anchor="ctr" anchorCtr="0">
            <a:noAutofit/>
          </a:bodyPr>
          <a:lstStyle/>
          <a:p>
            <a:pPr marL="0" marR="0" lvl="0" indent="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Pressupostos:</a:t>
            </a:r>
          </a:p>
          <a:p>
            <a:pPr marL="457200" marR="0" lvl="0" indent="-45720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Prisão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efectuada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ordenada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por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entidade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incompetente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</a:t>
            </a:r>
          </a:p>
          <a:p>
            <a:pPr marL="0" marR="0" lvl="0" indent="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57200" marR="0" lvl="0" indent="-45720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Prisão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motivada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por facto pelo qual a lei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permite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457200" marR="0" lvl="0" indent="-45720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AutoNum type="alphaLcParenR"/>
              <a:tabLst/>
              <a:defRPr/>
            </a:pPr>
            <a:r>
              <a:rPr lang="en-US" sz="2400" dirty="0" err="1">
                <a:solidFill>
                  <a:prstClr val="black"/>
                </a:solidFill>
                <a:latin typeface="Corbel"/>
              </a:rPr>
              <a:t>Prisão</a:t>
            </a:r>
            <a:r>
              <a:rPr lang="en-US" sz="2400" dirty="0">
                <a:solidFill>
                  <a:prstClr val="black"/>
                </a:solidFill>
                <a:latin typeface="Corbel"/>
              </a:rPr>
              <a:t> m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antida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para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além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dos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prazos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fixados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lei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decisão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judicial.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rma Livre 7">
            <a:extLst>
              <a:ext uri="{FF2B5EF4-FFF2-40B4-BE49-F238E27FC236}">
                <a16:creationId xmlns:a16="http://schemas.microsoft.com/office/drawing/2014/main" id="{EE3E7B52-7F1E-F94E-8DE6-B24F3AA362CD}"/>
              </a:ext>
            </a:extLst>
          </p:cNvPr>
          <p:cNvSpPr/>
          <p:nvPr/>
        </p:nvSpPr>
        <p:spPr>
          <a:xfrm>
            <a:off x="3606838" y="1424764"/>
            <a:ext cx="7323432" cy="1558576"/>
          </a:xfrm>
          <a:custGeom>
            <a:avLst/>
            <a:gdLst>
              <a:gd name="connsiteX0" fmla="*/ 0 w 1753099"/>
              <a:gd name="connsiteY0" fmla="*/ 169843 h 1698426"/>
              <a:gd name="connsiteX1" fmla="*/ 169843 w 1753099"/>
              <a:gd name="connsiteY1" fmla="*/ 0 h 1698426"/>
              <a:gd name="connsiteX2" fmla="*/ 1583256 w 1753099"/>
              <a:gd name="connsiteY2" fmla="*/ 0 h 1698426"/>
              <a:gd name="connsiteX3" fmla="*/ 1753099 w 1753099"/>
              <a:gd name="connsiteY3" fmla="*/ 169843 h 1698426"/>
              <a:gd name="connsiteX4" fmla="*/ 1753099 w 1753099"/>
              <a:gd name="connsiteY4" fmla="*/ 1528583 h 1698426"/>
              <a:gd name="connsiteX5" fmla="*/ 1583256 w 1753099"/>
              <a:gd name="connsiteY5" fmla="*/ 1698426 h 1698426"/>
              <a:gd name="connsiteX6" fmla="*/ 169843 w 1753099"/>
              <a:gd name="connsiteY6" fmla="*/ 1698426 h 1698426"/>
              <a:gd name="connsiteX7" fmla="*/ 0 w 1753099"/>
              <a:gd name="connsiteY7" fmla="*/ 1528583 h 1698426"/>
              <a:gd name="connsiteX8" fmla="*/ 0 w 1753099"/>
              <a:gd name="connsiteY8" fmla="*/ 169843 h 169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099" h="1698426">
                <a:moveTo>
                  <a:pt x="0" y="169843"/>
                </a:moveTo>
                <a:cubicBezTo>
                  <a:pt x="0" y="76041"/>
                  <a:pt x="76041" y="0"/>
                  <a:pt x="169843" y="0"/>
                </a:cubicBezTo>
                <a:lnTo>
                  <a:pt x="1583256" y="0"/>
                </a:lnTo>
                <a:cubicBezTo>
                  <a:pt x="1677058" y="0"/>
                  <a:pt x="1753099" y="76041"/>
                  <a:pt x="1753099" y="169843"/>
                </a:cubicBezTo>
                <a:lnTo>
                  <a:pt x="1753099" y="1528583"/>
                </a:lnTo>
                <a:cubicBezTo>
                  <a:pt x="1753099" y="1622385"/>
                  <a:pt x="1677058" y="1698426"/>
                  <a:pt x="1583256" y="1698426"/>
                </a:cubicBezTo>
                <a:lnTo>
                  <a:pt x="169843" y="1698426"/>
                </a:lnTo>
                <a:cubicBezTo>
                  <a:pt x="76041" y="1698426"/>
                  <a:pt x="0" y="1622385"/>
                  <a:pt x="0" y="1528583"/>
                </a:cubicBezTo>
                <a:lnTo>
                  <a:pt x="0" y="169843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465" tIns="95465" rIns="95465" bIns="95465" numCol="1" spcCol="1270" anchor="ctr" anchorCtr="0">
            <a:noAutofit/>
          </a:bodyPr>
          <a:lstStyle/>
          <a:p>
            <a:pPr marL="0" marR="0" lvl="0" indent="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Somente um Juiz (JIC) pode impor prisão preventiva. Se imposta por qualquer outra entidade, estará preenchido este pressuposto</a:t>
            </a: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79301F2-3CAF-B176-E113-F4A578AE650D}"/>
              </a:ext>
            </a:extLst>
          </p:cNvPr>
          <p:cNvSpPr/>
          <p:nvPr/>
        </p:nvSpPr>
        <p:spPr>
          <a:xfrm>
            <a:off x="2993521" y="2013349"/>
            <a:ext cx="61331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410B852-8A4E-E2DD-975E-546E67E2FDFE}"/>
              </a:ext>
            </a:extLst>
          </p:cNvPr>
          <p:cNvSpPr/>
          <p:nvPr/>
        </p:nvSpPr>
        <p:spPr>
          <a:xfrm>
            <a:off x="2993520" y="3905087"/>
            <a:ext cx="61331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" name="Forma Livre 7">
            <a:extLst>
              <a:ext uri="{FF2B5EF4-FFF2-40B4-BE49-F238E27FC236}">
                <a16:creationId xmlns:a16="http://schemas.microsoft.com/office/drawing/2014/main" id="{263BE6C6-8CC6-86E9-8661-F289689CFFE5}"/>
              </a:ext>
            </a:extLst>
          </p:cNvPr>
          <p:cNvSpPr/>
          <p:nvPr/>
        </p:nvSpPr>
        <p:spPr>
          <a:xfrm>
            <a:off x="3606838" y="3284403"/>
            <a:ext cx="8290995" cy="1796079"/>
          </a:xfrm>
          <a:custGeom>
            <a:avLst/>
            <a:gdLst>
              <a:gd name="connsiteX0" fmla="*/ 0 w 1753099"/>
              <a:gd name="connsiteY0" fmla="*/ 169843 h 1698426"/>
              <a:gd name="connsiteX1" fmla="*/ 169843 w 1753099"/>
              <a:gd name="connsiteY1" fmla="*/ 0 h 1698426"/>
              <a:gd name="connsiteX2" fmla="*/ 1583256 w 1753099"/>
              <a:gd name="connsiteY2" fmla="*/ 0 h 1698426"/>
              <a:gd name="connsiteX3" fmla="*/ 1753099 w 1753099"/>
              <a:gd name="connsiteY3" fmla="*/ 169843 h 1698426"/>
              <a:gd name="connsiteX4" fmla="*/ 1753099 w 1753099"/>
              <a:gd name="connsiteY4" fmla="*/ 1528583 h 1698426"/>
              <a:gd name="connsiteX5" fmla="*/ 1583256 w 1753099"/>
              <a:gd name="connsiteY5" fmla="*/ 1698426 h 1698426"/>
              <a:gd name="connsiteX6" fmla="*/ 169843 w 1753099"/>
              <a:gd name="connsiteY6" fmla="*/ 1698426 h 1698426"/>
              <a:gd name="connsiteX7" fmla="*/ 0 w 1753099"/>
              <a:gd name="connsiteY7" fmla="*/ 1528583 h 1698426"/>
              <a:gd name="connsiteX8" fmla="*/ 0 w 1753099"/>
              <a:gd name="connsiteY8" fmla="*/ 169843 h 169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099" h="1698426">
                <a:moveTo>
                  <a:pt x="0" y="169843"/>
                </a:moveTo>
                <a:cubicBezTo>
                  <a:pt x="0" y="76041"/>
                  <a:pt x="76041" y="0"/>
                  <a:pt x="169843" y="0"/>
                </a:cubicBezTo>
                <a:lnTo>
                  <a:pt x="1583256" y="0"/>
                </a:lnTo>
                <a:cubicBezTo>
                  <a:pt x="1677058" y="0"/>
                  <a:pt x="1753099" y="76041"/>
                  <a:pt x="1753099" y="169843"/>
                </a:cubicBezTo>
                <a:lnTo>
                  <a:pt x="1753099" y="1528583"/>
                </a:lnTo>
                <a:cubicBezTo>
                  <a:pt x="1753099" y="1622385"/>
                  <a:pt x="1677058" y="1698426"/>
                  <a:pt x="1583256" y="1698426"/>
                </a:cubicBezTo>
                <a:lnTo>
                  <a:pt x="169843" y="1698426"/>
                </a:lnTo>
                <a:cubicBezTo>
                  <a:pt x="76041" y="1698426"/>
                  <a:pt x="0" y="1622385"/>
                  <a:pt x="0" y="1528583"/>
                </a:cubicBezTo>
                <a:lnTo>
                  <a:pt x="0" y="169843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465" tIns="95465" rIns="95465" bIns="95465" numCol="1" spcCol="1270" anchor="ctr" anchorCtr="0">
            <a:noAutofit/>
          </a:bodyPr>
          <a:lstStyle/>
          <a:p>
            <a:pPr marL="0" marR="0" lvl="0" indent="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Crime punível com pena de prisão não superior a 2 anos (Art. 243 CPP), e crimes negligentes</a:t>
            </a:r>
          </a:p>
          <a:p>
            <a:pPr marL="0" marR="0" lvl="0" indent="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Havendo causa de isenção de responsabilidade (Art. 51CP) ou extinção do procedimento criminal (art. 155 e art. 156 CPP) ex vi art. 233CPP</a:t>
            </a:r>
          </a:p>
        </p:txBody>
      </p:sp>
      <p:sp>
        <p:nvSpPr>
          <p:cNvPr id="15" name="Forma Livre 7">
            <a:extLst>
              <a:ext uri="{FF2B5EF4-FFF2-40B4-BE49-F238E27FC236}">
                <a16:creationId xmlns:a16="http://schemas.microsoft.com/office/drawing/2014/main" id="{B03503E0-9EC6-341B-6823-7310B16E56E8}"/>
              </a:ext>
            </a:extLst>
          </p:cNvPr>
          <p:cNvSpPr/>
          <p:nvPr/>
        </p:nvSpPr>
        <p:spPr>
          <a:xfrm>
            <a:off x="3606838" y="5108966"/>
            <a:ext cx="8290995" cy="1766496"/>
          </a:xfrm>
          <a:custGeom>
            <a:avLst/>
            <a:gdLst>
              <a:gd name="connsiteX0" fmla="*/ 0 w 1753099"/>
              <a:gd name="connsiteY0" fmla="*/ 169843 h 1698426"/>
              <a:gd name="connsiteX1" fmla="*/ 169843 w 1753099"/>
              <a:gd name="connsiteY1" fmla="*/ 0 h 1698426"/>
              <a:gd name="connsiteX2" fmla="*/ 1583256 w 1753099"/>
              <a:gd name="connsiteY2" fmla="*/ 0 h 1698426"/>
              <a:gd name="connsiteX3" fmla="*/ 1753099 w 1753099"/>
              <a:gd name="connsiteY3" fmla="*/ 169843 h 1698426"/>
              <a:gd name="connsiteX4" fmla="*/ 1753099 w 1753099"/>
              <a:gd name="connsiteY4" fmla="*/ 1528583 h 1698426"/>
              <a:gd name="connsiteX5" fmla="*/ 1583256 w 1753099"/>
              <a:gd name="connsiteY5" fmla="*/ 1698426 h 1698426"/>
              <a:gd name="connsiteX6" fmla="*/ 169843 w 1753099"/>
              <a:gd name="connsiteY6" fmla="*/ 1698426 h 1698426"/>
              <a:gd name="connsiteX7" fmla="*/ 0 w 1753099"/>
              <a:gd name="connsiteY7" fmla="*/ 1528583 h 1698426"/>
              <a:gd name="connsiteX8" fmla="*/ 0 w 1753099"/>
              <a:gd name="connsiteY8" fmla="*/ 169843 h 1698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53099" h="1698426">
                <a:moveTo>
                  <a:pt x="0" y="169843"/>
                </a:moveTo>
                <a:cubicBezTo>
                  <a:pt x="0" y="76041"/>
                  <a:pt x="76041" y="0"/>
                  <a:pt x="169843" y="0"/>
                </a:cubicBezTo>
                <a:lnTo>
                  <a:pt x="1583256" y="0"/>
                </a:lnTo>
                <a:cubicBezTo>
                  <a:pt x="1677058" y="0"/>
                  <a:pt x="1753099" y="76041"/>
                  <a:pt x="1753099" y="169843"/>
                </a:cubicBezTo>
                <a:lnTo>
                  <a:pt x="1753099" y="1528583"/>
                </a:lnTo>
                <a:cubicBezTo>
                  <a:pt x="1753099" y="1622385"/>
                  <a:pt x="1677058" y="1698426"/>
                  <a:pt x="1583256" y="1698426"/>
                </a:cubicBezTo>
                <a:lnTo>
                  <a:pt x="169843" y="1698426"/>
                </a:lnTo>
                <a:cubicBezTo>
                  <a:pt x="76041" y="1698426"/>
                  <a:pt x="0" y="1622385"/>
                  <a:pt x="0" y="1528583"/>
                </a:cubicBezTo>
                <a:lnTo>
                  <a:pt x="0" y="169843"/>
                </a:lnTo>
                <a:close/>
              </a:path>
            </a:pathLst>
          </a:custGeom>
          <a:solidFill>
            <a:schemeClr val="bg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99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465" tIns="95465" rIns="95465" bIns="95465" numCol="1" spcCol="1270" anchor="ctr" anchorCtr="0">
            <a:noAutofit/>
          </a:bodyPr>
          <a:lstStyle/>
          <a:p>
            <a:pPr marL="0" marR="0" lvl="0" indent="0" algn="just" defTabSz="533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Os prazos de prisão preventiva constam do art. 256 da Lei n. 18/2020, de 23 de Dezembro, e da Lei n. 15/2023, de 28 de Agosto</a:t>
            </a:r>
            <a:r>
              <a:rPr lang="pt-BR" sz="2500" b="1" dirty="0">
                <a:solidFill>
                  <a:prstClr val="black"/>
                </a:solidFill>
                <a:latin typeface="Corbel"/>
              </a:rPr>
              <a:t>.</a:t>
            </a:r>
            <a:endParaRPr kumimoji="0" lang="pt-BR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F0D782F-8FF4-5CD2-07C4-1914D0821FDA}"/>
              </a:ext>
            </a:extLst>
          </p:cNvPr>
          <p:cNvSpPr/>
          <p:nvPr/>
        </p:nvSpPr>
        <p:spPr>
          <a:xfrm>
            <a:off x="2993523" y="5811567"/>
            <a:ext cx="613317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07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  <p:bldP spid="8" grpId="0" build="p" animBg="1"/>
      <p:bldP spid="14" grpId="0" build="p" animBg="1"/>
      <p:bldP spid="1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180066F-0F22-4846-8E3C-8A33C09065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021408"/>
              </p:ext>
            </p:extLst>
          </p:nvPr>
        </p:nvGraphicFramePr>
        <p:xfrm>
          <a:off x="5638425" y="108983"/>
          <a:ext cx="6429153" cy="144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tângulo de Cantos Arredondados Na Diagonal 14">
            <a:extLst>
              <a:ext uri="{FF2B5EF4-FFF2-40B4-BE49-F238E27FC236}">
                <a16:creationId xmlns:a16="http://schemas.microsoft.com/office/drawing/2014/main" id="{16A4EFDA-5541-984F-AD9A-99829642A665}"/>
              </a:ext>
            </a:extLst>
          </p:cNvPr>
          <p:cNvSpPr/>
          <p:nvPr/>
        </p:nvSpPr>
        <p:spPr>
          <a:xfrm>
            <a:off x="6614574" y="2543865"/>
            <a:ext cx="5304779" cy="2450835"/>
          </a:xfrm>
          <a:prstGeom prst="round2DiagRect">
            <a:avLst>
              <a:gd name="adj1" fmla="val 0"/>
              <a:gd name="adj2" fmla="val 1667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Conexão Reta 15">
            <a:extLst>
              <a:ext uri="{FF2B5EF4-FFF2-40B4-BE49-F238E27FC236}">
                <a16:creationId xmlns:a16="http://schemas.microsoft.com/office/drawing/2014/main" id="{53ADD4C3-D471-9A49-A2A5-1B8FC741A4AA}"/>
              </a:ext>
            </a:extLst>
          </p:cNvPr>
          <p:cNvSpPr/>
          <p:nvPr/>
        </p:nvSpPr>
        <p:spPr>
          <a:xfrm>
            <a:off x="9107730" y="2543865"/>
            <a:ext cx="9984" cy="2450835"/>
          </a:xfrm>
          <a:prstGeom prst="line">
            <a:avLst/>
          </a:prstGeom>
        </p:spPr>
        <p:style>
          <a:lnRef idx="2">
            <a:schemeClr val="accent2">
              <a:tint val="5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7" name="Forma Livre 16">
            <a:extLst>
              <a:ext uri="{FF2B5EF4-FFF2-40B4-BE49-F238E27FC236}">
                <a16:creationId xmlns:a16="http://schemas.microsoft.com/office/drawing/2014/main" id="{F4874D95-D9F8-8046-8144-4D6D39765AFC}"/>
              </a:ext>
            </a:extLst>
          </p:cNvPr>
          <p:cNvSpPr/>
          <p:nvPr/>
        </p:nvSpPr>
        <p:spPr>
          <a:xfrm>
            <a:off x="6730700" y="2496845"/>
            <a:ext cx="2569739" cy="2317815"/>
          </a:xfrm>
          <a:custGeom>
            <a:avLst/>
            <a:gdLst>
              <a:gd name="connsiteX0" fmla="*/ 0 w 2765017"/>
              <a:gd name="connsiteY0" fmla="*/ 0 h 2911475"/>
              <a:gd name="connsiteX1" fmla="*/ 2765017 w 2765017"/>
              <a:gd name="connsiteY1" fmla="*/ 0 h 2911475"/>
              <a:gd name="connsiteX2" fmla="*/ 2765017 w 2765017"/>
              <a:gd name="connsiteY2" fmla="*/ 2911475 h 2911475"/>
              <a:gd name="connsiteX3" fmla="*/ 0 w 2765017"/>
              <a:gd name="connsiteY3" fmla="*/ 2911475 h 2911475"/>
              <a:gd name="connsiteX4" fmla="*/ 0 w 2765017"/>
              <a:gd name="connsiteY4" fmla="*/ 0 h 291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017" h="2911475">
                <a:moveTo>
                  <a:pt x="0" y="0"/>
                </a:moveTo>
                <a:lnTo>
                  <a:pt x="2765017" y="0"/>
                </a:lnTo>
                <a:lnTo>
                  <a:pt x="2765017" y="2911475"/>
                </a:lnTo>
                <a:lnTo>
                  <a:pt x="0" y="29114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210" tIns="156210" rIns="156210" bIns="156210" numCol="1" spcCol="1270" anchor="ctr" anchorCtr="0">
            <a:noAutofit/>
          </a:bodyPr>
          <a:lstStyle/>
          <a:p>
            <a:pPr marL="0" marR="0" lvl="0" indent="0" algn="l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HABEAS CORPUS </a:t>
            </a:r>
            <a:endParaRPr kumimoji="0" lang="pt-BR" sz="4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8" name="Forma Livre 17">
            <a:extLst>
              <a:ext uri="{FF2B5EF4-FFF2-40B4-BE49-F238E27FC236}">
                <a16:creationId xmlns:a16="http://schemas.microsoft.com/office/drawing/2014/main" id="{E6D51E86-B811-BA44-B67B-C68096DE8D65}"/>
              </a:ext>
            </a:extLst>
          </p:cNvPr>
          <p:cNvSpPr/>
          <p:nvPr/>
        </p:nvSpPr>
        <p:spPr>
          <a:xfrm>
            <a:off x="9207547" y="2456424"/>
            <a:ext cx="2542123" cy="2385251"/>
          </a:xfrm>
          <a:custGeom>
            <a:avLst/>
            <a:gdLst>
              <a:gd name="connsiteX0" fmla="*/ 0 w 2765017"/>
              <a:gd name="connsiteY0" fmla="*/ 0 h 2911475"/>
              <a:gd name="connsiteX1" fmla="*/ 2765017 w 2765017"/>
              <a:gd name="connsiteY1" fmla="*/ 0 h 2911475"/>
              <a:gd name="connsiteX2" fmla="*/ 2765017 w 2765017"/>
              <a:gd name="connsiteY2" fmla="*/ 2911475 h 2911475"/>
              <a:gd name="connsiteX3" fmla="*/ 0 w 2765017"/>
              <a:gd name="connsiteY3" fmla="*/ 2911475 h 2911475"/>
              <a:gd name="connsiteX4" fmla="*/ 0 w 2765017"/>
              <a:gd name="connsiteY4" fmla="*/ 0 h 291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5017" h="2911475">
                <a:moveTo>
                  <a:pt x="0" y="0"/>
                </a:moveTo>
                <a:lnTo>
                  <a:pt x="2765017" y="0"/>
                </a:lnTo>
                <a:lnTo>
                  <a:pt x="2765017" y="2911475"/>
                </a:lnTo>
                <a:lnTo>
                  <a:pt x="0" y="29114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6210" tIns="156210" rIns="156210" bIns="156210" numCol="1" spcCol="1270" anchor="ctr" anchorCtr="0">
            <a:noAutofit/>
          </a:bodyPr>
          <a:lstStyle/>
          <a:p>
            <a:pPr marL="0" marR="0" lvl="0" indent="0" algn="l" defTabSz="1822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RECURSO</a:t>
            </a:r>
            <a:endParaRPr kumimoji="0" lang="pt-BR" sz="41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Forma Livre 19">
            <a:extLst>
              <a:ext uri="{FF2B5EF4-FFF2-40B4-BE49-F238E27FC236}">
                <a16:creationId xmlns:a16="http://schemas.microsoft.com/office/drawing/2014/main" id="{292CE56B-5A71-0942-9F99-DA689C007847}"/>
              </a:ext>
            </a:extLst>
          </p:cNvPr>
          <p:cNvSpPr/>
          <p:nvPr/>
        </p:nvSpPr>
        <p:spPr>
          <a:xfrm rot="5400000">
            <a:off x="8478392" y="1587357"/>
            <a:ext cx="819508" cy="824586"/>
          </a:xfrm>
          <a:custGeom>
            <a:avLst/>
            <a:gdLst>
              <a:gd name="connsiteX0" fmla="*/ 0 w 3743325"/>
              <a:gd name="connsiteY0" fmla="*/ 266771 h 1063468"/>
              <a:gd name="connsiteX1" fmla="*/ 3098225 w 3743325"/>
              <a:gd name="connsiteY1" fmla="*/ 266771 h 1063468"/>
              <a:gd name="connsiteX2" fmla="*/ 3098225 w 3743325"/>
              <a:gd name="connsiteY2" fmla="*/ 0 h 1063468"/>
              <a:gd name="connsiteX3" fmla="*/ 3743325 w 3743325"/>
              <a:gd name="connsiteY3" fmla="*/ 531734 h 1063468"/>
              <a:gd name="connsiteX4" fmla="*/ 3098225 w 3743325"/>
              <a:gd name="connsiteY4" fmla="*/ 1063468 h 1063468"/>
              <a:gd name="connsiteX5" fmla="*/ 3098225 w 3743325"/>
              <a:gd name="connsiteY5" fmla="*/ 796697 h 1063468"/>
              <a:gd name="connsiteX6" fmla="*/ 0 w 3743325"/>
              <a:gd name="connsiteY6" fmla="*/ 796697 h 1063468"/>
              <a:gd name="connsiteX7" fmla="*/ 0 w 3743325"/>
              <a:gd name="connsiteY7" fmla="*/ 266771 h 10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325" h="1063468">
                <a:moveTo>
                  <a:pt x="0" y="266771"/>
                </a:moveTo>
                <a:lnTo>
                  <a:pt x="3098225" y="266771"/>
                </a:lnTo>
                <a:lnTo>
                  <a:pt x="3098225" y="0"/>
                </a:lnTo>
                <a:lnTo>
                  <a:pt x="3743325" y="531734"/>
                </a:lnTo>
                <a:lnTo>
                  <a:pt x="3098225" y="1063468"/>
                </a:lnTo>
                <a:lnTo>
                  <a:pt x="3098225" y="796697"/>
                </a:lnTo>
                <a:lnTo>
                  <a:pt x="0" y="796697"/>
                </a:lnTo>
                <a:lnTo>
                  <a:pt x="0" y="266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358210" rIns="412893" bIns="358212" numCol="1" spcCol="1270" anchor="ctr" anchorCtr="0">
            <a:noAutofit/>
          </a:bodyPr>
          <a:lstStyle/>
          <a:p>
            <a:pPr marL="0" marR="0" lvl="0" indent="0" algn="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3699C-8EC9-284A-7F08-12F01BFDA9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19175" y="3026207"/>
            <a:ext cx="6643916" cy="2715374"/>
          </a:xfrm>
          <a:prstGeom prst="rect">
            <a:avLst/>
          </a:prstGeom>
        </p:spPr>
      </p:pic>
      <p:graphicFrame>
        <p:nvGraphicFramePr>
          <p:cNvPr id="4" name="Diagrama 4">
            <a:extLst>
              <a:ext uri="{FF2B5EF4-FFF2-40B4-BE49-F238E27FC236}">
                <a16:creationId xmlns:a16="http://schemas.microsoft.com/office/drawing/2014/main" id="{A65F8224-49FE-B1EB-5947-FBE302961F1E}"/>
              </a:ext>
            </a:extLst>
          </p:cNvPr>
          <p:cNvGraphicFramePr/>
          <p:nvPr/>
        </p:nvGraphicFramePr>
        <p:xfrm>
          <a:off x="148856" y="138577"/>
          <a:ext cx="5250403" cy="149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6" name="Forma Livre 19">
            <a:extLst>
              <a:ext uri="{FF2B5EF4-FFF2-40B4-BE49-F238E27FC236}">
                <a16:creationId xmlns:a16="http://schemas.microsoft.com/office/drawing/2014/main" id="{84247C2C-BFD6-F23C-8BA2-1EE9D33B95E8}"/>
              </a:ext>
            </a:extLst>
          </p:cNvPr>
          <p:cNvSpPr/>
          <p:nvPr/>
        </p:nvSpPr>
        <p:spPr>
          <a:xfrm rot="5400000">
            <a:off x="2673249" y="1830610"/>
            <a:ext cx="1059067" cy="922673"/>
          </a:xfrm>
          <a:custGeom>
            <a:avLst/>
            <a:gdLst>
              <a:gd name="connsiteX0" fmla="*/ 0 w 3743325"/>
              <a:gd name="connsiteY0" fmla="*/ 266771 h 1063468"/>
              <a:gd name="connsiteX1" fmla="*/ 3098225 w 3743325"/>
              <a:gd name="connsiteY1" fmla="*/ 266771 h 1063468"/>
              <a:gd name="connsiteX2" fmla="*/ 3098225 w 3743325"/>
              <a:gd name="connsiteY2" fmla="*/ 0 h 1063468"/>
              <a:gd name="connsiteX3" fmla="*/ 3743325 w 3743325"/>
              <a:gd name="connsiteY3" fmla="*/ 531734 h 1063468"/>
              <a:gd name="connsiteX4" fmla="*/ 3098225 w 3743325"/>
              <a:gd name="connsiteY4" fmla="*/ 1063468 h 1063468"/>
              <a:gd name="connsiteX5" fmla="*/ 3098225 w 3743325"/>
              <a:gd name="connsiteY5" fmla="*/ 796697 h 1063468"/>
              <a:gd name="connsiteX6" fmla="*/ 0 w 3743325"/>
              <a:gd name="connsiteY6" fmla="*/ 796697 h 1063468"/>
              <a:gd name="connsiteX7" fmla="*/ 0 w 3743325"/>
              <a:gd name="connsiteY7" fmla="*/ 266771 h 10634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3325" h="1063468">
                <a:moveTo>
                  <a:pt x="0" y="266771"/>
                </a:moveTo>
                <a:lnTo>
                  <a:pt x="3098225" y="266771"/>
                </a:lnTo>
                <a:lnTo>
                  <a:pt x="3098225" y="0"/>
                </a:lnTo>
                <a:lnTo>
                  <a:pt x="3743325" y="531734"/>
                </a:lnTo>
                <a:lnTo>
                  <a:pt x="3098225" y="1063468"/>
                </a:lnTo>
                <a:lnTo>
                  <a:pt x="3098225" y="796697"/>
                </a:lnTo>
                <a:lnTo>
                  <a:pt x="0" y="796697"/>
                </a:lnTo>
                <a:lnTo>
                  <a:pt x="0" y="26677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358210" rIns="412893" bIns="358212" numCol="1" spcCol="1270" anchor="ctr" anchorCtr="0">
            <a:noAutofit/>
          </a:bodyPr>
          <a:lstStyle/>
          <a:p>
            <a:pPr marL="0" marR="0" lvl="0" indent="0" algn="r" defTabSz="1066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167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7" grpId="0"/>
      <p:bldP spid="18" grpId="0"/>
      <p:bldP spid="20" grpId="0" animBg="1"/>
      <p:bldGraphic spid="4" grpId="0">
        <p:bldAsOne/>
      </p:bldGraphic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8AA5C-34EA-32C3-9ECB-CB95AF598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E4087-59F0-C8A1-07D9-4A227B705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420"/>
            <a:ext cx="12192001" cy="107482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400" dirty="0">
                <a:solidFill>
                  <a:schemeClr val="accent1"/>
                </a:solidFill>
              </a:rPr>
              <a:t>A inadmissibilidade do Habeas Corpus </a:t>
            </a:r>
            <a:br>
              <a:rPr lang="pt-BR" sz="4400" dirty="0">
                <a:solidFill>
                  <a:schemeClr val="accent1"/>
                </a:solidFill>
              </a:rPr>
            </a:br>
            <a:r>
              <a:rPr lang="pt-BR" sz="4400" dirty="0">
                <a:solidFill>
                  <a:schemeClr val="accent1"/>
                </a:solidFill>
              </a:rPr>
              <a:t>por prisão ilegal </a:t>
            </a:r>
            <a:r>
              <a:rPr lang="pt-BR" sz="3600" dirty="0"/>
              <a:t> </a:t>
            </a:r>
            <a:r>
              <a:rPr lang="pt-BR" sz="3600" dirty="0">
                <a:solidFill>
                  <a:schemeClr val="bg1"/>
                </a:solidFill>
              </a:rPr>
              <a:t/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 </a:t>
            </a:r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DF4A-DF74-CB01-609A-83EDA5F5C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52337"/>
            <a:ext cx="11726779" cy="5045243"/>
          </a:xfrm>
        </p:spPr>
        <p:txBody>
          <a:bodyPr/>
          <a:lstStyle/>
          <a:p>
            <a:pPr algn="just"/>
            <a:endParaRPr lang="en-US" sz="3100" dirty="0"/>
          </a:p>
          <a:p>
            <a:pPr marL="119062" indent="0" algn="just">
              <a:buNone/>
            </a:pPr>
            <a:endParaRPr lang="en-US" sz="2800" dirty="0"/>
          </a:p>
          <a:p>
            <a:pPr marL="633412" indent="-514350" algn="just">
              <a:buAutoNum type="alphaLcParenR"/>
            </a:pPr>
            <a:endParaRPr lang="en-US" sz="2800" dirty="0"/>
          </a:p>
          <a:p>
            <a:pPr marL="633412" indent="-514350" algn="just">
              <a:buAutoNum type="alphaLcParenR"/>
            </a:pPr>
            <a:endParaRPr lang="en-US" sz="2800" dirty="0"/>
          </a:p>
          <a:p>
            <a:pPr algn="just"/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20DE233-AF58-6A32-96E3-8F4DD1C02E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5071183"/>
              </p:ext>
            </p:extLst>
          </p:nvPr>
        </p:nvGraphicFramePr>
        <p:xfrm>
          <a:off x="401972" y="1645983"/>
          <a:ext cx="9358716" cy="5045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7019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" y="156815"/>
            <a:ext cx="12089219" cy="1226785"/>
          </a:xfrm>
        </p:spPr>
        <p:txBody>
          <a:bodyPr>
            <a:noAutofit/>
          </a:bodyPr>
          <a:lstStyle/>
          <a:p>
            <a:pPr algn="ctr"/>
            <a:r>
              <a:rPr lang="pt-BR" sz="4000" dirty="0">
                <a:solidFill>
                  <a:schemeClr val="accent1"/>
                </a:solidFill>
              </a:rPr>
              <a:t>Procedimento art. 265 e art. 266 CPP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97760"/>
            <a:ext cx="11784420" cy="5203425"/>
          </a:xfrm>
        </p:spPr>
        <p:txBody>
          <a:bodyPr/>
          <a:lstStyle/>
          <a:p>
            <a:pPr marL="119062" indent="0">
              <a:buNone/>
            </a:pPr>
            <a:endParaRPr lang="en-US" sz="2800" i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BC5E1D-6601-3AF2-BA11-BB7AA4D351E7}"/>
              </a:ext>
            </a:extLst>
          </p:cNvPr>
          <p:cNvSpPr/>
          <p:nvPr/>
        </p:nvSpPr>
        <p:spPr>
          <a:xfrm>
            <a:off x="245849" y="1743904"/>
            <a:ext cx="3646448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TSR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Recebe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 HC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Distribuição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650BA0-4955-F1A5-5CD2-153948BC7958}"/>
              </a:ext>
            </a:extLst>
          </p:cNvPr>
          <p:cNvSpPr/>
          <p:nvPr/>
        </p:nvSpPr>
        <p:spPr>
          <a:xfrm>
            <a:off x="3242369" y="4948468"/>
            <a:ext cx="2119660" cy="81053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Indeferir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pedido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91D9E4-F7E6-6B8C-A56D-6E4BA4628FC3}"/>
              </a:ext>
            </a:extLst>
          </p:cNvPr>
          <p:cNvCxnSpPr>
            <a:cxnSpLocks/>
          </p:cNvCxnSpPr>
          <p:nvPr/>
        </p:nvCxnSpPr>
        <p:spPr>
          <a:xfrm flipH="1">
            <a:off x="6639667" y="2162889"/>
            <a:ext cx="419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CB9886-44E2-32E2-F8E8-1A1F02FEC63C}"/>
              </a:ext>
            </a:extLst>
          </p:cNvPr>
          <p:cNvSpPr/>
          <p:nvPr/>
        </p:nvSpPr>
        <p:spPr>
          <a:xfrm>
            <a:off x="4309935" y="1773533"/>
            <a:ext cx="2403082" cy="81053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Remessa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entidade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responsável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pela prisão 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945ABC-0DF7-C38A-9D1F-B32C260CFE70}"/>
              </a:ext>
            </a:extLst>
          </p:cNvPr>
          <p:cNvSpPr/>
          <p:nvPr/>
        </p:nvSpPr>
        <p:spPr>
          <a:xfrm>
            <a:off x="7130655" y="1802810"/>
            <a:ext cx="2303657" cy="81053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Resposta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no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breve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prazo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possível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excedente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 48h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205873-6D1D-BCD2-E658-98F56A02C4F9}"/>
              </a:ext>
            </a:extLst>
          </p:cNvPr>
          <p:cNvSpPr/>
          <p:nvPr/>
        </p:nvSpPr>
        <p:spPr>
          <a:xfrm>
            <a:off x="7162990" y="3242580"/>
            <a:ext cx="1954197" cy="118618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Deliberação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3484388-56CD-4683-DCF5-907F4DDBCEE9}"/>
              </a:ext>
            </a:extLst>
          </p:cNvPr>
          <p:cNvSpPr/>
          <p:nvPr/>
        </p:nvSpPr>
        <p:spPr>
          <a:xfrm>
            <a:off x="9625736" y="1749676"/>
            <a:ext cx="2119660" cy="81053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Coator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informa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que a prisão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mantém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-se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2C4B3582-BB07-127A-DA1E-56F2A97745CA}"/>
              </a:ext>
            </a:extLst>
          </p:cNvPr>
          <p:cNvSpPr/>
          <p:nvPr/>
        </p:nvSpPr>
        <p:spPr>
          <a:xfrm>
            <a:off x="9537175" y="2919062"/>
            <a:ext cx="2399645" cy="1562838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 Presidente do TSR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convoca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secção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criminal, MP e Defensor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delibera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nos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8d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subsequentes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908F11E-BBB1-8EB5-AB33-27ACAA22F346}"/>
              </a:ext>
            </a:extLst>
          </p:cNvPr>
          <p:cNvSpPr/>
          <p:nvPr/>
        </p:nvSpPr>
        <p:spPr>
          <a:xfrm>
            <a:off x="9302823" y="5371595"/>
            <a:ext cx="2399645" cy="91103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Declarar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illegal a prisão 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libertar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preso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A1538E8-3BFE-5AAA-D4F8-2304A83A5AD0}"/>
              </a:ext>
            </a:extLst>
          </p:cNvPr>
          <p:cNvCxnSpPr>
            <a:cxnSpLocks/>
          </p:cNvCxnSpPr>
          <p:nvPr/>
        </p:nvCxnSpPr>
        <p:spPr>
          <a:xfrm flipH="1">
            <a:off x="3892297" y="2162889"/>
            <a:ext cx="419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EC733D-7551-2651-FB8B-3AA0CF7AD386}"/>
              </a:ext>
            </a:extLst>
          </p:cNvPr>
          <p:cNvCxnSpPr>
            <a:cxnSpLocks/>
          </p:cNvCxnSpPr>
          <p:nvPr/>
        </p:nvCxnSpPr>
        <p:spPr>
          <a:xfrm flipH="1">
            <a:off x="9480689" y="2154946"/>
            <a:ext cx="132840" cy="7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51B4281-0D6E-BC9A-A350-232492BA4E26}"/>
              </a:ext>
            </a:extLst>
          </p:cNvPr>
          <p:cNvCxnSpPr>
            <a:cxnSpLocks/>
          </p:cNvCxnSpPr>
          <p:nvPr/>
        </p:nvCxnSpPr>
        <p:spPr>
          <a:xfrm flipV="1">
            <a:off x="10685566" y="2603260"/>
            <a:ext cx="0" cy="315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4612461-4013-613D-EA19-1C59C37F1414}"/>
              </a:ext>
            </a:extLst>
          </p:cNvPr>
          <p:cNvCxnSpPr>
            <a:cxnSpLocks/>
          </p:cNvCxnSpPr>
          <p:nvPr/>
        </p:nvCxnSpPr>
        <p:spPr>
          <a:xfrm flipH="1">
            <a:off x="9117187" y="3741194"/>
            <a:ext cx="4199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F16E39D-792A-6FD9-5706-0D6099DD5288}"/>
              </a:ext>
            </a:extLst>
          </p:cNvPr>
          <p:cNvCxnSpPr>
            <a:cxnSpLocks/>
            <a:stCxn id="32" idx="1"/>
          </p:cNvCxnSpPr>
          <p:nvPr/>
        </p:nvCxnSpPr>
        <p:spPr>
          <a:xfrm rot="10800000" flipV="1">
            <a:off x="3668070" y="3835673"/>
            <a:ext cx="3494921" cy="107257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57C2B51F-4777-9DFB-EF7D-F5E8BD9BEFDC}"/>
              </a:ext>
            </a:extLst>
          </p:cNvPr>
          <p:cNvSpPr/>
          <p:nvPr/>
        </p:nvSpPr>
        <p:spPr>
          <a:xfrm>
            <a:off x="7361507" y="4847976"/>
            <a:ext cx="1761867" cy="1434650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Mandar em 24 h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apresentar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preso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no tribunal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competente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</a:t>
            </a:r>
          </a:p>
        </p:txBody>
      </p: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B0B6554C-9B37-F9B6-3BFB-8C74E40BD483}"/>
              </a:ext>
            </a:extLst>
          </p:cNvPr>
          <p:cNvCxnSpPr/>
          <p:nvPr/>
        </p:nvCxnSpPr>
        <p:spPr>
          <a:xfrm>
            <a:off x="8977112" y="4428766"/>
            <a:ext cx="914400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43F2AC7-BAA6-3EF5-4708-68AFCB502E7A}"/>
              </a:ext>
            </a:extLst>
          </p:cNvPr>
          <p:cNvCxnSpPr>
            <a:cxnSpLocks/>
          </p:cNvCxnSpPr>
          <p:nvPr/>
        </p:nvCxnSpPr>
        <p:spPr>
          <a:xfrm>
            <a:off x="8038151" y="4425962"/>
            <a:ext cx="0" cy="422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2B5C41B-E61B-D451-7771-A4DDADA61F3C}"/>
              </a:ext>
            </a:extLst>
          </p:cNvPr>
          <p:cNvSpPr/>
          <p:nvPr/>
        </p:nvSpPr>
        <p:spPr>
          <a:xfrm>
            <a:off x="5467794" y="4948468"/>
            <a:ext cx="1761867" cy="91103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Mandar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proceder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averiguações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38F32371-63B1-8D7F-3348-3D9556ED2379}"/>
              </a:ext>
            </a:extLst>
          </p:cNvPr>
          <p:cNvCxnSpPr>
            <a:cxnSpLocks/>
          </p:cNvCxnSpPr>
          <p:nvPr/>
        </p:nvCxnSpPr>
        <p:spPr>
          <a:xfrm rot="10800000" flipV="1">
            <a:off x="6237193" y="4208518"/>
            <a:ext cx="889963" cy="70381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2E59A2B-3F30-FA7F-E17B-5E052474BC9B}"/>
              </a:ext>
            </a:extLst>
          </p:cNvPr>
          <p:cNvSpPr/>
          <p:nvPr/>
        </p:nvSpPr>
        <p:spPr>
          <a:xfrm>
            <a:off x="137230" y="4512788"/>
            <a:ext cx="2517117" cy="197722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HC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manifestamente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infundado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condenação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entre 1 a 10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salários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mínimos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6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07009-7960-8EA1-18A4-2F050DCDB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A1E29-B2CF-F230-5AEC-C6669805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0420"/>
            <a:ext cx="12192001" cy="1074821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>Dilema de do regime de Habeas Corpus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C4CAB-0842-42C5-E1D2-D98A0313E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652337"/>
            <a:ext cx="11726779" cy="5045243"/>
          </a:xfrm>
        </p:spPr>
        <p:txBody>
          <a:bodyPr/>
          <a:lstStyle/>
          <a:p>
            <a:pPr algn="just"/>
            <a:r>
              <a:rPr lang="en-US" sz="3100" dirty="0"/>
              <a:t> </a:t>
            </a:r>
            <a:r>
              <a:rPr lang="en-US" sz="3100" dirty="0" err="1"/>
              <a:t>Proceder</a:t>
            </a:r>
            <a:r>
              <a:rPr lang="en-US" sz="3100" dirty="0"/>
              <a:t> a </a:t>
            </a:r>
            <a:r>
              <a:rPr lang="en-US" sz="3100" dirty="0" err="1"/>
              <a:t>fiscalização</a:t>
            </a:r>
            <a:r>
              <a:rPr lang="en-US" sz="3100" dirty="0"/>
              <a:t> </a:t>
            </a:r>
            <a:r>
              <a:rPr lang="en-US" sz="3100" dirty="0" err="1"/>
              <a:t>concreta</a:t>
            </a:r>
            <a:r>
              <a:rPr lang="en-US" sz="3100" dirty="0"/>
              <a:t> da </a:t>
            </a:r>
            <a:r>
              <a:rPr lang="en-US" sz="3100" dirty="0" err="1"/>
              <a:t>constitucionalidade</a:t>
            </a:r>
            <a:r>
              <a:rPr lang="en-US" sz="3100" dirty="0"/>
              <a:t> dos </a:t>
            </a:r>
            <a:r>
              <a:rPr lang="en-US" sz="3100" dirty="0" err="1"/>
              <a:t>artigo</a:t>
            </a:r>
            <a:r>
              <a:rPr lang="en-US" sz="3100" dirty="0"/>
              <a:t> 56 da Lei n. 15/2023 e art.72 da Lei n. 3/97</a:t>
            </a:r>
          </a:p>
          <a:p>
            <a:pPr algn="just"/>
            <a:endParaRPr lang="en-US" sz="1000" dirty="0"/>
          </a:p>
          <a:p>
            <a:pPr algn="just"/>
            <a:r>
              <a:rPr lang="en-US" sz="3100" dirty="0" err="1"/>
              <a:t>Não</a:t>
            </a:r>
            <a:r>
              <a:rPr lang="en-US" sz="3100" dirty="0"/>
              <a:t> </a:t>
            </a:r>
            <a:r>
              <a:rPr lang="en-US" sz="3100" dirty="0" err="1"/>
              <a:t>aplicar</a:t>
            </a:r>
            <a:r>
              <a:rPr lang="en-US" sz="3100" dirty="0"/>
              <a:t> o regime de </a:t>
            </a:r>
            <a:r>
              <a:rPr lang="en-US" sz="3100" dirty="0" err="1"/>
              <a:t>inadmissibilidade</a:t>
            </a:r>
            <a:r>
              <a:rPr lang="en-US" sz="3100" dirty="0"/>
              <a:t>, </a:t>
            </a:r>
            <a:r>
              <a:rPr lang="en-US" sz="3100" dirty="0" err="1"/>
              <a:t>ciente</a:t>
            </a:r>
            <a:r>
              <a:rPr lang="en-US" sz="3100" dirty="0"/>
              <a:t> que o </a:t>
            </a:r>
            <a:r>
              <a:rPr lang="en-US" sz="3100" dirty="0" err="1"/>
              <a:t>Conselho</a:t>
            </a:r>
            <a:r>
              <a:rPr lang="en-US" sz="3100" dirty="0"/>
              <a:t> </a:t>
            </a:r>
            <a:r>
              <a:rPr lang="en-US" sz="3100" dirty="0" err="1"/>
              <a:t>Constitucional</a:t>
            </a:r>
            <a:r>
              <a:rPr lang="en-US" sz="3100" dirty="0"/>
              <a:t> </a:t>
            </a:r>
            <a:r>
              <a:rPr lang="en-US" sz="3100" dirty="0" err="1"/>
              <a:t>já</a:t>
            </a:r>
            <a:r>
              <a:rPr lang="en-US" sz="3100" dirty="0"/>
              <a:t> se </a:t>
            </a:r>
            <a:r>
              <a:rPr lang="en-US" sz="3100" dirty="0" err="1"/>
              <a:t>pronunciou</a:t>
            </a:r>
            <a:r>
              <a:rPr lang="en-US" sz="3100" dirty="0"/>
              <a:t> </a:t>
            </a:r>
            <a:r>
              <a:rPr lang="en-US" sz="3100" dirty="0" err="1"/>
              <a:t>sobre</a:t>
            </a:r>
            <a:r>
              <a:rPr lang="en-US" sz="3100" dirty="0"/>
              <a:t> </a:t>
            </a:r>
            <a:r>
              <a:rPr lang="en-US" sz="3100" dirty="0" err="1"/>
              <a:t>matérias</a:t>
            </a:r>
            <a:r>
              <a:rPr lang="en-US" sz="3100" dirty="0"/>
              <a:t> similar no </a:t>
            </a:r>
            <a:r>
              <a:rPr lang="en-US" sz="3100" dirty="0" err="1"/>
              <a:t>Acórdão</a:t>
            </a:r>
            <a:r>
              <a:rPr lang="en-US" sz="3100" dirty="0"/>
              <a:t> 04/cc/2013 de 17 de Setembro</a:t>
            </a:r>
          </a:p>
          <a:p>
            <a:pPr algn="just"/>
            <a:endParaRPr lang="en-US" sz="1000" dirty="0"/>
          </a:p>
          <a:p>
            <a:pPr algn="just"/>
            <a:r>
              <a:rPr lang="en-US" sz="3100" dirty="0" err="1"/>
              <a:t>Aplicar</a:t>
            </a:r>
            <a:r>
              <a:rPr lang="en-US" sz="3100" dirty="0"/>
              <a:t> o </a:t>
            </a:r>
            <a:r>
              <a:rPr lang="en-US" sz="3100" dirty="0" err="1"/>
              <a:t>princípio</a:t>
            </a:r>
            <a:r>
              <a:rPr lang="en-US" sz="3100" dirty="0"/>
              <a:t> da </a:t>
            </a:r>
            <a:r>
              <a:rPr lang="en-US" sz="3100" dirty="0" err="1"/>
              <a:t>adequação</a:t>
            </a:r>
            <a:r>
              <a:rPr lang="en-US" sz="3100" dirty="0"/>
              <a:t> e </a:t>
            </a:r>
            <a:r>
              <a:rPr lang="en-US" sz="3100" dirty="0" err="1"/>
              <a:t>proporcionalidade</a:t>
            </a:r>
            <a:r>
              <a:rPr lang="en-US" sz="3100" dirty="0"/>
              <a:t> </a:t>
            </a:r>
            <a:r>
              <a:rPr lang="en-US" sz="3100" dirty="0" err="1"/>
              <a:t>até</a:t>
            </a:r>
            <a:r>
              <a:rPr lang="en-US" sz="3100" dirty="0"/>
              <a:t> </a:t>
            </a:r>
            <a:r>
              <a:rPr lang="en-US" sz="3100" dirty="0" err="1"/>
              <a:t>porque</a:t>
            </a:r>
            <a:r>
              <a:rPr lang="en-US" sz="3100" dirty="0"/>
              <a:t> à </a:t>
            </a:r>
            <a:r>
              <a:rPr lang="en-US" sz="3100" dirty="0" err="1"/>
              <a:t>excepção</a:t>
            </a:r>
            <a:r>
              <a:rPr lang="en-US" sz="3100" dirty="0"/>
              <a:t> do TIR, </a:t>
            </a:r>
            <a:r>
              <a:rPr lang="en-US" sz="3100" dirty="0" err="1"/>
              <a:t>Caução</a:t>
            </a:r>
            <a:r>
              <a:rPr lang="en-US" sz="3100" dirty="0"/>
              <a:t> e </a:t>
            </a:r>
            <a:r>
              <a:rPr lang="en-US" sz="3100" dirty="0" err="1"/>
              <a:t>Obrigação</a:t>
            </a:r>
            <a:r>
              <a:rPr lang="en-US" sz="3100" dirty="0"/>
              <a:t> de </a:t>
            </a:r>
            <a:r>
              <a:rPr lang="en-US" sz="3100" dirty="0" err="1"/>
              <a:t>Apresentação</a:t>
            </a:r>
            <a:r>
              <a:rPr lang="en-US" sz="3100" dirty="0"/>
              <a:t> </a:t>
            </a:r>
            <a:r>
              <a:rPr lang="en-US" sz="3100" dirty="0" err="1"/>
              <a:t>Periódica</a:t>
            </a:r>
            <a:r>
              <a:rPr lang="en-US" sz="3100" dirty="0"/>
              <a:t> </a:t>
            </a:r>
            <a:r>
              <a:rPr lang="en-US" sz="3100" dirty="0" err="1"/>
              <a:t>todos</a:t>
            </a:r>
            <a:r>
              <a:rPr lang="en-US" sz="3100" dirty="0"/>
              <a:t> </a:t>
            </a:r>
            <a:r>
              <a:rPr lang="en-US" sz="3100" dirty="0" err="1"/>
              <a:t>meios</a:t>
            </a:r>
            <a:r>
              <a:rPr lang="en-US" sz="3100" dirty="0"/>
              <a:t> de </a:t>
            </a:r>
            <a:r>
              <a:rPr lang="en-US" sz="3100" dirty="0" err="1"/>
              <a:t>coação</a:t>
            </a:r>
            <a:r>
              <a:rPr lang="en-US" sz="3100" dirty="0"/>
              <a:t> </a:t>
            </a:r>
            <a:r>
              <a:rPr lang="en-US" sz="3100" dirty="0" err="1"/>
              <a:t>são</a:t>
            </a:r>
            <a:r>
              <a:rPr lang="en-US" sz="3100" dirty="0"/>
              <a:t> </a:t>
            </a:r>
            <a:r>
              <a:rPr lang="en-US" sz="3100" dirty="0" err="1"/>
              <a:t>aplicáveis</a:t>
            </a:r>
            <a:r>
              <a:rPr lang="en-US" sz="3100" dirty="0"/>
              <a:t> se o crime for </a:t>
            </a:r>
            <a:r>
              <a:rPr lang="en-US" sz="3100" dirty="0" err="1"/>
              <a:t>punível</a:t>
            </a:r>
            <a:r>
              <a:rPr lang="en-US" sz="3100" dirty="0"/>
              <a:t> com </a:t>
            </a:r>
            <a:r>
              <a:rPr lang="en-US" sz="3100" dirty="0" err="1"/>
              <a:t>prisão</a:t>
            </a:r>
            <a:r>
              <a:rPr lang="en-US" sz="3100" dirty="0"/>
              <a:t> superior a 2 </a:t>
            </a:r>
            <a:r>
              <a:rPr lang="en-US" sz="3100" dirty="0" err="1"/>
              <a:t>anos</a:t>
            </a:r>
            <a:endParaRPr lang="en-US" sz="3100" dirty="0"/>
          </a:p>
          <a:p>
            <a:pPr algn="just"/>
            <a:endParaRPr lang="en-US" sz="3100" dirty="0"/>
          </a:p>
          <a:p>
            <a:pPr marL="119062" indent="0" algn="just">
              <a:buNone/>
            </a:pPr>
            <a:endParaRPr lang="en-US" sz="2800" dirty="0"/>
          </a:p>
          <a:p>
            <a:pPr marL="633412" indent="-514350" algn="just">
              <a:buAutoNum type="alphaLcParenR"/>
            </a:pPr>
            <a:endParaRPr lang="en-US" sz="2800" dirty="0"/>
          </a:p>
          <a:p>
            <a:pPr marL="633412" indent="-514350" algn="just">
              <a:buAutoNum type="alphaLcParenR"/>
            </a:pPr>
            <a:endParaRPr lang="en-US" sz="2800" dirty="0"/>
          </a:p>
          <a:p>
            <a:pPr algn="just"/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98381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19802-56DE-2CA5-199C-81EE34588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800" dirty="0" err="1"/>
              <a:t>Obrigado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581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8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D1D3-7D14-B9F3-C94D-AB6C2DA33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67293"/>
            <a:ext cx="10019414" cy="1339702"/>
          </a:xfrm>
        </p:spPr>
        <p:txBody>
          <a:bodyPr>
            <a:noAutofit/>
          </a:bodyPr>
          <a:lstStyle/>
          <a:p>
            <a:r>
              <a:rPr lang="pt-BR" sz="4000" b="1" dirty="0">
                <a:latin typeface="Corbel" panose="020B0503020204020204" pitchFamily="34" charset="0"/>
              </a:rPr>
              <a:t>Habeas Corpus nos processos do terrorismo e do tráfico de drogas:</a:t>
            </a:r>
            <a:endParaRPr lang="en-US" sz="4000" b="1" dirty="0">
              <a:latin typeface="Corbel" panose="020B05030202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56C3F-0A1D-C583-8D08-9F873C999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7554" y="2930589"/>
            <a:ext cx="9144000" cy="959330"/>
          </a:xfrm>
        </p:spPr>
        <p:txBody>
          <a:bodyPr/>
          <a:lstStyle/>
          <a:p>
            <a:r>
              <a:rPr lang="pt-BR" b="1" i="1" dirty="0">
                <a:latin typeface="Corbel" panose="020B0503020204020204" pitchFamily="34" charset="0"/>
              </a:rPr>
              <a:t>Intervenção dos juízes de instrução criminal e dos juízes dos Tribunais Superiores de Recurso</a:t>
            </a:r>
            <a:endParaRPr lang="en-US" b="1" i="1" dirty="0">
              <a:latin typeface="Corbel" panose="020B0503020204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C9F8431-1FCC-65E7-58B2-7767F8045A43}"/>
              </a:ext>
            </a:extLst>
          </p:cNvPr>
          <p:cNvSpPr txBox="1">
            <a:spLocks/>
          </p:cNvSpPr>
          <p:nvPr/>
        </p:nvSpPr>
        <p:spPr>
          <a:xfrm>
            <a:off x="1070344" y="334685"/>
            <a:ext cx="8881730" cy="51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Corbel" panose="020B0503020204020204" pitchFamily="34" charset="0"/>
              </a:rPr>
              <a:t>III Colóquio Internacional de Direito Processual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5BF5034-8465-AA60-C9BB-0C94189DC47E}"/>
              </a:ext>
            </a:extLst>
          </p:cNvPr>
          <p:cNvSpPr txBox="1">
            <a:spLocks/>
          </p:cNvSpPr>
          <p:nvPr/>
        </p:nvSpPr>
        <p:spPr>
          <a:xfrm>
            <a:off x="2052084" y="5507666"/>
            <a:ext cx="8881730" cy="790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latin typeface="Corbel" panose="020B0503020204020204" pitchFamily="34" charset="0"/>
              </a:rPr>
              <a:t>Maputo, 13-14 de Fevereiro de 2025 </a:t>
            </a:r>
          </a:p>
          <a:p>
            <a:r>
              <a:rPr lang="pt-BR" sz="2000" b="1" dirty="0">
                <a:latin typeface="Corbel" panose="020B0503020204020204" pitchFamily="34" charset="0"/>
              </a:rPr>
              <a:t>Manuel Castiano</a:t>
            </a:r>
            <a:endParaRPr lang="en-US" sz="2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2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anchor="t">
            <a:normAutofit/>
          </a:bodyPr>
          <a:lstStyle/>
          <a:p>
            <a:r>
              <a:rPr lang="pt-BR"/>
              <a:t/>
            </a:r>
            <a:br>
              <a:rPr lang="pt-BR"/>
            </a:br>
            <a:r>
              <a:rPr lang="pt-BR"/>
              <a:t>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200" y="3104707"/>
            <a:ext cx="10769600" cy="1499616"/>
          </a:xfrm>
        </p:spPr>
        <p:txBody>
          <a:bodyPr wrap="square" anchor="b">
            <a:noAutofit/>
          </a:bodyPr>
          <a:lstStyle/>
          <a:p>
            <a:pPr marL="119062" indent="0" algn="ctr">
              <a:spcAft>
                <a:spcPts val="600"/>
              </a:spcAft>
              <a:buNone/>
            </a:pPr>
            <a:r>
              <a:rPr lang="pt-BR" sz="4000" b="1" dirty="0"/>
              <a:t>Fundamentos do </a:t>
            </a:r>
            <a:r>
              <a:rPr lang="pt-BR" sz="4000" dirty="0"/>
              <a:t>Habeas corpus (HC) por detenção ilegal </a:t>
            </a:r>
            <a:br>
              <a:rPr lang="pt-BR" sz="4000" dirty="0"/>
            </a:br>
            <a:r>
              <a:rPr lang="pt-BR" sz="4000" i="1" dirty="0"/>
              <a:t>(Artigo 262CPP e 263CPP)</a:t>
            </a:r>
            <a:r>
              <a:rPr lang="pt-BR" sz="4000" dirty="0"/>
              <a:t>: </a:t>
            </a:r>
          </a:p>
          <a:p>
            <a:pPr marL="119062" indent="0">
              <a:spcAft>
                <a:spcPts val="600"/>
              </a:spcAft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25882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sz="1500" dirty="0"/>
              <a:t/>
            </a:r>
            <a:br>
              <a:rPr lang="pt-BR" sz="1500" dirty="0"/>
            </a:br>
            <a:r>
              <a:rPr lang="pt-BR" sz="3600" dirty="0"/>
              <a:t> </a:t>
            </a:r>
            <a:br>
              <a:rPr lang="pt-BR" sz="3600" dirty="0"/>
            </a:br>
            <a:r>
              <a:rPr lang="pt-BR" sz="3600" dirty="0"/>
              <a:t>a) Estar excedido o prazo para entrega ao poder judicial</a:t>
            </a:r>
            <a:br>
              <a:rPr lang="pt-BR" sz="3600" dirty="0"/>
            </a:br>
            <a:r>
              <a:rPr lang="pt-BR" sz="3600" dirty="0"/>
              <a:t>Artigo 263 al.a), CPP)</a:t>
            </a:r>
            <a:r>
              <a:rPr lang="pt-BR" sz="3100" dirty="0">
                <a:solidFill>
                  <a:schemeClr val="bg1"/>
                </a:solidFill>
              </a:rPr>
              <a:t/>
            </a: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 </a:t>
            </a:r>
            <a:endParaRPr lang="en-US" sz="31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B1655AD-29C3-9CE5-663B-3803980DC34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20316963"/>
              </p:ext>
            </p:extLst>
          </p:nvPr>
        </p:nvGraphicFramePr>
        <p:xfrm>
          <a:off x="401972" y="1645983"/>
          <a:ext cx="7780755" cy="3756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B4370E58-56A0-7D06-4DB9-12F436DB877D}"/>
              </a:ext>
            </a:extLst>
          </p:cNvPr>
          <p:cNvGrpSpPr/>
          <p:nvPr/>
        </p:nvGrpSpPr>
        <p:grpSpPr>
          <a:xfrm>
            <a:off x="4497574" y="5418274"/>
            <a:ext cx="3785190" cy="1420019"/>
            <a:chOff x="4853285" y="3628799"/>
            <a:chExt cx="2812851" cy="857919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C659112-8D37-7729-04EF-781704A5E369}"/>
                </a:ext>
              </a:extLst>
            </p:cNvPr>
            <p:cNvSpPr/>
            <p:nvPr/>
          </p:nvSpPr>
          <p:spPr>
            <a:xfrm>
              <a:off x="4853285" y="3628799"/>
              <a:ext cx="2812851" cy="857919"/>
            </a:xfrm>
            <a:prstGeom prst="rect">
              <a:avLst/>
            </a:prstGeom>
            <a:grpFill/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C465A8-31E1-0F2D-88EE-AEA35EF49527}"/>
                </a:ext>
              </a:extLst>
            </p:cNvPr>
            <p:cNvSpPr txBox="1"/>
            <p:nvPr/>
          </p:nvSpPr>
          <p:spPr>
            <a:xfrm>
              <a:off x="4853285" y="3628799"/>
              <a:ext cx="2812851" cy="8579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255" tIns="8255" rIns="8255" bIns="8255" numCol="1" spcCol="1270" anchor="ctr" anchorCtr="0">
              <a:noAutofit/>
            </a:bodyPr>
            <a:lstStyle/>
            <a:p>
              <a:pPr lvl="0" indent="0"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dirty="0">
                  <a:solidFill>
                    <a:prstClr val="black"/>
                  </a:solidFill>
                  <a:latin typeface="Corbel"/>
                </a:rPr>
                <a:t>Para assegurar a presença do detido perante a autoridade judiciária (art.17 CPP) em acto processual (art. 132, n. 2; art. 320, n. 3; art. 339 n. 1, CCP)</a:t>
              </a:r>
              <a:endParaRPr lang="en-US" dirty="0">
                <a:solidFill>
                  <a:prstClr val="black"/>
                </a:solidFill>
                <a:latin typeface="Corbel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30F842C-FF63-9929-DC6F-7081971C8D04}"/>
              </a:ext>
            </a:extLst>
          </p:cNvPr>
          <p:cNvGrpSpPr/>
          <p:nvPr/>
        </p:nvGrpSpPr>
        <p:grpSpPr>
          <a:xfrm>
            <a:off x="8431619" y="3019647"/>
            <a:ext cx="3615190" cy="1514555"/>
            <a:chOff x="577639" y="2990327"/>
            <a:chExt cx="3476582" cy="11052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ED224A-0AC2-68BF-55F0-E802DBFDF640}"/>
                </a:ext>
              </a:extLst>
            </p:cNvPr>
            <p:cNvSpPr/>
            <p:nvPr/>
          </p:nvSpPr>
          <p:spPr>
            <a:xfrm>
              <a:off x="577639" y="2990327"/>
              <a:ext cx="3476582" cy="1060357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512B894-B03D-7F28-5439-EFE4DB7DDE20}"/>
                </a:ext>
              </a:extLst>
            </p:cNvPr>
            <p:cNvSpPr txBox="1"/>
            <p:nvPr/>
          </p:nvSpPr>
          <p:spPr>
            <a:xfrm>
              <a:off x="577639" y="3035172"/>
              <a:ext cx="3476582" cy="1060357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>
                  <a:solidFill>
                    <a:prstClr val="black"/>
                  </a:solidFill>
                  <a:latin typeface="Corbel"/>
                </a:rPr>
                <a:t>Excedido o prazo de entrega, a detenção torna-se ilegal e fundamento do HC</a:t>
              </a:r>
              <a:endParaRPr lang="en-US" sz="2400" b="1" dirty="0">
                <a:solidFill>
                  <a:prstClr val="black"/>
                </a:solidFill>
                <a:latin typeface="Corbe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2A4ACA-1BC8-3F3E-5962-EC290904C5B9}"/>
              </a:ext>
            </a:extLst>
          </p:cNvPr>
          <p:cNvGrpSpPr/>
          <p:nvPr/>
        </p:nvGrpSpPr>
        <p:grpSpPr>
          <a:xfrm>
            <a:off x="609600" y="5534422"/>
            <a:ext cx="3423553" cy="1251674"/>
            <a:chOff x="348576" y="1387217"/>
            <a:chExt cx="3219819" cy="98204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277D3D-8326-4FBC-9154-E6053D601DEA}"/>
                </a:ext>
              </a:extLst>
            </p:cNvPr>
            <p:cNvSpPr/>
            <p:nvPr/>
          </p:nvSpPr>
          <p:spPr>
            <a:xfrm>
              <a:off x="348576" y="1387217"/>
              <a:ext cx="3219819" cy="982044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EF6E14-31FE-66BA-8529-AE2AF8F6C674}"/>
                </a:ext>
              </a:extLst>
            </p:cNvPr>
            <p:cNvSpPr txBox="1"/>
            <p:nvPr/>
          </p:nvSpPr>
          <p:spPr>
            <a:xfrm>
              <a:off x="348576" y="1387217"/>
              <a:ext cx="3219819" cy="982044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795" tIns="10795" rIns="10795" bIns="10795" numCol="1" spcCol="1270" anchor="ctr" anchorCtr="0">
              <a:noAutofit/>
            </a:bodyPr>
            <a:lstStyle/>
            <a:p>
              <a:pPr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O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detido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,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nos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termos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e para as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finalidades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constante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do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artigo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297 CPP,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deve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ser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apresentado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ao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JIC no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prazo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</a:t>
              </a:r>
              <a:r>
                <a:rPr lang="en-US" sz="2000" dirty="0" err="1">
                  <a:solidFill>
                    <a:prstClr val="black"/>
                  </a:solidFill>
                  <a:latin typeface="Corbel"/>
                </a:rPr>
                <a:t>máximo</a:t>
              </a:r>
              <a:r>
                <a:rPr lang="en-US" sz="2000" dirty="0">
                  <a:solidFill>
                    <a:prstClr val="black"/>
                  </a:solidFill>
                  <a:latin typeface="Corbel"/>
                </a:rPr>
                <a:t> de 24h: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399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ED70D-FAB3-9335-4D06-A974CB16B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01D1B-8638-1908-4CE6-DCB15771D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0950"/>
          </a:xfrm>
        </p:spPr>
        <p:txBody>
          <a:bodyPr anchor="ctr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pt-BR" sz="1500" dirty="0"/>
              <a:t/>
            </a:r>
            <a:br>
              <a:rPr lang="pt-BR" sz="1500" dirty="0"/>
            </a:br>
            <a:r>
              <a:rPr lang="pt-BR" sz="3600" dirty="0"/>
              <a:t> </a:t>
            </a:r>
            <a:br>
              <a:rPr lang="pt-BR" sz="3600" dirty="0"/>
            </a:br>
            <a:r>
              <a:rPr lang="pt-BR" sz="3600" dirty="0"/>
              <a:t>a) Estar excedido o prazo para entrega ao poder judicial</a:t>
            </a:r>
            <a:br>
              <a:rPr lang="pt-BR" sz="3600" dirty="0"/>
            </a:br>
            <a:r>
              <a:rPr lang="pt-BR" sz="3600" dirty="0"/>
              <a:t>Artigo 70, Lei n. 3/97, de 13 de Março</a:t>
            </a:r>
            <a:r>
              <a:rPr lang="pt-BR" sz="3100" dirty="0">
                <a:solidFill>
                  <a:schemeClr val="bg1"/>
                </a:solidFill>
              </a:rPr>
              <a:t/>
            </a:r>
            <a:br>
              <a:rPr lang="pt-BR" sz="3100" dirty="0">
                <a:solidFill>
                  <a:schemeClr val="bg1"/>
                </a:solidFill>
              </a:rPr>
            </a:br>
            <a:r>
              <a:rPr lang="pt-BR" sz="3100" dirty="0">
                <a:solidFill>
                  <a:schemeClr val="bg1"/>
                </a:solidFill>
              </a:rPr>
              <a:t> </a:t>
            </a:r>
            <a:endParaRPr lang="en-US" sz="31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75570A-5A4B-F28F-E945-D88FED6B07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29651793"/>
              </p:ext>
            </p:extLst>
          </p:nvPr>
        </p:nvGraphicFramePr>
        <p:xfrm>
          <a:off x="401972" y="1658680"/>
          <a:ext cx="10804744" cy="3646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D7B54BA2-F711-DD1A-7DAC-ACE7954FD239}"/>
              </a:ext>
            </a:extLst>
          </p:cNvPr>
          <p:cNvGrpSpPr/>
          <p:nvPr/>
        </p:nvGrpSpPr>
        <p:grpSpPr>
          <a:xfrm>
            <a:off x="4667694" y="5092996"/>
            <a:ext cx="3615190" cy="1514555"/>
            <a:chOff x="577639" y="2990327"/>
            <a:chExt cx="3476582" cy="110520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1A909E0-5276-6F7E-C848-ABD4F12DFCA7}"/>
                </a:ext>
              </a:extLst>
            </p:cNvPr>
            <p:cNvSpPr/>
            <p:nvPr/>
          </p:nvSpPr>
          <p:spPr>
            <a:xfrm>
              <a:off x="577639" y="2990327"/>
              <a:ext cx="3476582" cy="1060357"/>
            </a:xfrm>
            <a:prstGeom prst="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7A32CF-10A6-5857-A311-8A1ED94DDC8D}"/>
                </a:ext>
              </a:extLst>
            </p:cNvPr>
            <p:cNvSpPr txBox="1"/>
            <p:nvPr/>
          </p:nvSpPr>
          <p:spPr>
            <a:xfrm>
              <a:off x="577639" y="3035172"/>
              <a:ext cx="3476582" cy="1060357"/>
            </a:xfrm>
            <a:prstGeom prst="rect">
              <a:avLst/>
            </a:prstGeom>
            <a:solidFill>
              <a:srgbClr val="FFC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algn="just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>
                  <a:solidFill>
                    <a:prstClr val="black"/>
                  </a:solidFill>
                  <a:latin typeface="Corbel"/>
                </a:rPr>
                <a:t>Excedido o prazo de entrega, a detenção torna-se ilegal e fundamento do HC</a:t>
              </a:r>
              <a:endParaRPr lang="en-US" sz="2400" b="1" dirty="0">
                <a:solidFill>
                  <a:prstClr val="black"/>
                </a:solidFill>
                <a:latin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04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0"/>
            <a:ext cx="11632020" cy="122678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</a:rPr>
              <a:t/>
            </a:r>
            <a:br>
              <a:rPr lang="pt-BR" sz="48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bg1"/>
                </a:solidFill>
              </a:rPr>
              <a:t> </a:t>
            </a:r>
            <a:br>
              <a:rPr lang="pt-BR" sz="3600" dirty="0">
                <a:solidFill>
                  <a:schemeClr val="bg1"/>
                </a:solidFill>
              </a:rPr>
            </a:br>
            <a:r>
              <a:rPr lang="pt-BR" sz="3600" dirty="0">
                <a:solidFill>
                  <a:schemeClr val="accent1"/>
                </a:solidFill>
              </a:rPr>
              <a:t>b) Manter-se a detenção fora dos locais legalmente permitidos.</a:t>
            </a:r>
            <a:br>
              <a:rPr lang="pt-BR" sz="3600" dirty="0">
                <a:solidFill>
                  <a:schemeClr val="accent1"/>
                </a:solidFill>
              </a:rPr>
            </a:br>
            <a:r>
              <a:rPr lang="pt-BR" sz="3600" dirty="0">
                <a:solidFill>
                  <a:schemeClr val="accent1"/>
                </a:solidFill>
              </a:rPr>
              <a:t>Artigo </a:t>
            </a:r>
            <a:r>
              <a:rPr lang="pt-BR" sz="2700" i="1" dirty="0">
                <a:solidFill>
                  <a:schemeClr val="accent1"/>
                </a:solidFill>
              </a:rPr>
              <a:t>263 al.a), CPP)</a:t>
            </a:r>
            <a:r>
              <a:rPr lang="pt-BR" sz="4800" dirty="0">
                <a:solidFill>
                  <a:schemeClr val="accent1"/>
                </a:solidFill>
              </a:rPr>
              <a:t/>
            </a:r>
            <a:br>
              <a:rPr lang="pt-BR" sz="4800" dirty="0">
                <a:solidFill>
                  <a:schemeClr val="accent1"/>
                </a:solidFill>
              </a:rPr>
            </a:br>
            <a:r>
              <a:rPr lang="pt-BR" sz="4800" dirty="0">
                <a:solidFill>
                  <a:schemeClr val="bg1"/>
                </a:solidFill>
              </a:rPr>
              <a:t>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497760"/>
            <a:ext cx="11936820" cy="5360240"/>
          </a:xfrm>
        </p:spPr>
        <p:txBody>
          <a:bodyPr/>
          <a:lstStyle/>
          <a:p>
            <a:pPr algn="just"/>
            <a:r>
              <a:rPr lang="en-US" sz="2800" dirty="0"/>
              <a:t>O CEP (art. 185) </a:t>
            </a:r>
            <a:r>
              <a:rPr lang="en-US" sz="2800" dirty="0" err="1"/>
              <a:t>estabelece</a:t>
            </a:r>
            <a:r>
              <a:rPr lang="en-US" sz="2800" dirty="0"/>
              <a:t> que o </a:t>
            </a:r>
            <a:r>
              <a:rPr lang="en-US" sz="2800" dirty="0" err="1"/>
              <a:t>detido</a:t>
            </a:r>
            <a:r>
              <a:rPr lang="en-US" sz="2800" dirty="0"/>
              <a:t> apenas </a:t>
            </a:r>
            <a:r>
              <a:rPr lang="pt-BR" sz="2800" dirty="0"/>
              <a:t>pode permanecer em estabelecimentos ou unidades penitenciárias destinados à guarda de detidos por despacho da </a:t>
            </a:r>
            <a:r>
              <a:rPr lang="pt-BR" sz="2800" u="sng" dirty="0"/>
              <a:t>autoridade judiciária </a:t>
            </a:r>
            <a:r>
              <a:rPr lang="pt-BR" sz="2800" dirty="0"/>
              <a:t>competente .</a:t>
            </a:r>
          </a:p>
          <a:p>
            <a:pPr algn="just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ARTIGO 21 da Lei n. 26/2019, de 26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Dezezembro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fixa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existência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dos seguintes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estabelecimentos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penitenciários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  <a:p>
            <a:pPr marL="633412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Regionais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Provinciais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Distritais</a:t>
            </a:r>
            <a:r>
              <a:rPr lang="en-US" sz="2800" dirty="0">
                <a:solidFill>
                  <a:prstClr val="black"/>
                </a:solidFill>
                <a:latin typeface="Corbel"/>
              </a:rPr>
              <a:t> 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Especiais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.</a:t>
            </a:r>
          </a:p>
          <a:p>
            <a:pPr marL="119062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São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estabelecimentos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penitenciários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especiais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destinados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à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afectação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reclusos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que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carecem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acompanhamento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específico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colocados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determinados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regimes de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execução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seguintes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:</a:t>
            </a:r>
          </a:p>
          <a:p>
            <a:pPr marL="633412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+mj-lt"/>
              <a:buAutoNum type="alphaLcParenR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Máxima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Segurança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Para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Mulheres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Para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Jovens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Reclusos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Preventivos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De Ensino;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Centros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Abertos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Hospitais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Penitenciários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Hospitais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Psiquiátricos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Penitenciários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; Para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reclusos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carecem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protecção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especial.</a:t>
            </a:r>
            <a:endParaRPr lang="pt-BR" sz="2800" dirty="0"/>
          </a:p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17461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" y="156815"/>
            <a:ext cx="12089219" cy="1226785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/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 </a:t>
            </a:r>
            <a:r>
              <a:rPr lang="pt-BR" sz="2800" dirty="0">
                <a:solidFill>
                  <a:schemeClr val="bg1"/>
                </a:solidFill>
              </a:rPr>
              <a:t/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accent1"/>
                </a:solidFill>
              </a:rPr>
              <a:t>c) Ter sido a detenção efectuada ou ordenada por entidade incompetente</a:t>
            </a:r>
            <a:br>
              <a:rPr lang="pt-BR" sz="2800" dirty="0">
                <a:solidFill>
                  <a:schemeClr val="accent1"/>
                </a:solidFill>
              </a:rPr>
            </a:br>
            <a:r>
              <a:rPr lang="pt-BR" sz="2800" dirty="0">
                <a:solidFill>
                  <a:schemeClr val="accent1"/>
                </a:solidFill>
              </a:rPr>
              <a:t>Artigo 263 al.a), CPP)</a:t>
            </a:r>
            <a:r>
              <a:rPr lang="pt-BR" sz="3200" dirty="0">
                <a:solidFill>
                  <a:schemeClr val="bg1"/>
                </a:solidFill>
              </a:rPr>
              <a:t/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97760"/>
            <a:ext cx="11936820" cy="5360240"/>
          </a:xfrm>
        </p:spPr>
        <p:txBody>
          <a:bodyPr/>
          <a:lstStyle/>
          <a:p>
            <a:pPr marL="119062" indent="0">
              <a:buNone/>
            </a:pPr>
            <a:r>
              <a:rPr lang="en-US" sz="2900" dirty="0"/>
              <a:t>São </a:t>
            </a:r>
            <a:r>
              <a:rPr lang="en-US" sz="2900" dirty="0" err="1"/>
              <a:t>entidade</a:t>
            </a:r>
            <a:r>
              <a:rPr lang="en-US" sz="2900" dirty="0"/>
              <a:t> </a:t>
            </a:r>
            <a:r>
              <a:rPr lang="en-US" sz="2900" dirty="0" err="1"/>
              <a:t>competentes</a:t>
            </a:r>
            <a:r>
              <a:rPr lang="en-US" sz="2900" dirty="0"/>
              <a:t> para </a:t>
            </a:r>
            <a:r>
              <a:rPr lang="en-US" sz="2900" dirty="0" err="1"/>
              <a:t>efectuar</a:t>
            </a:r>
            <a:r>
              <a:rPr lang="en-US" sz="2900" dirty="0"/>
              <a:t> a </a:t>
            </a:r>
            <a:r>
              <a:rPr lang="en-US" sz="2900" dirty="0" err="1"/>
              <a:t>detenção</a:t>
            </a:r>
            <a:r>
              <a:rPr lang="en-US" sz="2900" dirty="0"/>
              <a:t>:</a:t>
            </a:r>
          </a:p>
          <a:p>
            <a:pPr marL="119062" indent="0">
              <a:buNone/>
            </a:pPr>
            <a:endParaRPr lang="en-US" sz="2900" dirty="0"/>
          </a:p>
          <a:p>
            <a:pPr marL="862012" indent="-742950">
              <a:buAutoNum type="alphaLcParenR"/>
            </a:pPr>
            <a:r>
              <a:rPr lang="en-US" sz="2900" dirty="0"/>
              <a:t>Em flagrante </a:t>
            </a:r>
            <a:r>
              <a:rPr lang="en-US" sz="2900" dirty="0" err="1"/>
              <a:t>delito</a:t>
            </a:r>
            <a:r>
              <a:rPr lang="en-US" sz="2900" dirty="0"/>
              <a:t>: </a:t>
            </a:r>
          </a:p>
          <a:p>
            <a:pPr marL="1154112" lvl="1" indent="-742950">
              <a:buFont typeface="Wingdings" panose="05000000000000000000" pitchFamily="2" charset="2"/>
              <a:buChar char="§"/>
            </a:pPr>
            <a:r>
              <a:rPr lang="en-US" sz="2900" dirty="0" err="1"/>
              <a:t>Qualquer</a:t>
            </a:r>
            <a:r>
              <a:rPr lang="en-US" sz="2900" dirty="0"/>
              <a:t> </a:t>
            </a:r>
            <a:r>
              <a:rPr lang="en-US" sz="2900" dirty="0" err="1"/>
              <a:t>autoridade</a:t>
            </a:r>
            <a:r>
              <a:rPr lang="en-US" sz="2900" dirty="0"/>
              <a:t> </a:t>
            </a:r>
            <a:r>
              <a:rPr lang="en-US" sz="2900" dirty="0" err="1"/>
              <a:t>judiciária</a:t>
            </a:r>
            <a:r>
              <a:rPr lang="en-US" sz="2900" dirty="0"/>
              <a:t> (O </a:t>
            </a:r>
            <a:r>
              <a:rPr lang="pt-BR" sz="2900" dirty="0"/>
              <a:t>juiz; JIC e MP) ou entidade policial (art. 298 al.a), CPP).</a:t>
            </a:r>
          </a:p>
          <a:p>
            <a:pPr marL="1154112" lvl="1" indent="-742950">
              <a:buFont typeface="Wingdings" panose="05000000000000000000" pitchFamily="2" charset="2"/>
              <a:buChar char="§"/>
            </a:pPr>
            <a:r>
              <a:rPr lang="pt-BR" sz="2900" dirty="0"/>
              <a:t>Qualquer pessoa</a:t>
            </a:r>
            <a:r>
              <a:rPr lang="en-US" sz="2900" dirty="0"/>
              <a:t>, se a </a:t>
            </a:r>
            <a:r>
              <a:rPr lang="en-US" sz="2900" dirty="0" err="1"/>
              <a:t>autoridade</a:t>
            </a:r>
            <a:r>
              <a:rPr lang="en-US" sz="2900" dirty="0"/>
              <a:t> e </a:t>
            </a:r>
            <a:r>
              <a:rPr lang="en-US" sz="2900" dirty="0" err="1"/>
              <a:t>entidade</a:t>
            </a:r>
            <a:r>
              <a:rPr lang="en-US" sz="2900" dirty="0"/>
              <a:t> </a:t>
            </a:r>
            <a:r>
              <a:rPr lang="en-US" sz="2900" dirty="0" err="1"/>
              <a:t>referidas</a:t>
            </a:r>
            <a:r>
              <a:rPr lang="en-US" sz="2900" dirty="0"/>
              <a:t> </a:t>
            </a:r>
            <a:r>
              <a:rPr lang="en-US" sz="2900" dirty="0" err="1"/>
              <a:t>não</a:t>
            </a:r>
            <a:r>
              <a:rPr lang="en-US" sz="2900" dirty="0"/>
              <a:t> </a:t>
            </a:r>
            <a:r>
              <a:rPr lang="en-US" sz="2900" dirty="0" err="1"/>
              <a:t>estiver</a:t>
            </a:r>
            <a:r>
              <a:rPr lang="en-US" sz="2900" dirty="0"/>
              <a:t> </a:t>
            </a:r>
            <a:r>
              <a:rPr lang="en-US" sz="2900" dirty="0" err="1"/>
              <a:t>presente</a:t>
            </a:r>
            <a:r>
              <a:rPr lang="en-US" sz="2900" dirty="0"/>
              <a:t>, </a:t>
            </a:r>
            <a:r>
              <a:rPr lang="en-US" sz="2900" dirty="0" err="1"/>
              <a:t>nem</a:t>
            </a:r>
            <a:r>
              <a:rPr lang="en-US" sz="2900" dirty="0"/>
              <a:t> </a:t>
            </a:r>
            <a:r>
              <a:rPr lang="en-US" sz="2900" dirty="0" err="1"/>
              <a:t>puder</a:t>
            </a:r>
            <a:r>
              <a:rPr lang="en-US" sz="2900" dirty="0"/>
              <a:t> ser </a:t>
            </a:r>
            <a:r>
              <a:rPr lang="en-US" sz="2900" dirty="0" err="1"/>
              <a:t>chamada</a:t>
            </a:r>
            <a:r>
              <a:rPr lang="en-US" sz="2900" dirty="0"/>
              <a:t> em tempo </a:t>
            </a:r>
            <a:r>
              <a:rPr lang="en-US" sz="2900" dirty="0" err="1"/>
              <a:t>útil</a:t>
            </a:r>
            <a:r>
              <a:rPr lang="en-US" sz="2900" dirty="0"/>
              <a:t> (art. 298, </a:t>
            </a:r>
            <a:r>
              <a:rPr lang="en-US" sz="2900" dirty="0" err="1"/>
              <a:t>al.b</a:t>
            </a:r>
            <a:r>
              <a:rPr lang="en-US" sz="2900" dirty="0"/>
              <a:t>) CPP).</a:t>
            </a:r>
          </a:p>
          <a:p>
            <a:pPr marL="1154112" lvl="1" indent="-742950">
              <a:buFont typeface="Wingdings" panose="05000000000000000000" pitchFamily="2" charset="2"/>
              <a:buChar char="§"/>
            </a:pPr>
            <a:endParaRPr lang="en-US" sz="2900" dirty="0"/>
          </a:p>
          <a:p>
            <a:pPr marL="862012" indent="-742950">
              <a:buAutoNum type="alphaLcParenR"/>
            </a:pPr>
            <a:r>
              <a:rPr lang="en-US" sz="2900" dirty="0"/>
              <a:t>Fora de flagrante </a:t>
            </a:r>
            <a:r>
              <a:rPr lang="en-US" sz="2900" dirty="0" err="1"/>
              <a:t>delito</a:t>
            </a:r>
            <a:r>
              <a:rPr lang="en-US" sz="2900" dirty="0"/>
              <a:t> (art.300 CPP)</a:t>
            </a:r>
          </a:p>
          <a:p>
            <a:pPr marL="868362" lvl="1" indent="-457200"/>
            <a:r>
              <a:rPr lang="en-US" sz="2900" dirty="0"/>
              <a:t>O Juiz, </a:t>
            </a:r>
            <a:r>
              <a:rPr lang="en-US" sz="2900" dirty="0" err="1"/>
              <a:t>somente</a:t>
            </a:r>
            <a:r>
              <a:rPr lang="en-US" sz="2900" dirty="0"/>
              <a:t> se </a:t>
            </a:r>
            <a:r>
              <a:rPr lang="en-US" sz="2900" dirty="0" err="1"/>
              <a:t>ao</a:t>
            </a:r>
            <a:r>
              <a:rPr lang="en-US" sz="2900" dirty="0"/>
              <a:t> crime </a:t>
            </a:r>
            <a:r>
              <a:rPr lang="en-US" sz="2900" dirty="0" err="1"/>
              <a:t>couber</a:t>
            </a:r>
            <a:r>
              <a:rPr lang="en-US" sz="2900" dirty="0"/>
              <a:t> prisão preventiva (cf.243 CPP)</a:t>
            </a:r>
          </a:p>
          <a:p>
            <a:pPr marL="457200" lvl="1" indent="0">
              <a:buNone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642302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" y="156815"/>
            <a:ext cx="12089219" cy="1226785"/>
          </a:xfrm>
        </p:spPr>
        <p:txBody>
          <a:bodyPr>
            <a:no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/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bg1"/>
                </a:solidFill>
              </a:rPr>
              <a:t> </a:t>
            </a:r>
            <a:br>
              <a:rPr lang="pt-BR" sz="2800" dirty="0">
                <a:solidFill>
                  <a:schemeClr val="bg1"/>
                </a:solidFill>
              </a:rPr>
            </a:br>
            <a:r>
              <a:rPr lang="pt-BR" sz="2800" dirty="0">
                <a:solidFill>
                  <a:schemeClr val="accent1"/>
                </a:solidFill>
              </a:rPr>
              <a:t>c) Ser a detenção motivada por facto pelo qual a lei a não permite.</a:t>
            </a:r>
            <a:br>
              <a:rPr lang="pt-BR" sz="2800" dirty="0">
                <a:solidFill>
                  <a:schemeClr val="accent1"/>
                </a:solidFill>
              </a:rPr>
            </a:br>
            <a:r>
              <a:rPr lang="pt-BR" sz="2800" dirty="0">
                <a:solidFill>
                  <a:schemeClr val="accent1"/>
                </a:solidFill>
              </a:rPr>
              <a:t>Artigo 263 al.a), CPP)</a:t>
            </a:r>
            <a:r>
              <a:rPr lang="pt-BR" sz="3200" dirty="0">
                <a:solidFill>
                  <a:schemeClr val="bg1"/>
                </a:solidFill>
              </a:rPr>
              <a:t/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97760"/>
            <a:ext cx="11784420" cy="5203425"/>
          </a:xfrm>
        </p:spPr>
        <p:txBody>
          <a:bodyPr/>
          <a:lstStyle/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Detenção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em flagrante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delito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nos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crimes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particulares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(art.298 n. 4 CPP)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Detenção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fora do flagrante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delito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por crime que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não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admite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prisão preventiva (art.300 CPP)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Detenção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em flagrante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delito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, por crime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punível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com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pena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de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multa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ou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penas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não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privativas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 de liberdade (art. 298 CPP). </a:t>
            </a: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endParaRPr kumimoji="0" lang="pt-B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/>
            </a:endParaRPr>
          </a:p>
          <a:p>
            <a:pPr>
              <a:buClr>
                <a:srgbClr val="F0AD00"/>
              </a:buClr>
              <a:defRPr/>
            </a:pPr>
            <a:r>
              <a:rPr lang="pt-BR" sz="2800" dirty="0">
                <a:solidFill>
                  <a:prstClr val="black"/>
                </a:solidFill>
              </a:rPr>
              <a:t>Houver fundados motivos para crer na existência de causas de isenção da responsabilidade ou de extinção do procedimento criminal -artigo 233º, nº1, aplicável ex vi artigo 303º, a) CPP</a:t>
            </a:r>
          </a:p>
          <a:p>
            <a:pPr>
              <a:buClr>
                <a:srgbClr val="F0AD00"/>
              </a:buClr>
              <a:defRPr/>
            </a:pPr>
            <a:endParaRPr lang="en-US" sz="1000" dirty="0">
              <a:solidFill>
                <a:prstClr val="black"/>
              </a:solidFill>
            </a:endParaRPr>
          </a:p>
          <a:p>
            <a:pPr marL="438150" marR="0" lvl="0" indent="-3190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0AD00"/>
              </a:buClr>
              <a:buSzPct val="80000"/>
              <a:buFont typeface="Wingdings 2" panose="05020102010507070707" pitchFamily="18" charset="2"/>
              <a:buChar char=""/>
              <a:tabLst/>
              <a:defRPr/>
            </a:pPr>
            <a:r>
              <a:rPr lang="pt-BR" sz="2800" dirty="0">
                <a:solidFill>
                  <a:prstClr val="black"/>
                </a:solidFill>
                <a:latin typeface="Corbel"/>
              </a:rPr>
              <a:t>Detenção tornada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/>
              </a:rPr>
              <a:t>desnecessária</a:t>
            </a:r>
          </a:p>
          <a:p>
            <a:pPr marL="119062" indent="0">
              <a:buNone/>
            </a:pPr>
            <a:endParaRPr lang="en-US" sz="2800" i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10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10288-D1B5-EB80-20A2-33DA9CFB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84" y="156815"/>
            <a:ext cx="12089219" cy="1226785"/>
          </a:xfrm>
        </p:spPr>
        <p:txBody>
          <a:bodyPr>
            <a:noAutofit/>
          </a:bodyPr>
          <a:lstStyle/>
          <a:p>
            <a:pPr algn="ctr"/>
            <a:r>
              <a:rPr lang="pt-BR" sz="4400" dirty="0">
                <a:solidFill>
                  <a:schemeClr val="accent1"/>
                </a:solidFill>
              </a:rPr>
              <a:t>Procedimento</a:t>
            </a:r>
            <a:r>
              <a:rPr lang="pt-BR" sz="3200" dirty="0">
                <a:solidFill>
                  <a:schemeClr val="accent1"/>
                </a:solidFill>
              </a:rPr>
              <a:t> art. 264 CPP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AFED8-256D-9410-CA7F-C1E7DE9DD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97760"/>
            <a:ext cx="11784420" cy="5203425"/>
          </a:xfrm>
        </p:spPr>
        <p:txBody>
          <a:bodyPr/>
          <a:lstStyle/>
          <a:p>
            <a:pPr marL="119062" indent="0">
              <a:buNone/>
            </a:pPr>
            <a:endParaRPr lang="en-US" sz="2800" i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BC5E1D-6601-3AF2-BA11-BB7AA4D351E7}"/>
              </a:ext>
            </a:extLst>
          </p:cNvPr>
          <p:cNvSpPr/>
          <p:nvPr/>
        </p:nvSpPr>
        <p:spPr>
          <a:xfrm>
            <a:off x="4272776" y="1542365"/>
            <a:ext cx="3646448" cy="9144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JIC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Recebe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requerimento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considera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-o: </a:t>
            </a: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41672F20-8F05-8E0F-40AE-D986F11A23C2}"/>
              </a:ext>
            </a:extLst>
          </p:cNvPr>
          <p:cNvCxnSpPr>
            <a:cxnSpLocks/>
          </p:cNvCxnSpPr>
          <p:nvPr/>
        </p:nvCxnSpPr>
        <p:spPr>
          <a:xfrm rot="5400000">
            <a:off x="2599982" y="2133381"/>
            <a:ext cx="1133928" cy="646771"/>
          </a:xfrm>
          <a:prstGeom prst="bentConnector3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09CDC-A6ED-AE9F-D273-12ADFAFAD871}"/>
              </a:ext>
            </a:extLst>
          </p:cNvPr>
          <p:cNvCxnSpPr>
            <a:cxnSpLocks/>
          </p:cNvCxnSpPr>
          <p:nvPr/>
        </p:nvCxnSpPr>
        <p:spPr>
          <a:xfrm>
            <a:off x="3490332" y="1864868"/>
            <a:ext cx="693235" cy="17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DBE0BAC-8052-829B-9E45-2E4700291866}"/>
              </a:ext>
            </a:extLst>
          </p:cNvPr>
          <p:cNvSpPr/>
          <p:nvPr/>
        </p:nvSpPr>
        <p:spPr>
          <a:xfrm>
            <a:off x="1708001" y="5204574"/>
            <a:ext cx="2209801" cy="1008636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condena o requerente de 1 a 5 salários mínimos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757E02-09E6-B4B1-6536-BC6D602C9D68}"/>
              </a:ext>
            </a:extLst>
          </p:cNvPr>
          <p:cNvCxnSpPr>
            <a:cxnSpLocks/>
          </p:cNvCxnSpPr>
          <p:nvPr/>
        </p:nvCxnSpPr>
        <p:spPr>
          <a:xfrm>
            <a:off x="7919224" y="1864868"/>
            <a:ext cx="5436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68DEA36-09BE-438E-4A2B-AF157801F1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8193878" y="2136626"/>
            <a:ext cx="1058328" cy="514812"/>
          </a:xfrm>
          <a:prstGeom prst="bentConnector3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650BA0-4955-F1A5-5CD2-153948BC7958}"/>
              </a:ext>
            </a:extLst>
          </p:cNvPr>
          <p:cNvSpPr/>
          <p:nvPr/>
        </p:nvSpPr>
        <p:spPr>
          <a:xfrm>
            <a:off x="7919224" y="2997149"/>
            <a:ext cx="2365410" cy="2207424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457200"/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Manifestamente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fundado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ordena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entidade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guardiã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detido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que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apresente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imediato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91D9E4-F7E6-6B8C-A56D-6E4BA4628FC3}"/>
              </a:ext>
            </a:extLst>
          </p:cNvPr>
          <p:cNvCxnSpPr>
            <a:cxnSpLocks/>
          </p:cNvCxnSpPr>
          <p:nvPr/>
        </p:nvCxnSpPr>
        <p:spPr>
          <a:xfrm flipV="1">
            <a:off x="2832408" y="3863546"/>
            <a:ext cx="0" cy="436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FCB9886-44E2-32E2-F8E8-1A1F02FEC63C}"/>
              </a:ext>
            </a:extLst>
          </p:cNvPr>
          <p:cNvSpPr/>
          <p:nvPr/>
        </p:nvSpPr>
        <p:spPr>
          <a:xfrm>
            <a:off x="1674548" y="3020321"/>
            <a:ext cx="2403082" cy="81053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Manifestamente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infundado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E945ABC-0DF7-C38A-9D1F-B32C260CFE70}"/>
              </a:ext>
            </a:extLst>
          </p:cNvPr>
          <p:cNvSpPr/>
          <p:nvPr/>
        </p:nvSpPr>
        <p:spPr>
          <a:xfrm>
            <a:off x="1708001" y="4171318"/>
            <a:ext cx="2303657" cy="81053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Recusa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requerimento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5591F8-95AE-E5C8-4EAE-1720E8C41BE5}"/>
              </a:ext>
            </a:extLst>
          </p:cNvPr>
          <p:cNvCxnSpPr>
            <a:cxnSpLocks/>
          </p:cNvCxnSpPr>
          <p:nvPr/>
        </p:nvCxnSpPr>
        <p:spPr>
          <a:xfrm flipV="1">
            <a:off x="2839842" y="4981857"/>
            <a:ext cx="0" cy="199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4205873-6D1D-BCD2-E658-98F56A02C4F9}"/>
              </a:ext>
            </a:extLst>
          </p:cNvPr>
          <p:cNvSpPr/>
          <p:nvPr/>
        </p:nvSpPr>
        <p:spPr>
          <a:xfrm>
            <a:off x="10430133" y="4300193"/>
            <a:ext cx="1691170" cy="675635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detido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não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 é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apresentado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3484388-56CD-4683-DCF5-907F4DDBCEE9}"/>
              </a:ext>
            </a:extLst>
          </p:cNvPr>
          <p:cNvSpPr/>
          <p:nvPr/>
        </p:nvSpPr>
        <p:spPr>
          <a:xfrm>
            <a:off x="5511473" y="4257027"/>
            <a:ext cx="2119660" cy="810539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detido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é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apresentado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com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todas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informações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908F11E-BBB1-8EB5-AB33-27ACAA22F346}"/>
              </a:ext>
            </a:extLst>
          </p:cNvPr>
          <p:cNvSpPr/>
          <p:nvPr/>
        </p:nvSpPr>
        <p:spPr>
          <a:xfrm>
            <a:off x="10394784" y="5382991"/>
            <a:ext cx="1761867" cy="911031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Desobediência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qualificada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Art. 354 CP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75B44D3-582B-55D5-AED6-C2DCB2B2D29C}"/>
              </a:ext>
            </a:extLst>
          </p:cNvPr>
          <p:cNvSpPr/>
          <p:nvPr/>
        </p:nvSpPr>
        <p:spPr>
          <a:xfrm>
            <a:off x="5511473" y="5445164"/>
            <a:ext cx="2229804" cy="114702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Em 48h/10dias o JIC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ouve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o MP, Defensor e decide do HC </a:t>
            </a: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9C10BDFC-991D-0F15-878A-5C0D2C95DC3B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70964" y="3311912"/>
            <a:ext cx="1048261" cy="9144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822C4F78-A3E0-4A89-8A5A-0C54CCC2F622}"/>
              </a:ext>
            </a:extLst>
          </p:cNvPr>
          <p:cNvCxnSpPr>
            <a:cxnSpLocks/>
          </p:cNvCxnSpPr>
          <p:nvPr/>
        </p:nvCxnSpPr>
        <p:spPr>
          <a:xfrm>
            <a:off x="10301235" y="3925930"/>
            <a:ext cx="538002" cy="3310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3E1418-2AA0-82D3-71D4-74B4A3F877C8}"/>
              </a:ext>
            </a:extLst>
          </p:cNvPr>
          <p:cNvCxnSpPr>
            <a:cxnSpLocks/>
          </p:cNvCxnSpPr>
          <p:nvPr/>
        </p:nvCxnSpPr>
        <p:spPr>
          <a:xfrm flipV="1">
            <a:off x="6571303" y="5081455"/>
            <a:ext cx="0" cy="3523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38A2926-E6B5-66F8-AD73-A1A9BE2A3A09}"/>
              </a:ext>
            </a:extLst>
          </p:cNvPr>
          <p:cNvCxnSpPr>
            <a:cxnSpLocks/>
          </p:cNvCxnSpPr>
          <p:nvPr/>
        </p:nvCxnSpPr>
        <p:spPr>
          <a:xfrm>
            <a:off x="11311499" y="4975828"/>
            <a:ext cx="0" cy="346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3441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ódulo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1655</Words>
  <Application>Microsoft Office PowerPoint</Application>
  <PresentationFormat>Widescreen</PresentationFormat>
  <Paragraphs>174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Corbel</vt:lpstr>
      <vt:lpstr>Times New Roman</vt:lpstr>
      <vt:lpstr>Wingdings</vt:lpstr>
      <vt:lpstr>Wingdings 2</vt:lpstr>
      <vt:lpstr>Wingdings 3</vt:lpstr>
      <vt:lpstr>Office Theme</vt:lpstr>
      <vt:lpstr>Módulo</vt:lpstr>
      <vt:lpstr>PowerPoint Presentation</vt:lpstr>
      <vt:lpstr>Habeas Corpus nos processos do terrorismo e do tráfico de drogas:</vt:lpstr>
      <vt:lpstr>  </vt:lpstr>
      <vt:lpstr>   a) Estar excedido o prazo para entrega ao poder judicial Artigo 263 al.a), CPP)  </vt:lpstr>
      <vt:lpstr>   a) Estar excedido o prazo para entrega ao poder judicial Artigo 70, Lei n. 3/97, de 13 de Março  </vt:lpstr>
      <vt:lpstr>   b) Manter-se a detenção fora dos locais legalmente permitidos. Artigo 263 al.a), CPP)  </vt:lpstr>
      <vt:lpstr>   c) Ter sido a detenção efectuada ou ordenada por entidade incompetente Artigo 263 al.a), CPP)  </vt:lpstr>
      <vt:lpstr>   c) Ser a detenção motivada por facto pelo qual a lei a não permite. Artigo 263 al.a), CPP)  </vt:lpstr>
      <vt:lpstr>Procedimento art. 264 CPP</vt:lpstr>
      <vt:lpstr>  Algumas situações de ilegalidade/irregularidades atinentes à detenção</vt:lpstr>
      <vt:lpstr>   Primeiro interrogatório judicial de arguido detido       </vt:lpstr>
      <vt:lpstr>   Situação do detido após o 1º interrogatório judicial      </vt:lpstr>
      <vt:lpstr>PowerPoint Presentation</vt:lpstr>
      <vt:lpstr>PowerPoint Presentation</vt:lpstr>
      <vt:lpstr>  A inadmissibilidade do Habeas Corpus  por prisão ilegal      </vt:lpstr>
      <vt:lpstr>Procedimento art. 265 e art. 266 CPP</vt:lpstr>
      <vt:lpstr>Dilema de do regime de Habeas Corpus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manuel castiano</dc:creator>
  <cp:lastModifiedBy>258844730244</cp:lastModifiedBy>
  <cp:revision>11</cp:revision>
  <dcterms:created xsi:type="dcterms:W3CDTF">2025-02-13T18:00:55Z</dcterms:created>
  <dcterms:modified xsi:type="dcterms:W3CDTF">2025-02-14T08:45:22Z</dcterms:modified>
</cp:coreProperties>
</file>