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0"/>
  </p:notesMasterIdLst>
  <p:handoutMasterIdLst>
    <p:handoutMasterId r:id="rId51"/>
  </p:handoutMasterIdLst>
  <p:sldIdLst>
    <p:sldId id="777" r:id="rId3"/>
    <p:sldId id="305" r:id="rId4"/>
    <p:sldId id="663" r:id="rId5"/>
    <p:sldId id="336" r:id="rId6"/>
    <p:sldId id="706" r:id="rId7"/>
    <p:sldId id="699" r:id="rId8"/>
    <p:sldId id="705" r:id="rId9"/>
    <p:sldId id="743" r:id="rId10"/>
    <p:sldId id="745" r:id="rId11"/>
    <p:sldId id="746" r:id="rId12"/>
    <p:sldId id="747" r:id="rId13"/>
    <p:sldId id="748" r:id="rId14"/>
    <p:sldId id="749" r:id="rId15"/>
    <p:sldId id="750" r:id="rId16"/>
    <p:sldId id="753" r:id="rId17"/>
    <p:sldId id="756" r:id="rId18"/>
    <p:sldId id="760" r:id="rId19"/>
    <p:sldId id="763" r:id="rId20"/>
    <p:sldId id="761" r:id="rId21"/>
    <p:sldId id="751" r:id="rId22"/>
    <p:sldId id="752" r:id="rId23"/>
    <p:sldId id="754" r:id="rId24"/>
    <p:sldId id="755" r:id="rId25"/>
    <p:sldId id="744" r:id="rId26"/>
    <p:sldId id="738" r:id="rId27"/>
    <p:sldId id="739" r:id="rId28"/>
    <p:sldId id="742" r:id="rId29"/>
    <p:sldId id="740" r:id="rId30"/>
    <p:sldId id="741" r:id="rId31"/>
    <p:sldId id="775" r:id="rId32"/>
    <p:sldId id="759" r:id="rId33"/>
    <p:sldId id="762" r:id="rId34"/>
    <p:sldId id="776" r:id="rId35"/>
    <p:sldId id="765" r:id="rId36"/>
    <p:sldId id="764" r:id="rId37"/>
    <p:sldId id="712" r:id="rId38"/>
    <p:sldId id="707" r:id="rId39"/>
    <p:sldId id="766" r:id="rId40"/>
    <p:sldId id="769" r:id="rId41"/>
    <p:sldId id="768" r:id="rId42"/>
    <p:sldId id="767" r:id="rId43"/>
    <p:sldId id="770" r:id="rId44"/>
    <p:sldId id="771" r:id="rId45"/>
    <p:sldId id="772" r:id="rId46"/>
    <p:sldId id="774" r:id="rId47"/>
    <p:sldId id="773" r:id="rId48"/>
    <p:sldId id="778" r:id="rId49"/>
  </p:sldIdLst>
  <p:sldSz cx="9144000" cy="6858000" type="screen4x3"/>
  <p:notesSz cx="6805613" cy="99441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7">
          <p15:clr>
            <a:srgbClr val="A4A3A4"/>
          </p15:clr>
        </p15:guide>
        <p15:guide id="2" orient="horz" pos="3611">
          <p15:clr>
            <a:srgbClr val="A4A3A4"/>
          </p15:clr>
        </p15:guide>
        <p15:guide id="3" orient="horz" pos="3495">
          <p15:clr>
            <a:srgbClr val="A4A3A4"/>
          </p15:clr>
        </p15:guide>
        <p15:guide id="4" pos="5697">
          <p15:clr>
            <a:srgbClr val="A4A3A4"/>
          </p15:clr>
        </p15:guide>
        <p15:guide id="5" pos="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38C"/>
    <a:srgbClr val="132CC8"/>
    <a:srgbClr val="2F489E"/>
    <a:srgbClr val="74243D"/>
    <a:srgbClr val="C00000"/>
    <a:srgbClr val="2A3E92"/>
    <a:srgbClr val="0734E2"/>
    <a:srgbClr val="043CF8"/>
    <a:srgbClr val="083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6E153-B227-4655-8F41-D4539C60A1E9}" v="101" dt="2025-02-13T10:22:13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9" autoAdjust="0"/>
    <p:restoredTop sz="95033" autoAdjust="0"/>
  </p:normalViewPr>
  <p:slideViewPr>
    <p:cSldViewPr snapToGrid="0">
      <p:cViewPr>
        <p:scale>
          <a:sx n="67" d="100"/>
          <a:sy n="67" d="100"/>
        </p:scale>
        <p:origin x="1596" y="40"/>
      </p:cViewPr>
      <p:guideLst>
        <p:guide orient="horz" pos="3457"/>
        <p:guide orient="horz" pos="3611"/>
        <p:guide orient="horz" pos="3495"/>
        <p:guide pos="5697"/>
        <p:guide pos="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2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3502736-6E63-4F64-9E0D-5B769F465EFE}" type="datetimeFigureOut">
              <a:rPr lang="en-US" altLang="pt-PT"/>
              <a:pPr>
                <a:defRPr/>
              </a:pPr>
              <a:t>2/13/2025</a:t>
            </a:fld>
            <a:endParaRPr lang="en-US" alt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387"/>
            <a:ext cx="2949575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1" y="9445387"/>
            <a:ext cx="2949575" cy="497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123B22-7648-4118-97C7-BEE1A7156108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910687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D46E678-93A7-4B59-9610-1B4A755B5651}" type="datetimeFigureOut">
              <a:rPr lang="pt-PT" altLang="pt-PT"/>
              <a:pPr>
                <a:defRPr/>
              </a:pPr>
              <a:t>13/02/2025</a:t>
            </a:fld>
            <a:endParaRPr lang="pt-PT" alt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9" y="4723487"/>
            <a:ext cx="5443537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noProof="0"/>
              <a:t>Clique para editar os estilos</a:t>
            </a:r>
          </a:p>
          <a:p>
            <a:pPr lvl="1"/>
            <a:r>
              <a:rPr lang="pt-PT" altLang="pt-PT" noProof="0"/>
              <a:t>Segundo nível</a:t>
            </a:r>
          </a:p>
          <a:p>
            <a:pPr lvl="2"/>
            <a:r>
              <a:rPr lang="pt-PT" altLang="pt-PT" noProof="0"/>
              <a:t>Terceiro nível</a:t>
            </a:r>
          </a:p>
          <a:p>
            <a:pPr lvl="3"/>
            <a:r>
              <a:rPr lang="pt-PT" altLang="pt-PT" noProof="0"/>
              <a:t>Quarto nível</a:t>
            </a:r>
          </a:p>
          <a:p>
            <a:pPr lvl="4"/>
            <a:r>
              <a:rPr lang="pt-PT" alt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5387"/>
            <a:ext cx="2949575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4451" y="9445387"/>
            <a:ext cx="2949575" cy="497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227A5F9-BFE6-4D46-AFEE-F6AFA327F8D3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3602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/>
          </a:p>
        </p:txBody>
      </p:sp>
      <p:sp>
        <p:nvSpPr>
          <p:cNvPr id="512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F511E6-93D9-4B03-ABD3-91DC1CFFE5C1}" type="slidenum">
              <a:rPr lang="pt-PT" altLang="pt-PT"/>
              <a:pPr/>
              <a:t>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58792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B0D53-73C8-ED0D-4BE8-45DCC7F08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EE66015-CF8E-42FA-3F06-8A1D4DB78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630DD3C-9315-0E54-363A-7C67FD855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27A11AD-4DC4-698A-90E0-0AAB7ABB7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11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91664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2979B-A8C7-03F4-9337-04F4DD8A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2A9E45B-2E92-4821-B392-866C18EFF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4673A17-14C6-1346-5CB7-48E69EB33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9297074-C4F0-28AD-A9F1-F1457DA97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12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91881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4AD28-B78E-2DE3-5AC6-9D8EB954A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AD88D94-A897-B1D3-B2EA-D707013BC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DE2E7B2-0FD0-1D8C-0954-263DE5D5C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11A8806-B73E-99EC-DB2B-F3DB6EEF7D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13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43707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4D569-D4E1-148F-4500-AF7F2B00C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9894E79-B118-FF5C-B614-5A6DFD24A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56B81DF-A4F6-0CCC-2C5E-1964490C2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B339583-4B0B-19AE-428B-C21DAD2B5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14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98442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5FB6E-7EBF-A425-3B7B-C57EE7B89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0BC89CD-AEA1-95E6-9065-F465289D1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273CADA-1BD3-10D3-52CD-77EB452D3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00C3801-E4D1-40D0-5958-93C336B4B2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15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055169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9DDB8-6191-9A3A-5CC3-3BA7EB313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4F6D3A1-76F2-C24A-C069-5D6E6DB59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C673ADF-1EA5-EDF0-4AB7-2F2E0F72B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B5404C2-4AB5-FE96-0A1F-D0F023EBE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16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68813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0E174-1E6D-D6C4-BF84-338AA64DD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696C691-7B75-9236-6A78-7774EFA45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3AADE21-E870-864C-F891-04B1186E0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2DC7552-4FE7-4503-7CF6-1C8524D62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17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187754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ADEF2-55B5-0732-EDD3-F80AA5F5A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01C835B-C838-D6D3-1DCC-5B2056F51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F02881C-7D8B-F5AF-F88A-8156F48FA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CF09AEF-6D8C-0080-A927-166425332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18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156544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AE71F-DAB1-759C-F07E-3303F0808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6052727-8EA0-966A-D568-E580B7E53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4C640C9-CF16-AB6B-60D9-9AFD79B30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88A8338-7097-B8C7-D1F2-4ABCDEDA9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19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95828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F24D3-7881-A196-725D-48AE254B8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81D709C-CBF8-F82F-4E23-99E2157AB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C733564-73DF-59A3-8610-FF2DA559B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30584A6-AF4D-6A67-F30C-1A19062A3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20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5368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33867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DD6AC-88DC-29E5-A960-1B8A93936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1737990-4395-BE98-2547-2EB75B9A4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68600E2-4157-88D6-CB2E-0104F022E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1FB6407-AB72-8686-0E10-601831E0F2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21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9509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8968F-6182-64FF-173C-061452E7C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134BFF8-D0CE-F8BF-C649-F25BE4392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1153363-B72D-0851-FC20-081CA6397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D2086E0-4743-7BC3-5A4C-AA471828F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22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954527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601FA-274D-D5F1-AB25-47F81A35B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F9E0F0D7-3576-B023-4110-B55E847CA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23040C1-2B45-E182-3D10-C10126DDF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1086EB9-03E7-B5C0-DE0D-CBA47D233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23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951532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72A1F-AE96-72B9-2766-1E74C5E7C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EF37E47-83A6-D549-5CFA-457E4298C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DA857E3-3F6F-7E8B-C328-4732D062F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3B48E7D-B1A6-7C0A-D29C-99B853C56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24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14786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30FAE-7B07-1030-E141-F5D14630C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341D6DF-F901-6A08-8699-F6446EBCD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FF5E13D-BB17-FDD6-6D4D-8C9D492FD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65CAE88-1C8D-0012-ECB6-2BA2C883A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25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55707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BFEC-FE94-1EF1-6833-61AE1D0D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64021C5-B8E1-EEDD-06D9-596DEB2B1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8B77DD5-92F5-9D82-D188-083690FF7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23E715E-9FAE-3103-C1F5-3B4BB9BBB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26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49259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64B81-047C-E587-2CEE-CD13BF599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C1457A6-BB51-B8D3-83EA-D2142BC67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75C1BBF-AFF8-8F78-EE1D-4D6C7B1A4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D4CCA5D-EF30-0481-5169-88B5435BD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27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74825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1D947-9F1B-90D2-F6E6-2964F8CD0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EBE1658-33DD-B09B-E6DB-4BD040A95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181C240-604D-C5A1-94FB-F71F41492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5C0458F-8F8D-A96A-5D5B-CAD3B4B6E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28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10427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4110B-5BE9-A454-D5B8-9B7FE1E6D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26B6813-BD27-9E4F-4934-87C986DE1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4B335D7-F2CA-9FAA-BD60-67A928C47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9C06062-7FB1-984B-5A8F-0EB66B6D7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29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85204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B83F1-17C0-9A25-83D5-996B9F983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2F647B0-355E-3C45-91A6-3F06BCA00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CDE5F3B-4660-378E-32C8-CDEF27E4E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E6423C5-798A-CD9D-F4BE-F30244E61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30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52082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98501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48A4F-5931-0AE1-EE32-815ACDF81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D7016F7-5C4E-3C6D-2B96-20F8AC6D3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83452C5-A0A0-C201-432D-ADEA265C4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3469674-39C4-2B78-CEBA-9379500F81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31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0749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BD551-2889-A710-621A-0F505DC4B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CA1A791-7A02-4190-48B0-40B6126A4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696E147-006F-479D-34CB-FA3E7777A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F99EEDE-AF99-30E2-42CB-1B7A4ACAD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32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177634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B480C-4082-22E8-DB71-AE84C9499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A3B98D1-FFCB-5AD0-FAA5-F8CCB8485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C460020-5738-F43F-A1B2-99E000E8E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D9E2233-4541-7B50-7C1E-D30E84486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33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7596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C2D5B-2900-515D-2308-203C18C9A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1A67F15-87DD-79EB-138B-E66AD5A94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74FD659-12CF-F402-D1C0-8922E26E1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E7AD0FD-2049-A3FA-E190-240DE9F45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34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320932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75E6E-5ABA-39B5-D550-6C30B9CEA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AF308B9-45DE-61E9-7BBF-ACCD07EFB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95B65D4-8A03-DF8B-C268-8762E89D5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FE4D343-6316-0122-30B9-F8CF0825D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35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43009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6D783-E208-82BB-1163-B34F13C4C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4B84122-0873-24D7-4EC3-AE4DDCF5F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3479340-A53C-0E52-D42B-785CF4394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928E567-7C6F-190C-8598-39AD598DD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36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13252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E1036-95D2-3E97-2A56-E14311B65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DF51DFA-0A31-58EC-ABE5-E5638A22A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7DD8764-729F-41CF-4C6D-DC5AC059B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E288F77-5C19-6C4D-3A70-8E92A06906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37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0136171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7BD26-7EC9-4F49-0256-DAEB157A2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282AF5C-22A8-E0F9-95D5-A3879458D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EA49693-491A-8439-779A-C027A3574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8879816-71E5-9059-7182-58A34651E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38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595057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2CDC8-EFAA-D041-7D39-AED4B9B1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166B8EA-CAC5-DD1F-F91D-6C3D89953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840C716-481F-234F-7DEB-FE71A2482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5A660CC-899C-579C-60E7-5FDE8EAD3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39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434792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5F79-F142-7701-3AFA-102607D6F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10A4645-78AE-A8F2-C7A7-0712ACF95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E98072B-E5B1-1F80-658F-7523C94DD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A697B95-24BB-06F4-091E-C6AB5AC7C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40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25113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0A2E3-30BB-D392-23DF-339D84130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F99E715D-FA85-126A-0A36-15F59B1D7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47C6AAD-D5CB-3815-8C7D-D71EF5A77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216DC3E-1FAA-D72D-76C8-8D80E4BE6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126689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C0459-B69B-7B8C-22F9-5D5CE26DA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220CE79-E8D2-71E5-178F-8043EB0A4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386C5D4-290D-EE21-618F-FC1FDD317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A9D2B1-0FF7-85BF-787B-772AD1A58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41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9903428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C3A33-8F8B-B59E-4FFB-961BDC2D6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0A7B90F-BAFE-D7EA-3621-FC32225CF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1E62BE4-26E0-3079-DCA2-425578CFF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4C22FC2-6BB8-3161-ACA7-78BA58CAEB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42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2929475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EA8B-0A20-2165-AC2A-F2FC2CF1E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9AC0414-9B4D-272E-AF01-B1B3CEABC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168D873-124F-26D4-9225-8DFBDE45F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CB98925-9C87-E63C-4FA0-6C9F86846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43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209761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9DD17-6B5D-B0F8-E8ED-4A9288FC1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F0096F6-79B5-AA51-0314-45A5408D6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5B1D421-1DA7-4FC7-91F5-96739EECD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3DDBBD-3A05-1745-EE13-E4E5A6EBF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44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6342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1C85F-ED7A-9427-4F87-EFC4C5FAF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AAD0F0F-D6F4-36FA-A9FF-DE26D9964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261D29B-1690-05F4-1445-2AE645816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738BF46-03EC-ED71-3A0F-18742B6E3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45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334480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BF012-E63C-4052-1AAE-EFFF671C0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8E78080-DE30-CA63-C7D8-C497F11D9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FB28883-0E60-6B57-A172-53CF33580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55B841A-0E2E-F65C-C2D8-4CD68309D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46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1043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67726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8D20C-719D-1168-E477-7A1F0042B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475B912-B6DC-A4E7-B840-7869EFD78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D97C7C6-4499-309B-0F09-45E74619B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A5BF968-E7D3-C58A-A4BA-429171CA8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94080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602CE-B9FB-B1C5-482B-9690F0089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47C5453-0FF9-4990-509D-2B389B87C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BF5AFD3-76A6-1ED4-5F35-416AE3E6E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B736FF4-3EB7-35A2-DF37-951AC7FBE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5246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68AB6-BB78-BF55-12CC-3938D9540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A21B0C2-D265-9301-DF75-9C8E3B642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5BC4EFB-73A0-CA77-C619-E2141617E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DCDD945-46B1-304B-7085-DE192DD376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51821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CD9D1-BDCB-3F67-B0E0-29C038DDD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FDA19F5C-67F4-8632-D7BB-E97EC1EDB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B197685-2AD7-D4EB-3DD9-665EF7426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DE281F4-C7EC-9591-93C6-D2A7B8EFC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7A5F9-BFE6-4D46-AFEE-F6AFA327F8D3}" type="slidenum">
              <a:rPr lang="pt-PT" altLang="pt-PT" smtClean="0"/>
              <a:pPr>
                <a:defRPr/>
              </a:pPr>
              <a:t>10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9607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4243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/>
              <a:t>Faça clique para editar o estilo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243D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129245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550408"/>
            <a:ext cx="2895600" cy="171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2646992" y="64728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BB1F-B310-46CF-9E36-6758E659BD48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27965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550408"/>
            <a:ext cx="2895600" cy="171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2646992" y="64728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D4E6-8601-489A-99D9-1463856A49F2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24757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20485" y="1518557"/>
            <a:ext cx="8229600" cy="4525963"/>
          </a:xfrm>
        </p:spPr>
        <p:txBody>
          <a:bodyPr/>
          <a:lstStyle>
            <a:lvl1pPr>
              <a:defRPr>
                <a:solidFill>
                  <a:srgbClr val="74243D"/>
                </a:solidFill>
              </a:defRPr>
            </a:lvl1pPr>
            <a:lvl2pPr>
              <a:defRPr>
                <a:solidFill>
                  <a:srgbClr val="74243D"/>
                </a:solidFill>
              </a:defRPr>
            </a:lvl2pPr>
            <a:lvl3pPr>
              <a:defRPr>
                <a:solidFill>
                  <a:srgbClr val="74243D"/>
                </a:solidFill>
              </a:defRPr>
            </a:lvl3pPr>
            <a:lvl4pPr>
              <a:defRPr>
                <a:solidFill>
                  <a:srgbClr val="74243D"/>
                </a:solidFill>
              </a:defRPr>
            </a:lvl4pPr>
            <a:lvl5pPr>
              <a:defRPr>
                <a:solidFill>
                  <a:srgbClr val="74243D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7029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4243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85994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243D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74243D"/>
                </a:solidFill>
              </a:defRPr>
            </a:lvl1pPr>
            <a:lvl2pPr>
              <a:defRPr sz="2400">
                <a:solidFill>
                  <a:srgbClr val="74243D"/>
                </a:solidFill>
              </a:defRPr>
            </a:lvl2pPr>
            <a:lvl3pPr>
              <a:defRPr sz="2000">
                <a:solidFill>
                  <a:srgbClr val="74243D"/>
                </a:solidFill>
              </a:defRPr>
            </a:lvl3pPr>
            <a:lvl4pPr>
              <a:defRPr sz="1800">
                <a:solidFill>
                  <a:srgbClr val="74243D"/>
                </a:solidFill>
              </a:defRPr>
            </a:lvl4pPr>
            <a:lvl5pPr>
              <a:defRPr sz="1800">
                <a:solidFill>
                  <a:srgbClr val="74243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74243D"/>
                </a:solidFill>
              </a:defRPr>
            </a:lvl1pPr>
            <a:lvl2pPr>
              <a:defRPr sz="2400">
                <a:solidFill>
                  <a:srgbClr val="74243D"/>
                </a:solidFill>
              </a:defRPr>
            </a:lvl2pPr>
            <a:lvl3pPr>
              <a:defRPr sz="2000">
                <a:solidFill>
                  <a:srgbClr val="74243D"/>
                </a:solidFill>
              </a:defRPr>
            </a:lvl3pPr>
            <a:lvl4pPr>
              <a:defRPr sz="1800">
                <a:solidFill>
                  <a:srgbClr val="74243D"/>
                </a:solidFill>
              </a:defRPr>
            </a:lvl4pPr>
            <a:lvl5pPr>
              <a:defRPr sz="1800">
                <a:solidFill>
                  <a:srgbClr val="74243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550408"/>
            <a:ext cx="2895600" cy="171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2646992" y="64728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6812A-D7D5-4A68-849D-6F6978B911CC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7373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550408"/>
            <a:ext cx="2895600" cy="171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2646992" y="64728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E674-F51E-4DEC-AF73-766F97787AF4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51714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550408"/>
            <a:ext cx="2895600" cy="171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2646992" y="64728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B2E8E-F14A-47B3-BF4F-104CAF1B39EE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92838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550408"/>
            <a:ext cx="2895600" cy="171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2646992" y="64728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9012D-E2E1-4CDF-85EE-EFF3A7C1E817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9861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550408"/>
            <a:ext cx="2895600" cy="171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2646992" y="647283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E5A6-FB97-4AA9-B55C-9F980123BADC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16195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26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rgbClr val="A6A6A6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7475" y="5960268"/>
            <a:ext cx="8928100" cy="792163"/>
          </a:xfrm>
          <a:prstGeom prst="rect">
            <a:avLst/>
          </a:prstGeom>
          <a:solidFill>
            <a:srgbClr val="74243D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83EF8"/>
              </a:solidFill>
              <a:latin typeface="+mn-lt"/>
              <a:ea typeface="+mn-ea"/>
            </a:endParaRPr>
          </a:p>
        </p:txBody>
      </p:sp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dirty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dirty="0"/>
              <a:t>Clique para editar os estilos</a:t>
            </a:r>
          </a:p>
          <a:p>
            <a:pPr lvl="1"/>
            <a:r>
              <a:rPr lang="pt-PT" altLang="pt-PT" dirty="0"/>
              <a:t>Segundo nível</a:t>
            </a:r>
          </a:p>
          <a:p>
            <a:pPr lvl="2"/>
            <a:r>
              <a:rPr lang="pt-PT" altLang="pt-PT" dirty="0"/>
              <a:t>Terceiro nível</a:t>
            </a:r>
          </a:p>
          <a:p>
            <a:pPr lvl="3"/>
            <a:r>
              <a:rPr lang="pt-PT" altLang="pt-PT" dirty="0"/>
              <a:t>Quarto nível</a:t>
            </a:r>
          </a:p>
          <a:p>
            <a:pPr lvl="4"/>
            <a:r>
              <a:rPr lang="pt-PT" altLang="pt-PT" dirty="0"/>
              <a:t>Quinto nível</a:t>
            </a:r>
          </a:p>
        </p:txBody>
      </p:sp>
      <p:pic>
        <p:nvPicPr>
          <p:cNvPr id="11" name="Picture 1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92" y="6142790"/>
            <a:ext cx="368898" cy="446098"/>
          </a:xfrm>
          <a:prstGeom prst="rect">
            <a:avLst/>
          </a:prstGeom>
          <a:noFill/>
        </p:spPr>
      </p:pic>
      <p:pic>
        <p:nvPicPr>
          <p:cNvPr id="25" name="Imagem 2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34768" y="6241590"/>
            <a:ext cx="531335" cy="23209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9747" y="6163555"/>
            <a:ext cx="5565544" cy="38982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06" y="6094798"/>
            <a:ext cx="598421" cy="4774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5788" y="5985207"/>
            <a:ext cx="885929" cy="79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4243D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489E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489E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489E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489E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489E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489E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489E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489E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4243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4243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4243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4243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4243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i.p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aogouveiadecaires@fd.ulisboa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iariodarepublica.pt/dr/detalhe/lei/30-2017-10709472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.europa.eu/eli/dir/2014/42/oj?locale=p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CB1F1-8202-47C4-88BB-6E5ABAAB4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3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65F1F-5EAA-F94E-B295-E2782E2AA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4E0495A-C205-0092-9CC3-D7B5ACF22D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1. CONDIÇÕES GERAIS</a:t>
            </a:r>
            <a:br>
              <a:rPr lang="pt-PT" sz="3600" b="1" dirty="0">
                <a:solidFill>
                  <a:srgbClr val="24338C"/>
                </a:solidFill>
              </a:rPr>
            </a:br>
            <a:r>
              <a:rPr lang="pt-PT" sz="3600" b="1" dirty="0">
                <a:solidFill>
                  <a:srgbClr val="24338C"/>
                </a:solidFill>
              </a:rPr>
              <a:t>(ART. 192.º)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2154A47-45D0-BEE1-88E6-B8CA560D0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pPr algn="just"/>
            <a:r>
              <a:rPr lang="pt-PT" sz="3600" dirty="0">
                <a:solidFill>
                  <a:srgbClr val="24338C"/>
                </a:solidFill>
              </a:rPr>
              <a:t>Pela </a:t>
            </a:r>
            <a:r>
              <a:rPr lang="pt-PT" sz="3600" b="1" dirty="0">
                <a:solidFill>
                  <a:srgbClr val="24338C"/>
                </a:solidFill>
              </a:rPr>
              <a:t>positiva</a:t>
            </a:r>
            <a:r>
              <a:rPr lang="pt-PT" sz="3600" dirty="0">
                <a:solidFill>
                  <a:srgbClr val="24338C"/>
                </a:solidFill>
              </a:rPr>
              <a:t>: a prévia constituição como arguido (192.º/1). </a:t>
            </a:r>
          </a:p>
          <a:p>
            <a:pPr algn="just"/>
            <a:endParaRPr lang="pt-PT" sz="3600" dirty="0">
              <a:solidFill>
                <a:srgbClr val="24338C"/>
              </a:solidFill>
            </a:endParaRPr>
          </a:p>
          <a:p>
            <a:pPr algn="just"/>
            <a:r>
              <a:rPr lang="pt-PT" sz="3600" dirty="0">
                <a:solidFill>
                  <a:srgbClr val="24338C"/>
                </a:solidFill>
              </a:rPr>
              <a:t>Pela </a:t>
            </a:r>
            <a:r>
              <a:rPr lang="pt-PT" sz="3600" b="1" dirty="0">
                <a:solidFill>
                  <a:srgbClr val="24338C"/>
                </a:solidFill>
              </a:rPr>
              <a:t>negativa</a:t>
            </a:r>
            <a:r>
              <a:rPr lang="pt-PT" sz="3600" dirty="0">
                <a:solidFill>
                  <a:srgbClr val="24338C"/>
                </a:solidFill>
              </a:rPr>
              <a:t>: a inexistência de causas de isenção da responsabilidade ou de extinção do procedimento criminal (192.º/6).</a:t>
            </a:r>
            <a:endParaRPr lang="pt-PT" sz="3600" i="1" dirty="0">
              <a:solidFill>
                <a:srgbClr val="24338C"/>
              </a:solidFill>
            </a:endParaRPr>
          </a:p>
          <a:p>
            <a:endParaRPr lang="pt-PT" sz="3500" u="none" strike="noStrike" baseline="0" dirty="0">
              <a:solidFill>
                <a:srgbClr val="24338C"/>
              </a:solidFill>
              <a:latin typeface="+mj-lt"/>
            </a:endParaRPr>
          </a:p>
          <a:p>
            <a:endParaRPr lang="pt-PT" sz="35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8142BD2B-C152-513D-7D06-CE2DAB56E7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1216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32F83-31E0-53D6-714F-F2C82993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096E8EE-FD0D-9159-FD67-53AC9BA6D8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2. PRESSUPOSTOS GERAIS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61F4FA1-7290-A75D-81D7-9C2B0619D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pPr algn="just"/>
            <a:r>
              <a:rPr lang="pt-PT" sz="3600" dirty="0">
                <a:solidFill>
                  <a:srgbClr val="24338C"/>
                </a:solidFill>
              </a:rPr>
              <a:t>Consagrados nos arts. 204.º e 192.º/6.</a:t>
            </a:r>
          </a:p>
          <a:p>
            <a:pPr algn="just"/>
            <a:endParaRPr lang="pt-PT" sz="3600" dirty="0">
              <a:solidFill>
                <a:srgbClr val="24338C"/>
              </a:solidFill>
            </a:endParaRPr>
          </a:p>
          <a:p>
            <a:pPr algn="just"/>
            <a:r>
              <a:rPr lang="pt-PT" sz="3600" dirty="0">
                <a:solidFill>
                  <a:srgbClr val="24338C"/>
                </a:solidFill>
              </a:rPr>
              <a:t>Reconduzíveis às categorias tradicionais do </a:t>
            </a:r>
            <a:r>
              <a:rPr lang="pt-PT" sz="3600" i="1" dirty="0" err="1">
                <a:solidFill>
                  <a:srgbClr val="24338C"/>
                </a:solidFill>
              </a:rPr>
              <a:t>fumus</a:t>
            </a:r>
            <a:r>
              <a:rPr lang="pt-PT" sz="3600" i="1" dirty="0">
                <a:solidFill>
                  <a:srgbClr val="24338C"/>
                </a:solidFill>
              </a:rPr>
              <a:t> </a:t>
            </a:r>
            <a:r>
              <a:rPr lang="pt-PT" sz="3600" i="1" dirty="0" err="1">
                <a:solidFill>
                  <a:srgbClr val="24338C"/>
                </a:solidFill>
              </a:rPr>
              <a:t>comissi</a:t>
            </a:r>
            <a:r>
              <a:rPr lang="pt-PT" sz="3600" i="1" dirty="0">
                <a:solidFill>
                  <a:srgbClr val="24338C"/>
                </a:solidFill>
              </a:rPr>
              <a:t> </a:t>
            </a:r>
            <a:r>
              <a:rPr lang="pt-PT" sz="3600" i="1" dirty="0" err="1">
                <a:solidFill>
                  <a:srgbClr val="24338C"/>
                </a:solidFill>
              </a:rPr>
              <a:t>delicti</a:t>
            </a:r>
            <a:r>
              <a:rPr lang="pt-PT" sz="3600" dirty="0">
                <a:solidFill>
                  <a:srgbClr val="24338C"/>
                </a:solidFill>
              </a:rPr>
              <a:t> e do </a:t>
            </a:r>
            <a:r>
              <a:rPr lang="pt-PT" sz="3600" i="1" dirty="0" err="1">
                <a:solidFill>
                  <a:srgbClr val="24338C"/>
                </a:solidFill>
              </a:rPr>
              <a:t>periculum</a:t>
            </a:r>
            <a:r>
              <a:rPr lang="pt-PT" sz="3600" i="1" dirty="0">
                <a:solidFill>
                  <a:srgbClr val="24338C"/>
                </a:solidFill>
              </a:rPr>
              <a:t> </a:t>
            </a:r>
            <a:r>
              <a:rPr lang="pt-PT" sz="3600" i="1" dirty="0" err="1">
                <a:solidFill>
                  <a:srgbClr val="24338C"/>
                </a:solidFill>
              </a:rPr>
              <a:t>libertatis</a:t>
            </a:r>
            <a:r>
              <a:rPr lang="pt-PT" sz="3600" i="1" dirty="0">
                <a:solidFill>
                  <a:srgbClr val="24338C"/>
                </a:solidFill>
              </a:rPr>
              <a:t>. </a:t>
            </a:r>
          </a:p>
          <a:p>
            <a:endParaRPr lang="pt-PT" sz="3500" u="none" strike="noStrike" baseline="0" dirty="0">
              <a:solidFill>
                <a:srgbClr val="24338C"/>
              </a:solidFill>
              <a:latin typeface="+mj-lt"/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A4B0CE98-6ED5-D3B8-28C5-2395441539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4119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965E1-7B6D-3A2B-0C80-E5A2AEEB4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376E6EF-54CD-DE5C-1705-17A8155E84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Artigo 204.º/1 CPP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BD24AA3-02D6-6B39-8152-D68262DD3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pPr marL="0" indent="0" algn="ctr">
              <a:buNone/>
            </a:pPr>
            <a:r>
              <a:rPr lang="pt-PT" sz="3400" b="1" dirty="0">
                <a:solidFill>
                  <a:srgbClr val="24338C"/>
                </a:solidFill>
              </a:rPr>
              <a:t>Requisitos gerais</a:t>
            </a:r>
          </a:p>
          <a:p>
            <a:pPr marL="0" indent="0">
              <a:buNone/>
            </a:pPr>
            <a:r>
              <a:rPr lang="pt-PT" sz="3000" dirty="0">
                <a:solidFill>
                  <a:srgbClr val="24338C"/>
                </a:solidFill>
              </a:rPr>
              <a:t>1 - Nenhuma medida de </a:t>
            </a:r>
            <a:r>
              <a:rPr lang="pt-PT" sz="3000" dirty="0" err="1">
                <a:solidFill>
                  <a:srgbClr val="24338C"/>
                </a:solidFill>
              </a:rPr>
              <a:t>coacção</a:t>
            </a:r>
            <a:r>
              <a:rPr lang="pt-PT" sz="3000" dirty="0">
                <a:solidFill>
                  <a:srgbClr val="24338C"/>
                </a:solidFill>
              </a:rPr>
              <a:t>, à </a:t>
            </a:r>
            <a:r>
              <a:rPr lang="pt-PT" sz="3000" dirty="0" err="1">
                <a:solidFill>
                  <a:srgbClr val="24338C"/>
                </a:solidFill>
              </a:rPr>
              <a:t>excepção</a:t>
            </a:r>
            <a:r>
              <a:rPr lang="pt-PT" sz="3000" dirty="0">
                <a:solidFill>
                  <a:srgbClr val="24338C"/>
                </a:solidFill>
              </a:rPr>
              <a:t> da prevista no artigo 196.º[TIR], pode ser aplicada se em concreto se não verificar, no momento da aplicação da medida:</a:t>
            </a:r>
          </a:p>
          <a:p>
            <a:pPr marL="0" indent="0">
              <a:buNone/>
            </a:pPr>
            <a:r>
              <a:rPr lang="pt-PT" sz="3400" b="1" dirty="0">
                <a:solidFill>
                  <a:srgbClr val="24338C"/>
                </a:solidFill>
              </a:rPr>
              <a:t>a) Fuga ou perigo de fuga;</a:t>
            </a:r>
          </a:p>
          <a:p>
            <a:pPr marL="0" indent="0">
              <a:buNone/>
            </a:pPr>
            <a:r>
              <a:rPr lang="pt-PT" sz="3400" dirty="0">
                <a:solidFill>
                  <a:srgbClr val="24338C"/>
                </a:solidFill>
              </a:rPr>
              <a:t>b) Perigo de </a:t>
            </a:r>
            <a:r>
              <a:rPr lang="pt-PT" sz="3400" b="1" dirty="0">
                <a:solidFill>
                  <a:srgbClr val="24338C"/>
                </a:solidFill>
              </a:rPr>
              <a:t>perturbação</a:t>
            </a:r>
            <a:r>
              <a:rPr lang="pt-PT" sz="3400" dirty="0">
                <a:solidFill>
                  <a:srgbClr val="24338C"/>
                </a:solidFill>
              </a:rPr>
              <a:t> do decurso do inquérito ou da instrução do processo e, nomeadamente, perigo para </a:t>
            </a:r>
            <a:r>
              <a:rPr lang="pt-PT" sz="3400" b="1" dirty="0">
                <a:solidFill>
                  <a:srgbClr val="24338C"/>
                </a:solidFill>
              </a:rPr>
              <a:t>a aquisição, conservação ou veracidade da prova</a:t>
            </a:r>
            <a:r>
              <a:rPr lang="pt-PT" sz="3400" dirty="0">
                <a:solidFill>
                  <a:srgbClr val="24338C"/>
                </a:solidFill>
              </a:rPr>
              <a:t>; ou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3AD14CBB-C464-2F9B-900B-369C121398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3609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3E8E8-7CA2-10E5-75F0-54D50AEAC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9F744A5-48EF-1604-ED87-D80DCAD4EA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PERIGO: ART. 204.º/1/</a:t>
            </a:r>
            <a:r>
              <a:rPr lang="pt-PT" sz="3600" b="1" i="1" dirty="0">
                <a:solidFill>
                  <a:srgbClr val="24338C"/>
                </a:solidFill>
              </a:rPr>
              <a:t>C)</a:t>
            </a:r>
            <a:endParaRPr lang="pt-PT" sz="3600" b="1" dirty="0">
              <a:solidFill>
                <a:srgbClr val="24338C"/>
              </a:solidFill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E2D4292-DCCD-CF6E-0F8F-0A13E438E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pt-BR" altLang="x-none" sz="3600" b="1" dirty="0">
                <a:solidFill>
                  <a:srgbClr val="24338C"/>
                </a:solidFill>
                <a:ea typeface="MS PGothic" charset="-128"/>
              </a:rPr>
              <a:t>Artigo 204.º, n.º 1 CPP:</a:t>
            </a:r>
          </a:p>
          <a:p>
            <a:pPr marL="0" indent="0" algn="just">
              <a:buNone/>
              <a:defRPr/>
            </a:pPr>
            <a:r>
              <a:rPr lang="pt-PT" sz="3600" b="0" i="0" dirty="0">
                <a:solidFill>
                  <a:srgbClr val="24338C"/>
                </a:solidFill>
                <a:effectLst/>
              </a:rPr>
              <a:t>“c) Perigo, em razão da natureza e das circunstâncias do crime ou da personalidade do arguido, de que este </a:t>
            </a:r>
            <a:r>
              <a:rPr lang="pt-PT" sz="3600" b="1" i="0" dirty="0">
                <a:solidFill>
                  <a:srgbClr val="24338C"/>
                </a:solidFill>
                <a:effectLst/>
              </a:rPr>
              <a:t>continue a actividade criminosa </a:t>
            </a:r>
            <a:r>
              <a:rPr lang="pt-PT" sz="3600" b="0" i="0" dirty="0">
                <a:solidFill>
                  <a:srgbClr val="24338C"/>
                </a:solidFill>
                <a:effectLst/>
              </a:rPr>
              <a:t>ou </a:t>
            </a:r>
            <a:r>
              <a:rPr lang="pt-PT" sz="3600" b="0" i="1" dirty="0">
                <a:solidFill>
                  <a:srgbClr val="24338C"/>
                </a:solidFill>
                <a:effectLst/>
              </a:rPr>
              <a:t>perturbe gravemente </a:t>
            </a:r>
            <a:r>
              <a:rPr lang="pt-PT" sz="3600" b="1" i="1" dirty="0">
                <a:solidFill>
                  <a:srgbClr val="24338C"/>
                </a:solidFill>
                <a:effectLst/>
              </a:rPr>
              <a:t>a ordem e a tranquilidade públicas</a:t>
            </a:r>
            <a:r>
              <a:rPr lang="pt-PT" sz="3600" b="0" i="0" dirty="0">
                <a:solidFill>
                  <a:srgbClr val="24338C"/>
                </a:solidFill>
                <a:effectLst/>
              </a:rPr>
              <a:t>”.</a:t>
            </a:r>
          </a:p>
          <a:p>
            <a:pPr algn="just">
              <a:defRPr/>
            </a:pPr>
            <a:r>
              <a:rPr lang="pt-PT" altLang="x-none" sz="3600" i="1" dirty="0">
                <a:solidFill>
                  <a:srgbClr val="24338C"/>
                </a:solidFill>
                <a:ea typeface="MS PGothic" charset="-128"/>
              </a:rPr>
              <a:t>Será o “alarme social”? </a:t>
            </a:r>
            <a:r>
              <a:rPr lang="pt-PT" altLang="x-none" sz="3600" b="1" i="1" dirty="0">
                <a:solidFill>
                  <a:srgbClr val="24338C"/>
                </a:solidFill>
                <a:ea typeface="MS PGothic" charset="-128"/>
              </a:rPr>
              <a:t>E com os crimes de terrorismo e de tráfico de drogas? 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B193F7E5-A98F-25E0-9583-C879846B5B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30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15A3F-9D8C-FE21-6406-29399B784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DF5829D-AE64-5B6B-D96C-5A5732613C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ALARME SOCIAL? 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B8C37817-E646-DE5D-ECE1-E4BA1C09A5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Marcador de Posição de Conteúdo 8" descr="Uma imagem com edifício, Arquitetura clássica, Arquitetura romana antiga, ar livre&#10;&#10;Descrição gerada automaticamente">
            <a:extLst>
              <a:ext uri="{FF2B5EF4-FFF2-40B4-BE49-F238E27FC236}">
                <a16:creationId xmlns:a16="http://schemas.microsoft.com/office/drawing/2014/main" id="{39B6C743-CCEE-43BC-5521-795A1E871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31" y="1249363"/>
            <a:ext cx="4738687" cy="4738687"/>
          </a:xfrm>
        </p:spPr>
      </p:pic>
    </p:spTree>
    <p:extLst>
      <p:ext uri="{BB962C8B-B14F-4D97-AF65-F5344CB8AC3E}">
        <p14:creationId xmlns:p14="http://schemas.microsoft.com/office/powerpoint/2010/main" val="122323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B60AF-067C-8927-2F9B-5123914CD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36B2DC9-8462-8435-1F74-512420E81E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TERRORISMO E TRÁFICO DE DROGAS: 204.º CP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B41F865-9B0F-39E6-F72B-E6FAC1F56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pt-PT" altLang="x-none" sz="3400" b="1" i="1" dirty="0">
                <a:solidFill>
                  <a:srgbClr val="24338C"/>
                </a:solidFill>
                <a:ea typeface="MS PGothic" charset="-128"/>
              </a:rPr>
              <a:t>“Alarme social”: </a:t>
            </a:r>
            <a:r>
              <a:rPr lang="pt-PT" altLang="x-none" sz="3400" b="1" dirty="0">
                <a:solidFill>
                  <a:srgbClr val="24338C"/>
                </a:solidFill>
                <a:ea typeface="MS PGothic" charset="-128"/>
              </a:rPr>
              <a:t>restrição a fins </a:t>
            </a:r>
            <a:r>
              <a:rPr lang="pt-PT" altLang="x-none" sz="3400" b="1" dirty="0" err="1">
                <a:solidFill>
                  <a:srgbClr val="24338C"/>
                </a:solidFill>
                <a:ea typeface="MS PGothic" charset="-128"/>
              </a:rPr>
              <a:t>endoprocessuais</a:t>
            </a:r>
            <a:r>
              <a:rPr lang="pt-PT" altLang="x-none" sz="3400" b="1" dirty="0">
                <a:solidFill>
                  <a:srgbClr val="24338C"/>
                </a:solidFill>
                <a:ea typeface="MS PGothic" charset="-128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pt-PT" altLang="x-none" sz="3400" b="1" dirty="0">
                <a:solidFill>
                  <a:srgbClr val="24338C"/>
                </a:solidFill>
                <a:ea typeface="MS PGothic" charset="-128"/>
              </a:rPr>
              <a:t>Perigos de fuga e de continuação de actividade criminosa: 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pt-PT" altLang="x-none" sz="3400" b="1" dirty="0">
                <a:solidFill>
                  <a:srgbClr val="24338C"/>
                </a:solidFill>
                <a:ea typeface="MS PGothic" charset="-128"/>
              </a:rPr>
              <a:t>Presunção?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pt-PT" altLang="x-none" sz="3400" b="1" dirty="0">
                <a:solidFill>
                  <a:srgbClr val="24338C"/>
                </a:solidFill>
                <a:ea typeface="MS PGothic" charset="-128"/>
              </a:rPr>
              <a:t>Juízo concreto de perigo = </a:t>
            </a:r>
            <a:r>
              <a:rPr lang="pt-PT" altLang="x-none" sz="3400" b="1" i="1" dirty="0">
                <a:solidFill>
                  <a:srgbClr val="24338C"/>
                </a:solidFill>
                <a:ea typeface="MS PGothic" charset="-128"/>
              </a:rPr>
              <a:t>risco acrescido</a:t>
            </a:r>
            <a:r>
              <a:rPr lang="pt-PT" altLang="x-none" sz="3400" b="1" dirty="0">
                <a:solidFill>
                  <a:srgbClr val="24338C"/>
                </a:solidFill>
                <a:ea typeface="MS PGothic" charset="-128"/>
              </a:rPr>
              <a:t>? 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6F9906BE-1131-BC54-3C0F-26EADFD2D5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6102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3F97B-7BEF-5F4C-DA5A-ACC3EF221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5ABB026-7E0E-9D01-A4A1-4B15C7FA38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JURIS.: PERIGO DE CONTINUAÇÃO DE ACTIVIDADE CRIMINOSA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CCA540C-A756-407C-BE98-89C48DDEF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r>
              <a:rPr lang="pt-PT" sz="2000" b="1" dirty="0">
                <a:solidFill>
                  <a:srgbClr val="24338C"/>
                </a:solidFill>
              </a:rPr>
              <a:t>Ac. TRL de 19.12.2024, proc. n.º </a:t>
            </a:r>
            <a:r>
              <a:rPr lang="pt-PT" sz="2000" b="1" i="0" dirty="0">
                <a:solidFill>
                  <a:srgbClr val="24338C"/>
                </a:solidFill>
                <a:effectLst/>
              </a:rPr>
              <a:t>519/23.5JELSB-B.L1-9</a:t>
            </a:r>
            <a:r>
              <a:rPr lang="pt-PT" sz="2000" b="1" dirty="0">
                <a:solidFill>
                  <a:srgbClr val="24338C"/>
                </a:solidFill>
              </a:rPr>
              <a:t> (Relatora: Paula Cristina Bizarro): </a:t>
            </a:r>
          </a:p>
          <a:p>
            <a:r>
              <a:rPr lang="pt-PT" sz="2000" b="1" i="0" dirty="0">
                <a:solidFill>
                  <a:srgbClr val="24338C"/>
                </a:solidFill>
                <a:effectLst/>
              </a:rPr>
              <a:t> ”(…) O perigo de continuação da atividade criminosa é aferido em função de </a:t>
            </a:r>
            <a:r>
              <a:rPr lang="pt-PT" sz="20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um juízo de prognose</a:t>
            </a:r>
            <a:r>
              <a:rPr lang="pt-PT" sz="2000" b="1" i="0" dirty="0">
                <a:solidFill>
                  <a:srgbClr val="24338C"/>
                </a:solidFill>
                <a:effectLst/>
              </a:rPr>
              <a:t> realizado relativamente à continuação da prática de crimes da mesma espécie e natureza dos que se indiciam no processo em que se faz a avaliação de tal perigo”.</a:t>
            </a:r>
          </a:p>
          <a:p>
            <a:r>
              <a:rPr lang="pt-PT" sz="2000" b="1" i="0" dirty="0">
                <a:solidFill>
                  <a:srgbClr val="24338C"/>
                </a:solidFill>
                <a:effectLst/>
              </a:rPr>
              <a:t>(…) O perigo não é constatável nem demonstrável por prova </a:t>
            </a:r>
            <a:r>
              <a:rPr lang="pt-PT" sz="2000" b="1" i="0" dirty="0" err="1">
                <a:solidFill>
                  <a:srgbClr val="24338C"/>
                </a:solidFill>
                <a:effectLst/>
              </a:rPr>
              <a:t>directa</a:t>
            </a:r>
            <a:r>
              <a:rPr lang="pt-PT" sz="2000" b="1" i="0" dirty="0">
                <a:solidFill>
                  <a:srgbClr val="24338C"/>
                </a:solidFill>
                <a:effectLst/>
              </a:rPr>
              <a:t>, pois o que se trata é de </a:t>
            </a:r>
            <a:r>
              <a:rPr lang="pt-PT" sz="20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avaliar da possibilidade de ocorrência de um acontecimento futuro e incerto</a:t>
            </a:r>
            <a:r>
              <a:rPr lang="pt-PT" sz="2000" b="1" i="0" dirty="0">
                <a:solidFill>
                  <a:srgbClr val="24338C"/>
                </a:solidFill>
                <a:effectLst/>
              </a:rPr>
              <a:t>, podendo o perigo ser afirmado quando a </a:t>
            </a:r>
            <a:r>
              <a:rPr lang="pt-PT" sz="2000" b="1" i="0" dirty="0">
                <a:solidFill>
                  <a:srgbClr val="24338C"/>
                </a:solidFill>
                <a:effectLst/>
                <a:highlight>
                  <a:srgbClr val="00FF00"/>
                </a:highlight>
              </a:rPr>
              <a:t>probabilidade da prática de factos ilícitos de idêntica natureza seja fundada e expectável</a:t>
            </a:r>
            <a:r>
              <a:rPr lang="pt-PT" sz="2000" b="1" i="0" dirty="0">
                <a:solidFill>
                  <a:srgbClr val="24338C"/>
                </a:solidFill>
                <a:effectLst/>
              </a:rPr>
              <a:t>, isto é, quando seja de esperar, com </a:t>
            </a:r>
            <a:r>
              <a:rPr lang="pt-PT" sz="2000" b="1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toda a probabilidade e segundo as regras da experiência comum</a:t>
            </a:r>
            <a:r>
              <a:rPr lang="pt-PT" sz="2000" b="1" i="0" dirty="0">
                <a:solidFill>
                  <a:srgbClr val="24338C"/>
                </a:solidFill>
                <a:effectLst/>
              </a:rPr>
              <a:t>, que </a:t>
            </a:r>
            <a:r>
              <a:rPr lang="pt-PT" sz="2000" b="1" i="0" dirty="0">
                <a:solidFill>
                  <a:srgbClr val="24338C"/>
                </a:solidFill>
                <a:effectLst/>
                <a:highlight>
                  <a:srgbClr val="00FF00"/>
                </a:highlight>
              </a:rPr>
              <a:t>venha </a:t>
            </a:r>
            <a:r>
              <a:rPr lang="pt-PT" sz="2000" b="1" i="0" dirty="0" err="1">
                <a:solidFill>
                  <a:srgbClr val="24338C"/>
                </a:solidFill>
                <a:effectLst/>
                <a:highlight>
                  <a:srgbClr val="00FF00"/>
                </a:highlight>
              </a:rPr>
              <a:t>efectivamente</a:t>
            </a:r>
            <a:r>
              <a:rPr lang="pt-PT" sz="2000" b="1" i="0" dirty="0">
                <a:solidFill>
                  <a:srgbClr val="24338C"/>
                </a:solidFill>
                <a:effectLst/>
                <a:highlight>
                  <a:srgbClr val="00FF00"/>
                </a:highlight>
              </a:rPr>
              <a:t> </a:t>
            </a:r>
            <a:r>
              <a:rPr lang="pt-PT" sz="2000" b="1" i="0" dirty="0">
                <a:solidFill>
                  <a:srgbClr val="24338C"/>
                </a:solidFill>
                <a:effectLst/>
              </a:rPr>
              <a:t>a acontecer em face dos factos já indiciados”.</a:t>
            </a:r>
            <a:endParaRPr lang="pt-PT" sz="20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851CE4C8-D83A-33CC-3C5C-8030412DB5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5573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BDEAF-9E9D-47B6-C3DE-B8C03AF4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A981DD2-477C-40D3-A084-0B50A3E5B5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JURISPRUDÊNCIA: PERIGOS CONCRETOS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EC8BA3E-96A2-4059-77F1-89EFA4E2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pPr algn="just"/>
            <a:r>
              <a:rPr lang="pt-PT" sz="1800" b="1" dirty="0">
                <a:solidFill>
                  <a:srgbClr val="24338C"/>
                </a:solidFill>
              </a:rPr>
              <a:t>Ac. TRE de 26.09.2023, proc. n.º 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6/23.1GAODM-A.E1</a:t>
            </a:r>
            <a:r>
              <a:rPr lang="pt-PT" sz="1800" b="1" dirty="0">
                <a:solidFill>
                  <a:srgbClr val="24338C"/>
                </a:solidFill>
              </a:rPr>
              <a:t> (Relator: Moreira das Neves): </a:t>
            </a:r>
          </a:p>
          <a:p>
            <a:pPr algn="just"/>
            <a:r>
              <a:rPr lang="pt-PT" sz="1800" b="1" i="0" dirty="0">
                <a:solidFill>
                  <a:srgbClr val="24338C"/>
                </a:solidFill>
                <a:effectLst/>
              </a:rPr>
              <a:t> </a:t>
            </a:r>
            <a:r>
              <a:rPr lang="pt-PT" sz="1800" b="1" dirty="0">
                <a:solidFill>
                  <a:srgbClr val="24338C"/>
                </a:solidFill>
              </a:rPr>
              <a:t>“(…) 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III.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Os perigos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 que estão vocacionadas para acautelar, previstos no § 1.º do artigo 204.º do CPP, têm de ter uma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dimensão concreta e razoável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, </a:t>
            </a:r>
            <a:r>
              <a:rPr lang="pt-PT" sz="1400" b="1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sob pena de poderem ser invocados em todos os casos</a:t>
            </a:r>
            <a:r>
              <a:rPr lang="pt-PT" sz="1400" b="1" i="0" dirty="0">
                <a:solidFill>
                  <a:srgbClr val="24338C"/>
                </a:solidFill>
                <a:effectLst/>
              </a:rPr>
              <a:t>, não sendo isto compaginável com a conceção de um Estado de Direito Democrático, baseado no respeito e na garantia dos direitos, liberdades e garantias fundamentais</a:t>
            </a:r>
          </a:p>
          <a:p>
            <a:pPr algn="just"/>
            <a:r>
              <a:rPr lang="pt-PT" sz="1800" b="1" i="0" dirty="0">
                <a:solidFill>
                  <a:srgbClr val="24338C"/>
                </a:solidFill>
                <a:effectLst/>
              </a:rPr>
              <a:t>IV. O simples facto de o arguido ter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«ligações» a um outro país da UE não 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é, só por si, suficiente para fundar a existência de perigo de fuga.</a:t>
            </a:r>
          </a:p>
          <a:p>
            <a:pPr algn="just"/>
            <a:r>
              <a:rPr lang="pt-PT" sz="1800" b="1" i="0" dirty="0">
                <a:solidFill>
                  <a:srgbClr val="24338C"/>
                </a:solidFill>
                <a:effectLst/>
              </a:rPr>
              <a:t>V. O perigo para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a aquisição, conservação e veracidade da prova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, por seu turno, tem de verificar-se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em concreto, exigindo 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que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o comportamento do arguido fundamente a suspeita veemente de que ele destruirá, 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modificará, ocultará, suprimirá ou falseará meios de prova.</a:t>
            </a:r>
          </a:p>
          <a:p>
            <a:pPr algn="just"/>
            <a:r>
              <a:rPr lang="pt-PT" sz="1800" b="1" i="0" dirty="0">
                <a:solidFill>
                  <a:srgbClr val="24338C"/>
                </a:solidFill>
                <a:effectLst/>
              </a:rPr>
              <a:t>VI. O perigo de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continuação da atividade criminosa 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tem em vista a continuação da prática de crimes da mesma espécie e natureza dos que se indiciam, devendo valorizar-se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a natureza e circunstâncias relativas aos crimes que se investigam e sua conexão com a atividade futura do arguido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.</a:t>
            </a:r>
          </a:p>
          <a:p>
            <a:pPr algn="just"/>
            <a:endParaRPr lang="pt-PT" sz="20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0A0953D5-A73B-8286-6D48-D7188C4478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85116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5DEE3-45D1-C4FC-C309-F42908655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D019E66-7C9C-AB1A-3899-0BF0ABA627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JURISPRUDÊNCIA: DESPROPORÇÃO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2CFDDAA-25B7-8568-7827-20816BB5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pPr algn="just"/>
            <a:r>
              <a:rPr lang="pt-PT" sz="2600" dirty="0">
                <a:solidFill>
                  <a:srgbClr val="24338C"/>
                </a:solidFill>
              </a:rPr>
              <a:t>Consequentemente, a decisão… </a:t>
            </a:r>
          </a:p>
          <a:p>
            <a:pPr algn="just"/>
            <a:endParaRPr lang="pt-PT" sz="2600" b="0" i="0" dirty="0">
              <a:solidFill>
                <a:srgbClr val="24338C"/>
              </a:solidFill>
              <a:effectLst/>
            </a:endParaRPr>
          </a:p>
          <a:p>
            <a:pPr algn="just"/>
            <a:r>
              <a:rPr lang="pt-PT" sz="2800" b="0" i="0" dirty="0">
                <a:solidFill>
                  <a:srgbClr val="24338C"/>
                </a:solidFill>
                <a:effectLst/>
              </a:rPr>
              <a:t>“VII. </a:t>
            </a:r>
            <a:r>
              <a:rPr lang="pt-PT" sz="28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Será desproporcionada a prisão preventiva </a:t>
            </a:r>
            <a:r>
              <a:rPr lang="pt-PT" sz="2800" b="0" i="0" dirty="0">
                <a:solidFill>
                  <a:srgbClr val="24338C"/>
                </a:solidFill>
                <a:effectLst/>
              </a:rPr>
              <a:t>aplicada a um jovem com 18 anos, que com conhecimento do seu pai, produzia canábis no seu quintal, divulgava essa produção no Instagram e a vendia aos seus amigos, tendo confessado essa prática(…) ”</a:t>
            </a:r>
          </a:p>
          <a:p>
            <a:pPr lvl="1"/>
            <a:r>
              <a:rPr lang="pt-PT" sz="2200" dirty="0">
                <a:solidFill>
                  <a:srgbClr val="24338C"/>
                </a:solidFill>
              </a:rPr>
              <a:t>(Ac. TRE de 26.09.2023, proc. n.º </a:t>
            </a:r>
            <a:r>
              <a:rPr lang="pt-PT" sz="2200" i="0" dirty="0">
                <a:solidFill>
                  <a:srgbClr val="24338C"/>
                </a:solidFill>
                <a:effectLst/>
              </a:rPr>
              <a:t>6/23.1GAODM-A.E1</a:t>
            </a:r>
            <a:r>
              <a:rPr lang="pt-PT" sz="2200" dirty="0">
                <a:solidFill>
                  <a:srgbClr val="24338C"/>
                </a:solidFill>
              </a:rPr>
              <a:t> (Relator: Moreira das Neves, disponível, como todos os Acórdãos citados, em </a:t>
            </a:r>
            <a:r>
              <a:rPr lang="pt-PT" sz="2200" dirty="0">
                <a:solidFill>
                  <a:srgbClr val="24338C"/>
                </a:solidFill>
                <a:hlinkClick r:id="rId3"/>
              </a:rPr>
              <a:t>https://www.dgsi.pt/</a:t>
            </a:r>
            <a:r>
              <a:rPr lang="pt-PT" sz="2200" dirty="0">
                <a:solidFill>
                  <a:srgbClr val="24338C"/>
                </a:solidFill>
              </a:rPr>
              <a:t>)</a:t>
            </a:r>
            <a:r>
              <a:rPr lang="pt-PT" sz="2200" b="1" dirty="0">
                <a:solidFill>
                  <a:srgbClr val="24338C"/>
                </a:solidFill>
              </a:rPr>
              <a:t> </a:t>
            </a:r>
          </a:p>
          <a:p>
            <a:endParaRPr lang="pt-PT" sz="20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5A4D4AB9-21A5-64E6-EE32-381B8FFAA9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13785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3F972-ABD1-2993-FBCA-DE1057314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075CF78-537A-059C-8DE9-66235359F0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JURIS.: COMPETÊNCIA INTERNACIONAL PARA O TRÁFICO DE DROGAS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9B84A64-EB49-CC6B-CB84-42EF6BA1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r>
              <a:rPr lang="pt-PT" sz="1600" b="1" dirty="0">
                <a:solidFill>
                  <a:srgbClr val="24338C"/>
                </a:solidFill>
              </a:rPr>
              <a:t>Ac. STJ de 23.01.2025, proc. n.º </a:t>
            </a:r>
            <a:r>
              <a:rPr lang="pt-PT" sz="1600" b="1" i="0" dirty="0">
                <a:solidFill>
                  <a:srgbClr val="24338C"/>
                </a:solidFill>
                <a:effectLst/>
              </a:rPr>
              <a:t>44/23.4JAFAR.S1</a:t>
            </a:r>
            <a:r>
              <a:rPr lang="pt-PT" sz="1600" b="1" dirty="0">
                <a:solidFill>
                  <a:srgbClr val="24338C"/>
                </a:solidFill>
              </a:rPr>
              <a:t> (Relator: Celso Manata): competência (internacional) dos tribunais portugueses: </a:t>
            </a:r>
            <a:r>
              <a:rPr lang="pt-PT" sz="1600" b="1" i="0" dirty="0">
                <a:solidFill>
                  <a:srgbClr val="24338C"/>
                </a:solidFill>
                <a:effectLst/>
              </a:rPr>
              <a:t> </a:t>
            </a:r>
          </a:p>
          <a:p>
            <a:r>
              <a:rPr lang="pt-PT" sz="1600" dirty="0">
                <a:solidFill>
                  <a:srgbClr val="24338C"/>
                </a:solidFill>
              </a:rPr>
              <a:t>“(…) 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Face ao disposto na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Convenção das Nações Unidas sobre o Direito do Mar 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(“CNUDM”)- assinada pelo Reino de Marrocos e pela República Portuguesa em 10 de dezembro de 1982, e ratificada pelos mesmos em 31 de maio de 2007 e em 03 de novembro de 1997 – e na 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Convenção das Nações Unidas contra o </a:t>
            </a:r>
            <a:r>
              <a:rPr lang="pt-PT" sz="16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Tráfico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 Ilícito de Estupefacientes e Substâncias Psicotrópicas de 1988 (“CNUTIESP”)- 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assinada e ratificada pela República Portuguesa em 13 de dezembro de 1989 e 03 de dezembro de 1991, respetivamente, bem como assinada e ratificada pelo Reino de Marrocos em 28 de dezembro de 1988 e 08 de outubro de 1992 - e inexistindo tratado bilateral entre esses países sobre a matéria em causa,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a Polícia Marítima, a Força Aérea e a Marinha Portuguesa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s, ostentando sinais inequívocos que permitiam a sua identificação como aeronaves e navios ao serviço de um governo,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tinham legitimidade para intercetar as embarcações – ambas sem pavilhão - na Zona Económica de Marrocos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, para apreender o estupefaciente nelas transportado e para deter os arguidos;</a:t>
            </a:r>
            <a:br>
              <a:rPr lang="pt-PT" sz="1600" dirty="0">
                <a:solidFill>
                  <a:srgbClr val="24338C"/>
                </a:solidFill>
              </a:rPr>
            </a:br>
            <a:r>
              <a:rPr lang="pt-PT" sz="1600" b="0" i="0" dirty="0">
                <a:solidFill>
                  <a:srgbClr val="24338C"/>
                </a:solidFill>
                <a:effectLst/>
              </a:rPr>
              <a:t>II - O que fica consignado, determina, por inerência lógica,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a competência dos tribunais portugueses para julgaram o crime de </a:t>
            </a:r>
            <a:r>
              <a:rPr lang="pt-PT" sz="1600" b="1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tráfico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 de droga imputado aos arguidos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(…);</a:t>
            </a:r>
            <a:br>
              <a:rPr lang="pt-PT" sz="1600" dirty="0">
                <a:solidFill>
                  <a:srgbClr val="24338C"/>
                </a:solidFill>
              </a:rPr>
            </a:br>
            <a:r>
              <a:rPr lang="pt-PT" sz="1600" b="0" i="0" dirty="0">
                <a:solidFill>
                  <a:srgbClr val="24338C"/>
                </a:solidFill>
                <a:effectLst/>
              </a:rPr>
              <a:t>não viola o disposto na Constituição da República a interpretação do estabelecido no al. d) do art.110º CNUDM, segundo a qual tanto a Força Aérea e a Marinha de Guerra Portuguesas como a Polícia Marítima, atuaram na concretização dos deveres que recaem sobre o Estado Português, por força da CNUDM e da CNUTIESP”. </a:t>
            </a:r>
            <a:endParaRPr lang="pt-PT" sz="16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B0B112E8-9454-D88F-DFDD-DC72EC5075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5707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04327" y="1015499"/>
            <a:ext cx="7715250" cy="5037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400" b="1" i="0" u="none" strike="noStrike" baseline="0" dirty="0"/>
              <a:t> </a:t>
            </a:r>
            <a:r>
              <a:rPr lang="pt-PT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III COLÓQUIO INTERNACIONAL DE DIREITO PROCESSUAL</a:t>
            </a:r>
            <a:endParaRPr lang="pt-PT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PT" sz="2500" b="1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ctr">
              <a:defRPr/>
            </a:pPr>
            <a:r>
              <a:rPr lang="pt-PT" sz="28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Recuperação de </a:t>
            </a:r>
            <a:r>
              <a:rPr lang="pt-PT" sz="2800" b="1" i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activos</a:t>
            </a:r>
            <a:r>
              <a:rPr lang="pt-PT" sz="28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e medidas de </a:t>
            </a:r>
            <a:r>
              <a:rPr lang="pt-PT" sz="2800" b="1" i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coacção</a:t>
            </a:r>
            <a:r>
              <a:rPr lang="pt-PT" sz="28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nos processos relativos a crimes do terrorismo e do tráfico de drogas: experiência portuguesa</a:t>
            </a:r>
            <a:endParaRPr lang="pt-PT" sz="28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pt-PT" sz="3000" b="1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ctr">
              <a:defRPr/>
            </a:pPr>
            <a:endParaRPr lang="pt-PT" sz="3000" b="1" dirty="0">
              <a:solidFill>
                <a:srgbClr val="000000"/>
              </a:solidFill>
              <a:latin typeface="+mj-lt"/>
            </a:endParaRPr>
          </a:p>
          <a:p>
            <a:pPr algn="ctr">
              <a:defRPr/>
            </a:pPr>
            <a:endParaRPr lang="pt-PT" sz="3000" b="1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ctr">
              <a:defRPr/>
            </a:pPr>
            <a:endParaRPr lang="pt-PT" sz="3000" b="1" u="none" strike="noStrike" baseline="0" dirty="0">
              <a:solidFill>
                <a:srgbClr val="000000"/>
              </a:solidFill>
              <a:latin typeface="+mj-lt"/>
            </a:endParaRPr>
          </a:p>
          <a:p>
            <a:pPr algn="ctr">
              <a:defRPr/>
            </a:pPr>
            <a:endParaRPr lang="pt-PT" sz="3000" i="1" dirty="0">
              <a:solidFill>
                <a:srgbClr val="74243D"/>
              </a:solidFill>
              <a:cs typeface="MS PGothic" charset="0"/>
            </a:endParaRPr>
          </a:p>
          <a:p>
            <a:pPr algn="ctr">
              <a:defRPr/>
            </a:pPr>
            <a:endParaRPr lang="pt-PT" sz="3000" i="1" dirty="0">
              <a:solidFill>
                <a:srgbClr val="74243D"/>
              </a:solidFill>
              <a:cs typeface="MS PGothic" charset="0"/>
            </a:endParaRP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3857079" y="5442391"/>
            <a:ext cx="1351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PT" altLang="pt-PT" sz="2000" dirty="0">
                <a:solidFill>
                  <a:srgbClr val="74243D"/>
                </a:solidFill>
              </a:rPr>
              <a:t>13.02.2025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07827" y="3859595"/>
            <a:ext cx="8229600" cy="126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489E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489E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489E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489E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489E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489E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489E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489E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pt-PT" altLang="pt-PT" sz="3300" dirty="0">
                <a:solidFill>
                  <a:schemeClr val="bg1"/>
                </a:solidFill>
              </a:rPr>
              <a:t>João Gouveia de Caires</a:t>
            </a:r>
          </a:p>
          <a:p>
            <a:endParaRPr lang="pt-PT" altLang="pt-PT" sz="500" b="1" dirty="0">
              <a:solidFill>
                <a:schemeClr val="bg1"/>
              </a:solidFill>
            </a:endParaRPr>
          </a:p>
          <a:p>
            <a:endParaRPr lang="pt-PT" altLang="pt-PT" sz="1400" cap="small" dirty="0">
              <a:solidFill>
                <a:schemeClr val="bg1"/>
              </a:solidFill>
            </a:endParaRPr>
          </a:p>
          <a:p>
            <a:r>
              <a:rPr lang="pt-PT" altLang="pt-PT" sz="1400" i="1" u="sng" dirty="0">
                <a:solidFill>
                  <a:srgbClr val="24338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joaogouveiadecaires@fd.ulisboa.pt</a:t>
            </a:r>
            <a:endParaRPr lang="pt-PT" altLang="pt-PT" sz="1400" i="1" u="sng" dirty="0">
              <a:solidFill>
                <a:srgbClr val="24338C"/>
              </a:solidFill>
            </a:endParaRPr>
          </a:p>
          <a:p>
            <a:endParaRPr lang="pt-PT" altLang="pt-PT" sz="1600" u="sng" dirty="0">
              <a:solidFill>
                <a:schemeClr val="bg1"/>
              </a:solidFill>
            </a:endParaRPr>
          </a:p>
          <a:p>
            <a:r>
              <a:rPr lang="pt-PT" altLang="pt-PT" sz="1600" u="sng" dirty="0">
                <a:solidFill>
                  <a:schemeClr val="bg1"/>
                </a:solidFill>
              </a:rPr>
              <a:t>FDUL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6A5985-4B25-9D44-8A4F-AF6B030EBA91}"/>
              </a:ext>
            </a:extLst>
          </p:cNvPr>
          <p:cNvSpPr txBox="1"/>
          <p:nvPr/>
        </p:nvSpPr>
        <p:spPr>
          <a:xfrm>
            <a:off x="1068512" y="6256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354BA-4ECF-A51B-5DB2-F69FD751C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07251AC-16FC-F6A7-E32B-CFA9648DA1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3. PRINCÍPIOS GERAIS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F4089F5-61C9-9CFF-7EF6-37C6CEE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pPr marL="0" indent="0" algn="ctr">
              <a:buNone/>
            </a:pPr>
            <a:r>
              <a:rPr lang="pt-PT" sz="3500" b="1" dirty="0">
                <a:solidFill>
                  <a:srgbClr val="24338C"/>
                </a:solidFill>
              </a:rPr>
              <a:t>Arts. 191.º, 193.º e 194.º CPP.</a:t>
            </a:r>
          </a:p>
          <a:p>
            <a:pPr algn="just"/>
            <a:r>
              <a:rPr lang="pt-PT" sz="3500" dirty="0">
                <a:solidFill>
                  <a:srgbClr val="24338C"/>
                </a:solidFill>
              </a:rPr>
              <a:t>Legalidade/</a:t>
            </a:r>
            <a:r>
              <a:rPr lang="pt-PT" sz="3500" dirty="0" err="1">
                <a:solidFill>
                  <a:srgbClr val="24338C"/>
                </a:solidFill>
              </a:rPr>
              <a:t>taxatividade</a:t>
            </a:r>
            <a:r>
              <a:rPr lang="pt-PT" sz="3500" dirty="0">
                <a:solidFill>
                  <a:srgbClr val="24338C"/>
                </a:solidFill>
              </a:rPr>
              <a:t>.</a:t>
            </a:r>
          </a:p>
          <a:p>
            <a:pPr algn="just"/>
            <a:r>
              <a:rPr lang="pt-PT" sz="3500" dirty="0">
                <a:solidFill>
                  <a:srgbClr val="24338C"/>
                </a:solidFill>
              </a:rPr>
              <a:t>Proporcionalidade (3 </a:t>
            </a:r>
            <a:r>
              <a:rPr lang="pt-PT" sz="3500" dirty="0" err="1">
                <a:solidFill>
                  <a:srgbClr val="24338C"/>
                </a:solidFill>
              </a:rPr>
              <a:t>vectores</a:t>
            </a:r>
            <a:r>
              <a:rPr lang="pt-PT" sz="3500" dirty="0">
                <a:solidFill>
                  <a:srgbClr val="24338C"/>
                </a:solidFill>
              </a:rPr>
              <a:t>: necessidade, adequação e justa medida).</a:t>
            </a:r>
          </a:p>
          <a:p>
            <a:pPr algn="just"/>
            <a:r>
              <a:rPr lang="pt-PT" sz="3500" dirty="0">
                <a:solidFill>
                  <a:srgbClr val="24338C"/>
                </a:solidFill>
              </a:rPr>
              <a:t>Subsidiariedade.</a:t>
            </a:r>
          </a:p>
          <a:p>
            <a:pPr algn="just"/>
            <a:r>
              <a:rPr lang="pt-PT" sz="3500" dirty="0">
                <a:solidFill>
                  <a:srgbClr val="24338C"/>
                </a:solidFill>
              </a:rPr>
              <a:t>Direito de defesa e ao contraditório.</a:t>
            </a:r>
          </a:p>
          <a:p>
            <a:pPr algn="just"/>
            <a:r>
              <a:rPr lang="pt-PT" sz="3500" dirty="0" err="1">
                <a:solidFill>
                  <a:srgbClr val="24338C"/>
                </a:solidFill>
              </a:rPr>
              <a:t>Judicialidade</a:t>
            </a:r>
            <a:r>
              <a:rPr lang="pt-PT" sz="3500" dirty="0">
                <a:solidFill>
                  <a:srgbClr val="24338C"/>
                </a:solidFill>
              </a:rPr>
              <a:t>/reserva de juiz.</a:t>
            </a:r>
          </a:p>
          <a:p>
            <a:pPr algn="just"/>
            <a:r>
              <a:rPr lang="pt-PT" sz="3500" dirty="0">
                <a:solidFill>
                  <a:srgbClr val="24338C"/>
                </a:solidFill>
              </a:rPr>
              <a:t>Precariedade. 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BE78C641-129C-BFDF-037E-3502C4FDDC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02187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3758-EBC1-1DFF-70B5-DB265A75C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A2DE3A2-9A3D-044A-0A90-42500B7C80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4. REQUISITOS ESPECÍFICOS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71FBF6F-F80C-CDFB-D006-CD87E567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r>
              <a:rPr lang="pt-PT" sz="3400" b="1" dirty="0">
                <a:solidFill>
                  <a:srgbClr val="24338C"/>
                </a:solidFill>
              </a:rPr>
              <a:t>196.º: Termo de identidade e residência. (TIR) –</a:t>
            </a:r>
            <a:r>
              <a:rPr lang="pt-PT" sz="3400" b="1" i="1" dirty="0">
                <a:solidFill>
                  <a:srgbClr val="24338C"/>
                </a:solidFill>
              </a:rPr>
              <a:t> única medida obrigatória e não carece de autorização de Juiz</a:t>
            </a:r>
            <a:r>
              <a:rPr lang="pt-PT" sz="3400" b="1" dirty="0">
                <a:solidFill>
                  <a:srgbClr val="24338C"/>
                </a:solidFill>
              </a:rPr>
              <a:t>. </a:t>
            </a:r>
          </a:p>
          <a:p>
            <a:r>
              <a:rPr lang="pt-PT" sz="3400" b="1" dirty="0">
                <a:solidFill>
                  <a:srgbClr val="24338C"/>
                </a:solidFill>
              </a:rPr>
              <a:t>197.º: Caução (“carcerária” ≠ económica/227.º). </a:t>
            </a:r>
          </a:p>
          <a:p>
            <a:r>
              <a:rPr lang="pt-PT" sz="3400" b="1" dirty="0">
                <a:solidFill>
                  <a:srgbClr val="24338C"/>
                </a:solidFill>
              </a:rPr>
              <a:t>198.º: Obrigação de apresentação periódica. </a:t>
            </a:r>
          </a:p>
          <a:p>
            <a:r>
              <a:rPr lang="pt-PT" sz="3400" b="1" dirty="0">
                <a:solidFill>
                  <a:srgbClr val="24338C"/>
                </a:solidFill>
              </a:rPr>
              <a:t>199.º: Suspensão do exercício de profissão, de função, de actividade e de direitos.</a:t>
            </a:r>
            <a:endParaRPr lang="pt-PT" sz="34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79640CC6-B096-F181-B5FF-3225EAB4B5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15760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3F07-CB84-BFB6-E61E-A76F5726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8498E96-9FC1-6D37-FDE0-0934D74DD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MEDIDAS MAIS GRAVES: FORTES INDÍCIOS 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CB9B21C-2D1D-2782-73D8-6C7A586CF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r>
              <a:rPr lang="pt-PT" sz="3500" b="1" dirty="0">
                <a:solidFill>
                  <a:srgbClr val="24338C"/>
                </a:solidFill>
              </a:rPr>
              <a:t>200.º: Proibição e imposição de condutas. </a:t>
            </a:r>
          </a:p>
          <a:p>
            <a:r>
              <a:rPr lang="pt-PT" sz="3500" b="1" dirty="0">
                <a:solidFill>
                  <a:srgbClr val="24338C"/>
                </a:solidFill>
              </a:rPr>
              <a:t>201.º: Obrigação de permanência na habitação.  </a:t>
            </a:r>
          </a:p>
          <a:p>
            <a:r>
              <a:rPr lang="pt-PT" sz="3500" b="1" dirty="0">
                <a:solidFill>
                  <a:srgbClr val="24338C"/>
                </a:solidFill>
              </a:rPr>
              <a:t>202.º: Prisão preventiva: </a:t>
            </a:r>
          </a:p>
          <a:p>
            <a:pPr lvl="1"/>
            <a:r>
              <a:rPr lang="pt-PT" sz="3500" dirty="0">
                <a:solidFill>
                  <a:srgbClr val="24338C"/>
                </a:solidFill>
              </a:rPr>
              <a:t>Catálogo do artigo 202.º/1/</a:t>
            </a:r>
            <a:r>
              <a:rPr lang="pt-PT" sz="3500" i="1" dirty="0">
                <a:solidFill>
                  <a:srgbClr val="24338C"/>
                </a:solidFill>
              </a:rPr>
              <a:t>a)</a:t>
            </a:r>
            <a:r>
              <a:rPr lang="pt-PT" sz="3500" dirty="0">
                <a:solidFill>
                  <a:srgbClr val="24338C"/>
                </a:solidFill>
              </a:rPr>
              <a:t>: crimes </a:t>
            </a:r>
            <a:r>
              <a:rPr lang="pt-PT" sz="3500" b="1" dirty="0">
                <a:solidFill>
                  <a:srgbClr val="24338C"/>
                </a:solidFill>
              </a:rPr>
              <a:t>dolosos </a:t>
            </a:r>
            <a:r>
              <a:rPr lang="pt-PT" sz="3500" dirty="0">
                <a:solidFill>
                  <a:srgbClr val="24338C"/>
                </a:solidFill>
              </a:rPr>
              <a:t>com </a:t>
            </a:r>
            <a:r>
              <a:rPr lang="pt-PT" sz="3500" b="1" dirty="0">
                <a:solidFill>
                  <a:srgbClr val="24338C"/>
                </a:solidFill>
              </a:rPr>
              <a:t>pena superior a 5 anos </a:t>
            </a:r>
            <a:r>
              <a:rPr lang="pt-PT" sz="3500" dirty="0">
                <a:solidFill>
                  <a:srgbClr val="24338C"/>
                </a:solidFill>
              </a:rPr>
              <a:t>de prisão ou restante catálogo (</a:t>
            </a:r>
            <a:r>
              <a:rPr lang="pt-PT" sz="3500" dirty="0" err="1">
                <a:solidFill>
                  <a:srgbClr val="24338C"/>
                </a:solidFill>
              </a:rPr>
              <a:t>als</a:t>
            </a:r>
            <a:r>
              <a:rPr lang="pt-PT" sz="3500" dirty="0">
                <a:solidFill>
                  <a:srgbClr val="24338C"/>
                </a:solidFill>
              </a:rPr>
              <a:t>. </a:t>
            </a:r>
            <a:r>
              <a:rPr lang="pt-PT" sz="3500" i="1" dirty="0">
                <a:solidFill>
                  <a:srgbClr val="24338C"/>
                </a:solidFill>
              </a:rPr>
              <a:t>b)</a:t>
            </a:r>
            <a:r>
              <a:rPr lang="pt-PT" sz="3500" dirty="0">
                <a:solidFill>
                  <a:srgbClr val="24338C"/>
                </a:solidFill>
              </a:rPr>
              <a:t> a </a:t>
            </a:r>
            <a:r>
              <a:rPr lang="pt-PT" sz="3500" i="1" dirty="0">
                <a:solidFill>
                  <a:srgbClr val="24338C"/>
                </a:solidFill>
              </a:rPr>
              <a:t>f)</a:t>
            </a:r>
            <a:r>
              <a:rPr lang="pt-PT" sz="3500" dirty="0">
                <a:solidFill>
                  <a:srgbClr val="24338C"/>
                </a:solidFill>
              </a:rPr>
              <a:t>]:</a:t>
            </a:r>
            <a:endParaRPr lang="pt-PT" sz="34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B5B58AF1-A757-683A-C09E-BCDCF9D14D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40994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839CD-6D9E-AE76-C444-D214A59E5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3AB428D-62FC-B77F-0E82-BB474E21F1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4338C"/>
                </a:solidFill>
              </a:rPr>
              <a:t>PRISÃO PREVENTIVA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2A50AD9-15AE-FF35-3226-FBCBAC098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058150" cy="4737600"/>
          </a:xfrm>
        </p:spPr>
        <p:txBody>
          <a:bodyPr/>
          <a:lstStyle/>
          <a:p>
            <a:r>
              <a:rPr lang="pt-PT" sz="2600" b="1" dirty="0">
                <a:solidFill>
                  <a:srgbClr val="24338C"/>
                </a:solidFill>
              </a:rPr>
              <a:t>Artigo 202.º/1: </a:t>
            </a:r>
          </a:p>
          <a:p>
            <a:r>
              <a:rPr lang="pt-PT" sz="2600" b="0" i="0" dirty="0">
                <a:solidFill>
                  <a:srgbClr val="24338C"/>
                </a:solidFill>
                <a:effectLst/>
              </a:rPr>
              <a:t>“c) Houver </a:t>
            </a:r>
            <a:r>
              <a:rPr lang="pt-PT" sz="26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fortes indícios</a:t>
            </a:r>
            <a:r>
              <a:rPr lang="pt-PT" sz="26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pt-PT" sz="2600" b="0" i="0" dirty="0">
                <a:solidFill>
                  <a:srgbClr val="24338C"/>
                </a:solidFill>
                <a:effectLst/>
              </a:rPr>
              <a:t>de prática de crime </a:t>
            </a:r>
            <a:r>
              <a:rPr lang="pt-PT" sz="26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doloso</a:t>
            </a:r>
            <a:r>
              <a:rPr lang="pt-PT" sz="2600" b="0" i="0" dirty="0">
                <a:solidFill>
                  <a:srgbClr val="24338C"/>
                </a:solidFill>
                <a:effectLst/>
              </a:rPr>
              <a:t> de </a:t>
            </a:r>
            <a:r>
              <a:rPr lang="pt-PT" sz="2600" b="1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terrorismo</a:t>
            </a:r>
            <a:r>
              <a:rPr lang="pt-PT" sz="2600" b="0" i="0" dirty="0">
                <a:solidFill>
                  <a:srgbClr val="24338C"/>
                </a:solidFill>
                <a:effectLst/>
              </a:rPr>
              <a:t> </a:t>
            </a:r>
            <a:r>
              <a:rPr lang="pt-PT" sz="2600" b="1" i="0" dirty="0">
                <a:solidFill>
                  <a:srgbClr val="24338C"/>
                </a:solidFill>
                <a:effectLst/>
              </a:rPr>
              <a:t>ou que corresponda a </a:t>
            </a:r>
            <a:r>
              <a:rPr lang="pt-PT" sz="2600" b="1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criminalidade altamente organizada</a:t>
            </a:r>
            <a:r>
              <a:rPr lang="pt-PT" sz="2600" b="1" i="0" dirty="0">
                <a:solidFill>
                  <a:srgbClr val="24338C"/>
                </a:solidFill>
                <a:effectLst/>
              </a:rPr>
              <a:t> punível com pena de prisão de máximo </a:t>
            </a:r>
            <a:r>
              <a:rPr lang="pt-PT" sz="2600" b="1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superior a 3</a:t>
            </a:r>
            <a:r>
              <a:rPr lang="pt-PT" sz="2600" b="0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 </a:t>
            </a:r>
            <a:r>
              <a:rPr lang="pt-PT" sz="2600" b="0" i="0" dirty="0">
                <a:solidFill>
                  <a:srgbClr val="24338C"/>
                </a:solidFill>
                <a:effectLst/>
              </a:rPr>
              <a:t>anos” </a:t>
            </a:r>
          </a:p>
          <a:p>
            <a:pPr lvl="1"/>
            <a:r>
              <a:rPr lang="pt-PT" sz="2200" b="0" i="0" dirty="0" err="1">
                <a:solidFill>
                  <a:srgbClr val="24338C"/>
                </a:solidFill>
                <a:effectLst/>
              </a:rPr>
              <a:t>art</a:t>
            </a:r>
            <a:r>
              <a:rPr lang="pt-PT" sz="2200" b="0" i="0" dirty="0">
                <a:solidFill>
                  <a:srgbClr val="24338C"/>
                </a:solidFill>
                <a:effectLst/>
              </a:rPr>
              <a:t>. 1.º/al. </a:t>
            </a:r>
            <a:r>
              <a:rPr lang="pt-PT" sz="2200" b="0" i="1" dirty="0">
                <a:solidFill>
                  <a:srgbClr val="24338C"/>
                </a:solidFill>
                <a:effectLst/>
              </a:rPr>
              <a:t>m): </a:t>
            </a:r>
            <a:r>
              <a:rPr lang="pt-PT" sz="2200" b="1" i="1" dirty="0">
                <a:solidFill>
                  <a:srgbClr val="24338C"/>
                </a:solidFill>
                <a:effectLst/>
              </a:rPr>
              <a:t>criminalidade altamente organizada</a:t>
            </a:r>
            <a:r>
              <a:rPr lang="pt-PT" sz="2200" b="0" i="1" dirty="0">
                <a:solidFill>
                  <a:srgbClr val="24338C"/>
                </a:solidFill>
                <a:effectLst/>
              </a:rPr>
              <a:t>: “as condutas que integrarem crimes de associação criminosa, tráfico de órgãos humanos, tráfico de pessoas, tráfico de armas, </a:t>
            </a:r>
            <a:r>
              <a:rPr lang="pt-PT" sz="2200" b="1" i="1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tráfico de estupefacientes ou de substâncias psicotrópica</a:t>
            </a:r>
            <a:r>
              <a:rPr lang="pt-PT" sz="2200" b="0" i="1" dirty="0">
                <a:solidFill>
                  <a:srgbClr val="24338C"/>
                </a:solidFill>
                <a:effectLst/>
              </a:rPr>
              <a:t>s, corrupção, tráfico de influência, participação económica em negócio ou branqueamento”</a:t>
            </a:r>
            <a:r>
              <a:rPr lang="pt-PT" sz="2200" b="0" i="0" dirty="0">
                <a:solidFill>
                  <a:srgbClr val="24338C"/>
                </a:solidFill>
                <a:effectLst/>
              </a:rPr>
              <a:t>.</a:t>
            </a:r>
            <a:endParaRPr lang="pt-PT" sz="2200" i="1" dirty="0">
              <a:solidFill>
                <a:srgbClr val="24338C"/>
              </a:solidFill>
            </a:endParaRPr>
          </a:p>
          <a:p>
            <a:pPr lvl="1"/>
            <a:r>
              <a:rPr lang="pt-PT" sz="2600" i="1" dirty="0">
                <a:solidFill>
                  <a:srgbClr val="24338C"/>
                </a:solidFill>
                <a:highlight>
                  <a:srgbClr val="00FF00"/>
                </a:highlight>
              </a:rPr>
              <a:t>não</a:t>
            </a:r>
            <a:r>
              <a:rPr lang="pt-PT" sz="2600" dirty="0">
                <a:solidFill>
                  <a:srgbClr val="24338C"/>
                </a:solidFill>
              </a:rPr>
              <a:t> se inclui o tráfico de menor gravidade (</a:t>
            </a:r>
            <a:r>
              <a:rPr lang="pt-PT" sz="2600" dirty="0" err="1">
                <a:solidFill>
                  <a:srgbClr val="24338C"/>
                </a:solidFill>
              </a:rPr>
              <a:t>art</a:t>
            </a:r>
            <a:r>
              <a:rPr lang="pt-PT" sz="2600" dirty="0">
                <a:solidFill>
                  <a:srgbClr val="24338C"/>
                </a:solidFill>
              </a:rPr>
              <a:t>. 25.º) e o traficante-consumidor (</a:t>
            </a:r>
            <a:r>
              <a:rPr lang="pt-PT" sz="2600" dirty="0" err="1">
                <a:solidFill>
                  <a:srgbClr val="24338C"/>
                </a:solidFill>
              </a:rPr>
              <a:t>art</a:t>
            </a:r>
            <a:r>
              <a:rPr lang="pt-PT" sz="2600" dirty="0">
                <a:solidFill>
                  <a:srgbClr val="24338C"/>
                </a:solidFill>
              </a:rPr>
              <a:t>. 26.º, ambos do DL n.º 15/93, de 22.01). </a:t>
            </a:r>
            <a:r>
              <a:rPr lang="pt-PT" sz="2600" b="1" dirty="0">
                <a:solidFill>
                  <a:srgbClr val="24338C"/>
                </a:solidFill>
              </a:rPr>
              <a:t>  </a:t>
            </a:r>
          </a:p>
          <a:p>
            <a:endParaRPr lang="pt-PT" sz="34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0CE87DDF-139B-060A-A16D-737A92A612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249680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59968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18883-CE94-EE55-C876-C3EE94BD3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C070B16-C330-5C63-F69E-732911881E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926" y="1586753"/>
            <a:ext cx="8229600" cy="3621741"/>
          </a:xfrm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pt-PT" sz="6400" b="1" dirty="0"/>
              <a:t>PERDA DE BENS</a:t>
            </a:r>
            <a:br>
              <a:rPr lang="pt-PT" altLang="pt-PT" sz="6400" b="1" dirty="0"/>
            </a:br>
            <a:r>
              <a:rPr lang="pt-PT" altLang="pt-PT" sz="6400" b="1" dirty="0"/>
              <a:t>/ </a:t>
            </a:r>
            <a:br>
              <a:rPr lang="pt-PT" altLang="pt-PT" sz="6400" b="1" dirty="0"/>
            </a:br>
            <a:r>
              <a:rPr lang="pt-PT" altLang="pt-PT" sz="6400" b="1" dirty="0"/>
              <a:t>CONFISCO</a:t>
            </a:r>
            <a:endParaRPr lang="pt-BR" altLang="pt-PT" sz="6400" b="1" dirty="0"/>
          </a:p>
        </p:txBody>
      </p:sp>
    </p:spTree>
    <p:extLst>
      <p:ext uri="{BB962C8B-B14F-4D97-AF65-F5344CB8AC3E}">
        <p14:creationId xmlns:p14="http://schemas.microsoft.com/office/powerpoint/2010/main" val="291302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C86E5D-E7D5-B4C7-B27B-172B8275C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EF7026F-CD7A-A323-9C69-632D6A7A53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PERDA DE BENS -CP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65EF3C4-F522-A3DC-0D3B-FEE6DEED4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865"/>
            <a:ext cx="8218488" cy="4896415"/>
          </a:xfrm>
        </p:spPr>
        <p:txBody>
          <a:bodyPr/>
          <a:lstStyle/>
          <a:p>
            <a:r>
              <a:rPr lang="pt-PT" sz="1800" b="1" dirty="0">
                <a:solidFill>
                  <a:srgbClr val="24338C"/>
                </a:solidFill>
                <a:highlight>
                  <a:srgbClr val="00FF00"/>
                </a:highlight>
              </a:rPr>
              <a:t>Regime “geral”/CP</a:t>
            </a:r>
            <a:r>
              <a:rPr lang="pt-PT" sz="1800" dirty="0">
                <a:solidFill>
                  <a:srgbClr val="24338C"/>
                </a:solidFill>
                <a:highlight>
                  <a:srgbClr val="00FF00"/>
                </a:highlight>
              </a:rPr>
              <a:t>: </a:t>
            </a:r>
            <a:r>
              <a:rPr lang="pt-PT" sz="1800" dirty="0" err="1">
                <a:solidFill>
                  <a:srgbClr val="24338C"/>
                </a:solidFill>
                <a:highlight>
                  <a:srgbClr val="00FF00"/>
                </a:highlight>
              </a:rPr>
              <a:t>art</a:t>
            </a:r>
            <a:r>
              <a:rPr lang="pt-PT" sz="1800" dirty="0">
                <a:solidFill>
                  <a:srgbClr val="24338C"/>
                </a:solidFill>
                <a:highlight>
                  <a:srgbClr val="00FF00"/>
                </a:highlight>
              </a:rPr>
              <a:t>. 109.º - perda de instrumentos e </a:t>
            </a:r>
            <a:r>
              <a:rPr lang="pt-PT" sz="1800" dirty="0" err="1">
                <a:solidFill>
                  <a:srgbClr val="24338C"/>
                </a:solidFill>
                <a:highlight>
                  <a:srgbClr val="00FF00"/>
                </a:highlight>
              </a:rPr>
              <a:t>art</a:t>
            </a:r>
            <a:r>
              <a:rPr lang="pt-PT" sz="1800" dirty="0">
                <a:solidFill>
                  <a:srgbClr val="24338C"/>
                </a:solidFill>
                <a:highlight>
                  <a:srgbClr val="00FF00"/>
                </a:highlight>
              </a:rPr>
              <a:t>. 110.º perda de bens </a:t>
            </a:r>
          </a:p>
          <a:p>
            <a:pPr marL="0" indent="0" algn="ctr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</a:rPr>
              <a:t>Artigo 110.º </a:t>
            </a:r>
          </a:p>
          <a:p>
            <a:pPr marL="0" indent="0" algn="ctr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Perda de produtos e vantagens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</a:rPr>
              <a:t>1 - São declarados perdidos a favor do Estado: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</a:rPr>
              <a:t>	a)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Os produtos 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de facto ilícito típico, considerando-se como tal todos os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objetos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 que tiverem sido produzidos pela sua prática; e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</a:rPr>
              <a:t>	b) As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vantagens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 de facto ilícito típico, considerando-se como tal todas as coisas, direitos ou vantagens que constituam vantagem económica, direta ou indiretamente resultante desse facto, para o agente ou para outrem.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</a:rPr>
              <a:t>2 - O disposto na alínea b) do número anterior abrange a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recompensa 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dada ou prometida aos agentes de um facto ilícito típico, já cometido ou a cometer, para eles ou para outrem.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</a:rPr>
              <a:t>3 - A perda dos produtos e das vantagens referidos nos números anteriores tem lugar ainda que os mesmos tenham sido objeto de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eventual transformação ou reinvestimento posterior, abrangendo igualmente quaisquer ganhos 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quantificáveis que daí tenham resultado.</a:t>
            </a:r>
          </a:p>
          <a:p>
            <a:pPr marL="0" indent="0" algn="just">
              <a:spcAft>
                <a:spcPts val="750"/>
              </a:spcAft>
              <a:buNone/>
            </a:pPr>
            <a:endParaRPr lang="pt-PT" sz="1800" b="0" i="0" dirty="0">
              <a:solidFill>
                <a:srgbClr val="555555"/>
              </a:solidFill>
              <a:effectLst/>
            </a:endParaRPr>
          </a:p>
          <a:p>
            <a:endParaRPr lang="pt-PT" sz="1800" dirty="0">
              <a:solidFill>
                <a:srgbClr val="24338C"/>
              </a:solidFill>
            </a:endParaRPr>
          </a:p>
          <a:p>
            <a:endParaRPr lang="pt-PT" sz="3500" u="none" strike="noStrike" baseline="0" dirty="0">
              <a:solidFill>
                <a:srgbClr val="24338C"/>
              </a:solidFill>
              <a:latin typeface="+mj-lt"/>
            </a:endParaRPr>
          </a:p>
          <a:p>
            <a:endParaRPr lang="pt-PT" sz="35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A142A507-A984-1CA3-77CE-B2B94F24D9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62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807F54A-4A14-BA8F-824F-56758D2DB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9B4ABEB-42AB-D89B-9FF4-F1EFA6F5B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CP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CCE6E1B-01D8-B332-4169-84785E3EA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090865"/>
            <a:ext cx="8218488" cy="4896415"/>
          </a:xfrm>
        </p:spPr>
        <p:txBody>
          <a:bodyPr/>
          <a:lstStyle/>
          <a:p>
            <a:pPr marL="0" indent="0" algn="ctr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</a:rPr>
              <a:t>Artigo 110.º 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</a:rPr>
              <a:t>(…) 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</a:rPr>
              <a:t>4 - Se os produtos ou vantagens referidos nos números anteriores não puderem ser apropriados em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espécie, a perda é substituída pelo pagamento ao Estado </a:t>
            </a:r>
            <a:r>
              <a:rPr lang="pt-PT" sz="1800" b="1" i="0" dirty="0">
                <a:solidFill>
                  <a:srgbClr val="24338C"/>
                </a:solidFill>
                <a:effectLst/>
              </a:rPr>
              <a:t>do respetivo valor, podendo essa substituição operar a todo o tempo, mesmo em fase executiva, com os limites previstos no artigo 112.º-A.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</a:rPr>
              <a:t>5 - O disposto nos números anteriores tem lugar </a:t>
            </a:r>
            <a:r>
              <a:rPr lang="pt-PT" sz="1800" b="1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ainda que nenhuma pessoa determinada possa ser punida pelo facto, incluindo em caso de morte do agente ou quando o agente tenha sido declarado contumaz.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800" b="1" i="0" dirty="0">
                <a:solidFill>
                  <a:srgbClr val="24338C"/>
                </a:solidFill>
                <a:effectLst/>
              </a:rPr>
              <a:t>6 - O disposto no presente artigo não prejudica os direitos do ofendido.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800" b="1" i="1" dirty="0">
                <a:solidFill>
                  <a:srgbClr val="24338C"/>
                </a:solidFill>
                <a:effectLst/>
              </a:rPr>
              <a:t>[Artigo 110.º do Código Penal na redação conferida pelo artigo 10.º da </a:t>
            </a:r>
            <a:r>
              <a:rPr lang="pt-PT" sz="1800" b="1" i="1" u="none" strike="noStrike" dirty="0">
                <a:solidFill>
                  <a:srgbClr val="24338C"/>
                </a:solidFill>
                <a:effectLst/>
                <a:hlinkClick r:id="rId3" tooltip="Lei n.º 30/20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n.º 30/2017</a:t>
            </a:r>
            <a:r>
              <a:rPr lang="pt-PT" sz="1800" b="1" i="1" dirty="0">
                <a:solidFill>
                  <a:srgbClr val="24338C"/>
                </a:solidFill>
                <a:effectLst/>
              </a:rPr>
              <a:t>, de 30 de maio, que transpõe a </a:t>
            </a:r>
            <a:r>
              <a:rPr lang="pt-PT" sz="1800" b="1" i="1" u="none" strike="noStrike" dirty="0">
                <a:solidFill>
                  <a:srgbClr val="24338C"/>
                </a:solidFill>
                <a:effectLst/>
                <a:highlight>
                  <a:srgbClr val="00FFFF"/>
                </a:highlight>
                <a:hlinkClick r:id="rId4" tooltip="Link para Diretiva da União Europe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Diretiva 2014/42/UE</a:t>
            </a:r>
            <a:r>
              <a:rPr lang="pt-PT" sz="1800" b="1" i="1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, do Parlamento Europeu e do Conselho, de 3 de abril de 2014</a:t>
            </a:r>
            <a:r>
              <a:rPr lang="pt-PT" sz="1800" b="1" i="1" dirty="0">
                <a:solidFill>
                  <a:srgbClr val="24338C"/>
                </a:solidFill>
                <a:effectLst/>
              </a:rPr>
              <a:t>, sobre o congelamento e a perda dos instrumentos e produtos do crime na União Europeia, em vigor a partir de 31-05-2017].</a:t>
            </a:r>
          </a:p>
          <a:p>
            <a:pPr marL="0" indent="0" algn="just">
              <a:spcAft>
                <a:spcPts val="750"/>
              </a:spcAft>
              <a:buNone/>
            </a:pPr>
            <a:endParaRPr lang="pt-PT" sz="1800" b="0" i="0" dirty="0">
              <a:solidFill>
                <a:srgbClr val="555555"/>
              </a:solidFill>
              <a:effectLst/>
            </a:endParaRPr>
          </a:p>
          <a:p>
            <a:endParaRPr lang="pt-PT" sz="1800" dirty="0">
              <a:solidFill>
                <a:srgbClr val="24338C"/>
              </a:solidFill>
            </a:endParaRPr>
          </a:p>
          <a:p>
            <a:endParaRPr lang="pt-PT" sz="3500" u="none" strike="noStrike" baseline="0" dirty="0">
              <a:solidFill>
                <a:srgbClr val="24338C"/>
              </a:solidFill>
              <a:latin typeface="+mj-lt"/>
            </a:endParaRPr>
          </a:p>
          <a:p>
            <a:endParaRPr lang="pt-PT" sz="35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14C2D912-536C-663D-622D-2CD98EF67A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1018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69F92E3-5DC0-55B7-661D-E2749B0DC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5BC9959-EAA9-07A7-8C31-82F8048EB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ARTIGO 110.º DO CP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C72A1EA-5591-D877-01C9-D21A0FA47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090865"/>
            <a:ext cx="8218488" cy="4896415"/>
          </a:xfrm>
        </p:spPr>
        <p:txBody>
          <a:bodyPr/>
          <a:lstStyle/>
          <a:p>
            <a:r>
              <a:rPr lang="pt-PT" sz="3500" dirty="0">
                <a:solidFill>
                  <a:srgbClr val="24338C"/>
                </a:solidFill>
                <a:latin typeface="+mj-lt"/>
              </a:rPr>
              <a:t>Utilização dos instrumentos em actividade criminosa.</a:t>
            </a:r>
          </a:p>
          <a:p>
            <a:r>
              <a:rPr lang="pt-PT" sz="3500" dirty="0">
                <a:solidFill>
                  <a:srgbClr val="24338C"/>
                </a:solidFill>
                <a:latin typeface="+mj-lt"/>
              </a:rPr>
              <a:t>Perda a favor do Estado / destruição. </a:t>
            </a:r>
          </a:p>
          <a:p>
            <a:r>
              <a:rPr lang="pt-PT" sz="3500" u="none" strike="noStrike" baseline="0" dirty="0">
                <a:solidFill>
                  <a:srgbClr val="24338C"/>
                </a:solidFill>
                <a:latin typeface="+mj-lt"/>
              </a:rPr>
              <a:t>Perigosidade do objecto: pela sua </a:t>
            </a:r>
            <a:r>
              <a:rPr lang="pt-PT" sz="3500" i="1" u="none" strike="noStrike" baseline="0" dirty="0">
                <a:solidFill>
                  <a:srgbClr val="24338C"/>
                </a:solidFill>
                <a:latin typeface="+mj-lt"/>
              </a:rPr>
              <a:t>natureza</a:t>
            </a:r>
            <a:r>
              <a:rPr lang="pt-PT" sz="3500" u="none" strike="noStrike" baseline="0" dirty="0">
                <a:solidFill>
                  <a:srgbClr val="24338C"/>
                </a:solidFill>
                <a:latin typeface="+mj-lt"/>
              </a:rPr>
              <a:t> e/ou </a:t>
            </a:r>
            <a:r>
              <a:rPr lang="pt-PT" sz="3500" i="1" u="none" strike="noStrike" baseline="0" dirty="0">
                <a:solidFill>
                  <a:srgbClr val="24338C"/>
                </a:solidFill>
                <a:latin typeface="+mj-lt"/>
              </a:rPr>
              <a:t>circunstância</a:t>
            </a:r>
            <a:r>
              <a:rPr lang="pt-PT" sz="3500" u="none" strike="noStrike" baseline="0" dirty="0">
                <a:solidFill>
                  <a:srgbClr val="24338C"/>
                </a:solidFill>
                <a:latin typeface="+mj-lt"/>
              </a:rPr>
              <a:t> do caso. </a:t>
            </a:r>
          </a:p>
          <a:p>
            <a:r>
              <a:rPr lang="pt-PT" sz="3500" dirty="0">
                <a:solidFill>
                  <a:srgbClr val="24338C"/>
                </a:solidFill>
                <a:latin typeface="+mj-lt"/>
              </a:rPr>
              <a:t>Regime da Droga: </a:t>
            </a:r>
            <a:r>
              <a:rPr lang="pt-PT" sz="3500" dirty="0" err="1">
                <a:solidFill>
                  <a:srgbClr val="24338C"/>
                </a:solidFill>
                <a:latin typeface="+mj-lt"/>
              </a:rPr>
              <a:t>art</a:t>
            </a:r>
            <a:r>
              <a:rPr lang="pt-PT" sz="3500" dirty="0">
                <a:solidFill>
                  <a:srgbClr val="24338C"/>
                </a:solidFill>
                <a:latin typeface="+mj-lt"/>
              </a:rPr>
              <a:t>. 36.º-A (do Decreto-Lei n.º 15/93, de 22 de janeiro): </a:t>
            </a:r>
            <a:r>
              <a:rPr lang="pt-PT" sz="3500" dirty="0" err="1">
                <a:solidFill>
                  <a:srgbClr val="24338C"/>
                </a:solidFill>
                <a:latin typeface="+mj-lt"/>
              </a:rPr>
              <a:t>protecção</a:t>
            </a:r>
            <a:r>
              <a:rPr lang="pt-PT" sz="3500" dirty="0">
                <a:solidFill>
                  <a:srgbClr val="24338C"/>
                </a:solidFill>
                <a:latin typeface="+mj-lt"/>
              </a:rPr>
              <a:t> </a:t>
            </a:r>
            <a:r>
              <a:rPr lang="pt-PT" sz="3500" i="1" dirty="0">
                <a:solidFill>
                  <a:srgbClr val="24338C"/>
                </a:solidFill>
                <a:latin typeface="+mj-lt"/>
              </a:rPr>
              <a:t>apenas </a:t>
            </a:r>
            <a:r>
              <a:rPr lang="pt-PT" sz="3500" dirty="0">
                <a:solidFill>
                  <a:srgbClr val="24338C"/>
                </a:solidFill>
                <a:latin typeface="+mj-lt"/>
              </a:rPr>
              <a:t>de terceiros de boa fé.</a:t>
            </a:r>
            <a:r>
              <a:rPr lang="pt-PT" sz="3500" u="none" strike="noStrike" baseline="0" dirty="0">
                <a:solidFill>
                  <a:srgbClr val="24338C"/>
                </a:solidFill>
                <a:latin typeface="+mj-lt"/>
              </a:rPr>
              <a:t> 	</a:t>
            </a:r>
          </a:p>
          <a:p>
            <a:r>
              <a:rPr lang="pt-PT" sz="3500" dirty="0">
                <a:solidFill>
                  <a:srgbClr val="24338C"/>
                </a:solidFill>
                <a:latin typeface="+mj-lt"/>
              </a:rPr>
              <a:t>Artigo 111.º do CP: bens de terceiros.</a:t>
            </a:r>
            <a:endParaRPr lang="pt-PT" sz="3500" u="none" strike="noStrike" baseline="0" dirty="0">
              <a:solidFill>
                <a:srgbClr val="24338C"/>
              </a:solidFill>
              <a:latin typeface="+mj-lt"/>
            </a:endParaRPr>
          </a:p>
          <a:p>
            <a:endParaRPr lang="pt-PT" sz="35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4CE5145C-1415-65C9-4CF9-A2CF47A5F3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35485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26BFC7D-1DDB-EEF8-2616-17B0D673B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54E95FA-9669-5954-466B-4622B93AB9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ÂMBITO DE APLICAÇÃO DA LEI N.º 5/2002, de 11.01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3F7C92F-92E4-C205-B9E2-9C3CEB55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99" y="1090865"/>
            <a:ext cx="8218488" cy="4896415"/>
          </a:xfrm>
        </p:spPr>
        <p:txBody>
          <a:bodyPr/>
          <a:lstStyle/>
          <a:p>
            <a:pPr algn="just">
              <a:spcAft>
                <a:spcPts val="750"/>
              </a:spcAft>
            </a:pPr>
            <a:r>
              <a:rPr lang="pt-PT" sz="3500" dirty="0">
                <a:solidFill>
                  <a:srgbClr val="24338C"/>
                </a:solidFill>
              </a:rPr>
              <a:t>Combate à criminalidade organizada e económico-financeira: </a:t>
            </a:r>
          </a:p>
          <a:p>
            <a:pPr marL="0" indent="0" algn="ctr">
              <a:spcAft>
                <a:spcPts val="750"/>
              </a:spcAft>
              <a:buNone/>
            </a:pPr>
            <a:r>
              <a:rPr lang="pt-PT" sz="3000" b="1" dirty="0">
                <a:solidFill>
                  <a:srgbClr val="24338C"/>
                </a:solidFill>
              </a:rPr>
              <a:t>Artigo 1.º </a:t>
            </a:r>
          </a:p>
          <a:p>
            <a:pPr marL="0" indent="0" algn="ctr">
              <a:spcAft>
                <a:spcPts val="750"/>
              </a:spcAft>
              <a:buNone/>
            </a:pPr>
            <a:r>
              <a:rPr lang="pt-PT" sz="3000" b="1" dirty="0">
                <a:solidFill>
                  <a:srgbClr val="24338C"/>
                </a:solidFill>
              </a:rPr>
              <a:t>Âmbito de aplicação 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20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endParaRPr lang="pt-PT" sz="3500" dirty="0">
              <a:solidFill>
                <a:srgbClr val="24338C"/>
              </a:solidFill>
            </a:endParaRPr>
          </a:p>
          <a:p>
            <a:endParaRPr lang="pt-PT" sz="3500" u="none" strike="noStrike" baseline="0" dirty="0">
              <a:solidFill>
                <a:srgbClr val="24338C"/>
              </a:solidFill>
              <a:latin typeface="+mj-lt"/>
            </a:endParaRPr>
          </a:p>
          <a:p>
            <a:endParaRPr lang="pt-PT" sz="35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D4163FEA-BE44-04FF-71DC-B6E939B5E8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127911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1EA477F6-2F4D-94C2-977F-AE2403E19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03981"/>
              </p:ext>
            </p:extLst>
          </p:nvPr>
        </p:nvGraphicFramePr>
        <p:xfrm>
          <a:off x="457200" y="3696176"/>
          <a:ext cx="8229600" cy="15665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245283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</a:pPr>
                      <a:endParaRPr lang="pt-PT" sz="8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934838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A09FA1C-2A23-142F-F5D8-0DBCC0A12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823322"/>
              </p:ext>
            </p:extLst>
          </p:nvPr>
        </p:nvGraphicFramePr>
        <p:xfrm>
          <a:off x="611188" y="3852832"/>
          <a:ext cx="8064500" cy="2517882"/>
        </p:xfrm>
        <a:graphic>
          <a:graphicData uri="http://schemas.openxmlformats.org/drawingml/2006/table">
            <a:tbl>
              <a:tblPr/>
              <a:tblGrid>
                <a:gridCol w="8064500">
                  <a:extLst>
                    <a:ext uri="{9D8B030D-6E8A-4147-A177-3AD203B41FA5}">
                      <a16:colId xmlns:a16="http://schemas.microsoft.com/office/drawing/2014/main" val="3599666074"/>
                    </a:ext>
                  </a:extLst>
                </a:gridCol>
              </a:tblGrid>
              <a:tr h="2517882"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</a:pP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1 - A presente lei estabelece um regime especial de recolha de prova, quebra do segredo profissional </a:t>
                      </a:r>
                      <a:r>
                        <a:rPr lang="pt-PT" b="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e perda de bens a favor do Estado, </a:t>
                      </a: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relativa aos crimes de:</a:t>
                      </a:r>
                    </a:p>
                    <a:p>
                      <a:pPr algn="l">
                        <a:lnSpc>
                          <a:spcPts val="1650"/>
                        </a:lnSpc>
                      </a:pPr>
                      <a:br>
                        <a:rPr lang="pt-PT" b="0" dirty="0"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a) </a:t>
                      </a:r>
                      <a:r>
                        <a:rPr lang="pt-PT" b="0" dirty="0">
                          <a:effectLst/>
                          <a:highlight>
                            <a:srgbClr val="00FFFF"/>
                          </a:highlight>
                          <a:latin typeface="Roboto" panose="02000000000000000000" pitchFamily="2" charset="0"/>
                        </a:rPr>
                        <a:t>Tráfico de estupefacientes</a:t>
                      </a: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, nos termos dos artigos 21.º a 23.º e 28.º do Decreto-Lei n.º 15/93, de 22 de janeiro;</a:t>
                      </a:r>
                      <a:br>
                        <a:rPr lang="pt-PT" b="0" dirty="0">
                          <a:effectLst/>
                          <a:latin typeface="Roboto" panose="02000000000000000000" pitchFamily="2" charset="0"/>
                        </a:rPr>
                      </a:br>
                      <a:endParaRPr lang="pt-PT" b="0" dirty="0">
                        <a:effectLst/>
                        <a:latin typeface="Roboto" panose="02000000000000000000" pitchFamily="2" charset="0"/>
                      </a:endParaRPr>
                    </a:p>
                    <a:p>
                      <a:pPr algn="l">
                        <a:lnSpc>
                          <a:spcPts val="1650"/>
                        </a:lnSpc>
                      </a:pP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b) </a:t>
                      </a:r>
                      <a:r>
                        <a:rPr lang="pt-PT" b="0" dirty="0">
                          <a:effectLst/>
                          <a:highlight>
                            <a:srgbClr val="00FFFF"/>
                          </a:highlight>
                          <a:latin typeface="Roboto" panose="02000000000000000000" pitchFamily="2" charset="0"/>
                        </a:rPr>
                        <a:t>Infrações terroristas</a:t>
                      </a: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, infrações relacionadas com um grupo terrorista, infrações relacionadas com atividades terroristas e financiamento do terrorismo;</a:t>
                      </a:r>
                    </a:p>
                    <a:p>
                      <a:pPr algn="l">
                        <a:lnSpc>
                          <a:spcPts val="1650"/>
                        </a:lnSpc>
                      </a:pP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(…)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753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323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2BC989B-5482-9484-897C-E1922919F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DA11710-7A14-F6F9-4DA6-D86278A027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PERDA DE BENS OU CONFISCO? – LEI N.º 5/2002, DE 11.01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997314C-A818-8A2D-471D-B810601A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090865"/>
            <a:ext cx="8218488" cy="4896415"/>
          </a:xfrm>
        </p:spPr>
        <p:txBody>
          <a:bodyPr/>
          <a:lstStyle/>
          <a:p>
            <a:pPr marL="0" indent="0" algn="just">
              <a:spcAft>
                <a:spcPts val="750"/>
              </a:spcAft>
              <a:buNone/>
            </a:pPr>
            <a:endParaRPr lang="pt-PT" sz="1800" b="0" i="0" dirty="0">
              <a:solidFill>
                <a:srgbClr val="555555"/>
              </a:solidFill>
              <a:effectLst/>
            </a:endParaRPr>
          </a:p>
          <a:p>
            <a:endParaRPr lang="pt-PT" sz="1800" dirty="0">
              <a:solidFill>
                <a:srgbClr val="24338C"/>
              </a:solidFill>
            </a:endParaRPr>
          </a:p>
          <a:p>
            <a:endParaRPr lang="pt-PT" sz="3500" u="none" strike="noStrike" baseline="0" dirty="0">
              <a:solidFill>
                <a:srgbClr val="24338C"/>
              </a:solidFill>
              <a:latin typeface="+mj-lt"/>
            </a:endParaRPr>
          </a:p>
          <a:p>
            <a:endParaRPr lang="pt-PT" sz="35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F4D5BF59-8446-598F-BAD9-05A2957538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4EF88FF-2F74-543D-A4FC-1C1CD998A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00953"/>
              </p:ext>
            </p:extLst>
          </p:nvPr>
        </p:nvGraphicFramePr>
        <p:xfrm>
          <a:off x="611188" y="1315084"/>
          <a:ext cx="8229600" cy="1795463"/>
        </p:xfrm>
        <a:graphic>
          <a:graphicData uri="http://schemas.openxmlformats.org/drawingml/2006/table">
            <a:tbl>
              <a:tblPr/>
              <a:tblGrid>
                <a:gridCol w="7813040">
                  <a:extLst>
                    <a:ext uri="{9D8B030D-6E8A-4147-A177-3AD203B41FA5}">
                      <a16:colId xmlns:a16="http://schemas.microsoft.com/office/drawing/2014/main" val="17249484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497759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21215"/>
                    </a:ext>
                  </a:extLst>
                </a:gridCol>
              </a:tblGrid>
              <a:tr h="83979">
                <a:tc gridSpan="3">
                  <a:txBody>
                    <a:bodyPr/>
                    <a:lstStyle/>
                    <a:p>
                      <a:pPr algn="ctr"/>
                      <a:r>
                        <a:rPr lang="pt-PT" sz="15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CAPÍTULO IV</a:t>
                      </a:r>
                      <a:br>
                        <a:rPr lang="pt-PT" sz="15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pt-PT" sz="15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Perda de bens a favor do Estado</a:t>
                      </a:r>
                      <a:br>
                        <a:rPr lang="pt-PT" sz="15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pt-PT" sz="15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SECÇÃO I</a:t>
                      </a:r>
                      <a:br>
                        <a:rPr lang="pt-PT" sz="15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pt-PT" sz="15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Perda alargada</a:t>
                      </a:r>
                      <a:br>
                        <a:rPr lang="pt-PT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endParaRPr lang="pt-PT" sz="11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14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lang="pt-PT" sz="800" b="1" dirty="0">
                          <a:solidFill>
                            <a:srgbClr val="D74600"/>
                          </a:solidFill>
                          <a:effectLst/>
                          <a:latin typeface="tahoma" panose="020B0604030504040204" pitchFamily="34" charset="0"/>
                        </a:rPr>
                        <a:t>  </a:t>
                      </a:r>
                      <a:r>
                        <a:rPr lang="pt-PT" sz="1600" b="1" dirty="0">
                          <a:solidFill>
                            <a:srgbClr val="D74600"/>
                          </a:solidFill>
                          <a:effectLst/>
                          <a:latin typeface="tahoma" panose="020B0604030504040204" pitchFamily="34" charset="0"/>
                        </a:rPr>
                        <a:t>Artigo 7.º</a:t>
                      </a:r>
                      <a:br>
                        <a:rPr lang="pt-PT" sz="1600" b="1" dirty="0">
                          <a:solidFill>
                            <a:srgbClr val="D746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pt-PT" sz="1600" b="1" dirty="0">
                          <a:solidFill>
                            <a:srgbClr val="D74600"/>
                          </a:solidFill>
                          <a:effectLst/>
                          <a:latin typeface="tahoma" panose="020B0604030504040204" pitchFamily="34" charset="0"/>
                        </a:rPr>
                        <a:t>Perda de bens</a:t>
                      </a:r>
                    </a:p>
                    <a:p>
                      <a:pPr algn="ctr">
                        <a:lnSpc>
                          <a:spcPts val="1425"/>
                        </a:lnSpc>
                      </a:pPr>
                      <a:endParaRPr lang="pt-PT" sz="1600" b="1" dirty="0">
                        <a:solidFill>
                          <a:srgbClr val="D746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>
                        <a:lnSpc>
                          <a:spcPts val="1425"/>
                        </a:lnSpc>
                      </a:pPr>
                      <a:endParaRPr lang="pt-PT" sz="16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4308454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1729566-39BD-CE87-B6DF-B03D59012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538947"/>
              </p:ext>
            </p:extLst>
          </p:nvPr>
        </p:nvGraphicFramePr>
        <p:xfrm>
          <a:off x="434976" y="2742948"/>
          <a:ext cx="8064500" cy="3549015"/>
        </p:xfrm>
        <a:graphic>
          <a:graphicData uri="http://schemas.openxmlformats.org/drawingml/2006/table">
            <a:tbl>
              <a:tblPr/>
              <a:tblGrid>
                <a:gridCol w="8064500">
                  <a:extLst>
                    <a:ext uri="{9D8B030D-6E8A-4147-A177-3AD203B41FA5}">
                      <a16:colId xmlns:a16="http://schemas.microsoft.com/office/drawing/2014/main" val="554821333"/>
                    </a:ext>
                  </a:extLst>
                </a:gridCol>
              </a:tblGrid>
              <a:tr h="500539"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</a:pP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1 - </a:t>
                      </a:r>
                      <a:r>
                        <a:rPr lang="pt-PT" b="0" dirty="0">
                          <a:effectLst/>
                          <a:highlight>
                            <a:srgbClr val="00FF00"/>
                          </a:highlight>
                          <a:latin typeface="Roboto" panose="02000000000000000000" pitchFamily="2" charset="0"/>
                        </a:rPr>
                        <a:t>Em caso de condenação </a:t>
                      </a: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pela prática de crime referido no artigo 1.º, e para efeitos de perda de bens a favor do Estado, </a:t>
                      </a:r>
                      <a:r>
                        <a:rPr lang="pt-PT" b="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presume-se</a:t>
                      </a: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 constituir vantagem de atividade </a:t>
                      </a:r>
                      <a:r>
                        <a:rPr lang="pt-PT" b="0" dirty="0">
                          <a:effectLst/>
                          <a:highlight>
                            <a:srgbClr val="FF00FF"/>
                          </a:highlight>
                          <a:latin typeface="Roboto" panose="02000000000000000000" pitchFamily="2" charset="0"/>
                        </a:rPr>
                        <a:t>criminosa a diferença entre o valor do património do arguido e aquele que seja </a:t>
                      </a:r>
                      <a:r>
                        <a:rPr lang="pt-PT" b="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congruente</a:t>
                      </a:r>
                      <a:r>
                        <a:rPr lang="pt-PT" b="0" dirty="0">
                          <a:effectLst/>
                          <a:highlight>
                            <a:srgbClr val="FF00FF"/>
                          </a:highlight>
                          <a:latin typeface="Roboto" panose="02000000000000000000" pitchFamily="2" charset="0"/>
                        </a:rPr>
                        <a:t> com o seu rendimento lícito</a:t>
                      </a: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.</a:t>
                      </a:r>
                      <a:br>
                        <a:rPr lang="pt-PT" b="0" dirty="0"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2 - Para efeitos desta lei, entende-se por «</a:t>
                      </a:r>
                      <a:r>
                        <a:rPr lang="pt-PT" b="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património do arguido</a:t>
                      </a: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» o conjunto dos bens:</a:t>
                      </a:r>
                      <a:br>
                        <a:rPr lang="pt-PT" b="0" dirty="0"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a) Que estejam na </a:t>
                      </a:r>
                      <a:r>
                        <a:rPr lang="pt-PT" b="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titularidade do arguido, ou em relação aos quais ele tenha o domínio e o benefício</a:t>
                      </a: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, à data da constituição como arguido ou posteriormente;</a:t>
                      </a:r>
                      <a:br>
                        <a:rPr lang="pt-PT" b="0" dirty="0"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b) T</a:t>
                      </a:r>
                      <a:r>
                        <a:rPr lang="pt-PT" b="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ransferidos para terceiros a título gratuito ou mediante contraprestação irrisória, nos cinco </a:t>
                      </a: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anos anteriores à constituição como arguido;</a:t>
                      </a:r>
                      <a:br>
                        <a:rPr lang="pt-PT" b="0" dirty="0"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c) </a:t>
                      </a:r>
                      <a:r>
                        <a:rPr lang="pt-PT" b="0" dirty="0"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Recebidos pelo arguido nos cinco anos anteriores à constituição como arguido, ainda que não se consiga determinar o seu destino</a:t>
                      </a: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.</a:t>
                      </a:r>
                      <a:br>
                        <a:rPr lang="pt-PT" b="0" dirty="0">
                          <a:effectLst/>
                          <a:latin typeface="Roboto" panose="02000000000000000000" pitchFamily="2" charset="0"/>
                        </a:rPr>
                      </a:br>
                      <a:r>
                        <a:rPr lang="pt-PT" b="0" dirty="0">
                          <a:effectLst/>
                          <a:latin typeface="Roboto" panose="02000000000000000000" pitchFamily="2" charset="0"/>
                        </a:rPr>
                        <a:t>3 - Consideram-se sempre como vantagens de atividade criminosa os juros, lucros e outros benefícios obtidos com bens que estejam nas condições previstas no artigo 111.º do Código Penal.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6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28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46926" y="1586753"/>
            <a:ext cx="8229600" cy="3621741"/>
          </a:xfrm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pt-PT" sz="6400" b="1" dirty="0"/>
              <a:t>SUMÁRIO</a:t>
            </a:r>
            <a:endParaRPr lang="pt-BR" altLang="pt-PT" sz="6400" b="1" dirty="0"/>
          </a:p>
        </p:txBody>
      </p:sp>
    </p:spTree>
    <p:extLst>
      <p:ext uri="{BB962C8B-B14F-4D97-AF65-F5344CB8AC3E}">
        <p14:creationId xmlns:p14="http://schemas.microsoft.com/office/powerpoint/2010/main" val="659412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E5422BF-AC60-0D9B-5805-833BD4FA1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6BDB0BF-E134-E329-BB68-6828C99572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i="1" dirty="0">
                <a:solidFill>
                  <a:srgbClr val="2A3E92"/>
                </a:solidFill>
              </a:rPr>
              <a:t>CHECK LIST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BF063AC-7556-734A-F7EB-134E1C1F5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090865"/>
            <a:ext cx="8218488" cy="4896415"/>
          </a:xfrm>
        </p:spPr>
        <p:txBody>
          <a:bodyPr/>
          <a:lstStyle/>
          <a:p>
            <a:r>
              <a:rPr lang="pt-PT" sz="2000" b="1" dirty="0">
                <a:solidFill>
                  <a:srgbClr val="24338C"/>
                </a:solidFill>
                <a:highlight>
                  <a:srgbClr val="FFFF00"/>
                </a:highlight>
                <a:latin typeface="+mj-lt"/>
              </a:rPr>
              <a:t>Pressupostos  para o “confisco alargado” ou “perda de bens alargada”: </a:t>
            </a:r>
          </a:p>
          <a:p>
            <a:pPr marL="0" indent="0">
              <a:buNone/>
            </a:pPr>
            <a:r>
              <a:rPr lang="pt-PT" sz="2000" b="1" dirty="0">
                <a:solidFill>
                  <a:srgbClr val="24338C"/>
                </a:solidFill>
                <a:latin typeface="+mj-lt"/>
              </a:rPr>
              <a:t>i)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</a:t>
            </a:r>
            <a:r>
              <a:rPr lang="pt-PT" sz="2000" b="1" dirty="0">
                <a:solidFill>
                  <a:srgbClr val="24338C"/>
                </a:solidFill>
                <a:latin typeface="+mj-lt"/>
              </a:rPr>
              <a:t>Condenação, transitada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, pela prática de um dos </a:t>
            </a:r>
            <a:r>
              <a:rPr lang="pt-PT" sz="2000" b="1" dirty="0">
                <a:solidFill>
                  <a:srgbClr val="24338C"/>
                </a:solidFill>
                <a:latin typeface="+mj-lt"/>
              </a:rPr>
              <a:t>crimes do catálogo 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previstos no </a:t>
            </a:r>
            <a:r>
              <a:rPr lang="pt-PT" sz="2000" dirty="0" err="1">
                <a:solidFill>
                  <a:srgbClr val="24338C"/>
                </a:solidFill>
                <a:latin typeface="+mj-lt"/>
              </a:rPr>
              <a:t>art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. 1.º, n.º 1, da Lei n.º 5/2002, de 11 de janeiro (que inclui o terrorismo e o tráfico de drogas); </a:t>
            </a:r>
          </a:p>
          <a:p>
            <a:pPr marL="0" indent="0">
              <a:buNone/>
            </a:pPr>
            <a:r>
              <a:rPr lang="pt-PT" sz="2000" b="1" dirty="0" err="1">
                <a:solidFill>
                  <a:srgbClr val="24338C"/>
                </a:solidFill>
                <a:latin typeface="+mj-lt"/>
              </a:rPr>
              <a:t>ii</a:t>
            </a:r>
            <a:r>
              <a:rPr lang="pt-PT" sz="2000" b="1" dirty="0">
                <a:solidFill>
                  <a:srgbClr val="24338C"/>
                </a:solidFill>
                <a:latin typeface="+mj-lt"/>
              </a:rPr>
              <a:t>)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</a:t>
            </a:r>
            <a:r>
              <a:rPr lang="pt-PT" sz="2000" b="1" dirty="0">
                <a:solidFill>
                  <a:srgbClr val="24338C"/>
                </a:solidFill>
                <a:latin typeface="+mj-lt"/>
              </a:rPr>
              <a:t>Património do arguido 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que: </a:t>
            </a:r>
            <a:r>
              <a:rPr lang="pt-PT" sz="2000" b="1" dirty="0">
                <a:solidFill>
                  <a:srgbClr val="24338C"/>
                </a:solidFill>
                <a:latin typeface="+mj-lt"/>
              </a:rPr>
              <a:t>a)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estejam em </a:t>
            </a:r>
            <a:r>
              <a:rPr lang="pt-PT" sz="2000" i="1" dirty="0">
                <a:solidFill>
                  <a:srgbClr val="24338C"/>
                </a:solidFill>
                <a:latin typeface="+mj-lt"/>
              </a:rPr>
              <a:t>titularidade do arguido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ou no seu </a:t>
            </a:r>
            <a:r>
              <a:rPr lang="pt-PT" sz="2000" i="1" dirty="0">
                <a:solidFill>
                  <a:srgbClr val="24338C"/>
                </a:solidFill>
                <a:latin typeface="+mj-lt"/>
              </a:rPr>
              <a:t>domínio e benefício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à data da </a:t>
            </a:r>
            <a:r>
              <a:rPr lang="pt-PT" sz="2000" i="1" dirty="0">
                <a:solidFill>
                  <a:srgbClr val="24338C"/>
                </a:solidFill>
                <a:latin typeface="+mj-lt"/>
              </a:rPr>
              <a:t>constituição de arguido ou posteriormente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, </a:t>
            </a:r>
            <a:r>
              <a:rPr lang="pt-PT" sz="2000" b="1" dirty="0">
                <a:solidFill>
                  <a:srgbClr val="24338C"/>
                </a:solidFill>
                <a:latin typeface="+mj-lt"/>
              </a:rPr>
              <a:t>b)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transferidos para </a:t>
            </a:r>
            <a:r>
              <a:rPr lang="pt-PT" sz="2000" i="1" dirty="0">
                <a:solidFill>
                  <a:srgbClr val="24338C"/>
                </a:solidFill>
                <a:latin typeface="+mj-lt"/>
              </a:rPr>
              <a:t>terceiro a título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</a:t>
            </a:r>
            <a:r>
              <a:rPr lang="pt-PT" sz="2000" i="1" dirty="0">
                <a:solidFill>
                  <a:srgbClr val="24338C"/>
                </a:solidFill>
                <a:latin typeface="+mj-lt"/>
              </a:rPr>
              <a:t>gratuito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ou mediante contraprestação </a:t>
            </a:r>
            <a:r>
              <a:rPr lang="pt-PT" sz="2000" i="1" dirty="0">
                <a:solidFill>
                  <a:srgbClr val="24338C"/>
                </a:solidFill>
                <a:latin typeface="+mj-lt"/>
              </a:rPr>
              <a:t>irrisória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nos </a:t>
            </a:r>
            <a:r>
              <a:rPr lang="pt-PT" sz="2000" i="1" dirty="0">
                <a:solidFill>
                  <a:srgbClr val="24338C"/>
                </a:solidFill>
                <a:latin typeface="+mj-lt"/>
              </a:rPr>
              <a:t>5 anos anteriores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à constituição como arguido, ou </a:t>
            </a:r>
            <a:r>
              <a:rPr lang="pt-PT" sz="2000" b="1" dirty="0">
                <a:solidFill>
                  <a:srgbClr val="24338C"/>
                </a:solidFill>
                <a:latin typeface="+mj-lt"/>
              </a:rPr>
              <a:t>c)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</a:t>
            </a:r>
            <a:r>
              <a:rPr lang="pt-PT" sz="2000" i="1" dirty="0">
                <a:solidFill>
                  <a:srgbClr val="24338C"/>
                </a:solidFill>
                <a:latin typeface="+mj-lt"/>
              </a:rPr>
              <a:t>recebidos pelo arguido nos 5 ano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s anteriores à constituição como tal ainda que não se consiga determinar o seu destino; </a:t>
            </a:r>
          </a:p>
          <a:p>
            <a:pPr marL="0" indent="0">
              <a:buNone/>
            </a:pPr>
            <a:r>
              <a:rPr lang="pt-PT" sz="2000" b="1" dirty="0" err="1">
                <a:solidFill>
                  <a:srgbClr val="24338C"/>
                </a:solidFill>
                <a:latin typeface="+mj-lt"/>
              </a:rPr>
              <a:t>iii</a:t>
            </a:r>
            <a:r>
              <a:rPr lang="pt-PT" sz="2000" b="1" dirty="0">
                <a:solidFill>
                  <a:srgbClr val="24338C"/>
                </a:solidFill>
                <a:latin typeface="+mj-lt"/>
              </a:rPr>
              <a:t>)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</a:t>
            </a:r>
            <a:r>
              <a:rPr lang="pt-PT" sz="2000" b="1" dirty="0">
                <a:solidFill>
                  <a:srgbClr val="24338C"/>
                </a:solidFill>
                <a:latin typeface="+mj-lt"/>
              </a:rPr>
              <a:t>Incongruência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do valor do património (não condizente com os seus rendimentos lícitos em confronto com as suas despesas);</a:t>
            </a:r>
          </a:p>
          <a:p>
            <a:pPr marL="0" indent="0">
              <a:buNone/>
            </a:pPr>
            <a:r>
              <a:rPr lang="pt-PT" sz="2000" b="1" dirty="0" err="1">
                <a:solidFill>
                  <a:srgbClr val="24338C"/>
                </a:solidFill>
                <a:latin typeface="+mj-lt"/>
              </a:rPr>
              <a:t>iv</a:t>
            </a:r>
            <a:r>
              <a:rPr lang="pt-PT" sz="2000" b="1" dirty="0">
                <a:solidFill>
                  <a:srgbClr val="24338C"/>
                </a:solidFill>
                <a:latin typeface="+mj-lt"/>
              </a:rPr>
              <a:t>)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Pela negativa: n</a:t>
            </a:r>
            <a:r>
              <a:rPr lang="pt-PT" sz="2000" b="1" dirty="0">
                <a:solidFill>
                  <a:srgbClr val="24338C"/>
                </a:solidFill>
                <a:latin typeface="+mj-lt"/>
              </a:rPr>
              <a:t>ão se ter provado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que o património em causa foi obtido através de crimes pelos quais o arguido foi condenado (sejam ou não crimes de catálogo desta Lei), pois nesse caso o meio adequado é a “perda de bens normal”/”confisco normal” previsto no </a:t>
            </a:r>
            <a:r>
              <a:rPr lang="pt-PT" sz="2000" dirty="0" err="1">
                <a:solidFill>
                  <a:srgbClr val="24338C"/>
                </a:solidFill>
                <a:latin typeface="+mj-lt"/>
              </a:rPr>
              <a:t>art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. 110.º, n.º 1, al. </a:t>
            </a:r>
            <a:r>
              <a:rPr lang="pt-PT" sz="2000" i="1" dirty="0">
                <a:solidFill>
                  <a:srgbClr val="24338C"/>
                </a:solidFill>
                <a:latin typeface="+mj-lt"/>
              </a:rPr>
              <a:t>b)</a:t>
            </a:r>
            <a:r>
              <a:rPr lang="pt-PT" sz="2000" dirty="0">
                <a:solidFill>
                  <a:srgbClr val="24338C"/>
                </a:solidFill>
                <a:latin typeface="+mj-lt"/>
              </a:rPr>
              <a:t> e 2 do CP.  </a:t>
            </a:r>
          </a:p>
          <a:p>
            <a:endParaRPr lang="pt-PT" sz="2000" dirty="0">
              <a:solidFill>
                <a:srgbClr val="24338C"/>
              </a:solidFill>
              <a:latin typeface="+mj-lt"/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F812FC2E-DFD7-02C0-50F8-3A5C917C92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59359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684936A-6A65-318F-84D5-06F60000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954C76C-7F94-6E49-5F14-01DDE5E8CD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PROMOÇÃO PELO MP E DECISÃO POR JUIZ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2C63834-267D-DDD5-47EC-E8865EC8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090865"/>
            <a:ext cx="8218488" cy="4896415"/>
          </a:xfrm>
        </p:spPr>
        <p:txBody>
          <a:bodyPr/>
          <a:lstStyle/>
          <a:p>
            <a:r>
              <a:rPr lang="pt-PT" sz="3500" dirty="0">
                <a:solidFill>
                  <a:srgbClr val="24338C"/>
                </a:solidFill>
                <a:latin typeface="+mj-lt"/>
              </a:rPr>
              <a:t>Artigo 8.º da Lei n.º 5/2002, de 11.01: </a:t>
            </a:r>
          </a:p>
          <a:p>
            <a:endParaRPr lang="pt-PT" sz="3500" u="none" strike="noStrike" baseline="0" dirty="0">
              <a:solidFill>
                <a:srgbClr val="24338C"/>
              </a:solidFill>
              <a:latin typeface="+mj-lt"/>
            </a:endParaRPr>
          </a:p>
          <a:p>
            <a:pPr lvl="1"/>
            <a:r>
              <a:rPr lang="pt-PT" sz="3100" u="none" strike="noStrike" baseline="0" dirty="0">
                <a:solidFill>
                  <a:srgbClr val="24338C"/>
                </a:solidFill>
                <a:latin typeface="+mj-lt"/>
              </a:rPr>
              <a:t>MP procede à liquidação na acusação ou até 30 dias antes da 1.ª audiência de discuss</a:t>
            </a:r>
            <a:r>
              <a:rPr lang="pt-PT" sz="3100" dirty="0">
                <a:solidFill>
                  <a:srgbClr val="24338C"/>
                </a:solidFill>
                <a:latin typeface="+mj-lt"/>
              </a:rPr>
              <a:t>ão e julgamento.</a:t>
            </a:r>
          </a:p>
          <a:p>
            <a:pPr marL="0" indent="0">
              <a:buNone/>
            </a:pPr>
            <a:endParaRPr lang="pt-PT" sz="3500" dirty="0">
              <a:solidFill>
                <a:srgbClr val="24338C"/>
              </a:solidFill>
            </a:endParaRPr>
          </a:p>
          <a:p>
            <a:pPr lvl="1"/>
            <a:r>
              <a:rPr lang="pt-PT" sz="3100" dirty="0">
                <a:solidFill>
                  <a:srgbClr val="24338C"/>
                </a:solidFill>
              </a:rPr>
              <a:t>Sujeito a contraditório pelo arguido e seu defensor.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D5572628-84C9-4BA2-47FC-6C9C246694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29555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E02C2D5-2D25-9B4F-C8BD-741A9699E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E1A91DF-8884-DC22-D7EB-E729D7CFE4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PROVA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2EBDD22-C462-DB8A-3904-A4C10EF28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090865"/>
            <a:ext cx="8218488" cy="4896415"/>
          </a:xfrm>
        </p:spPr>
        <p:txBody>
          <a:bodyPr/>
          <a:lstStyle/>
          <a:p>
            <a:pPr marL="0" indent="0" algn="ctr">
              <a:buNone/>
            </a:pPr>
            <a:r>
              <a:rPr lang="pt-PT" sz="2400" dirty="0">
                <a:solidFill>
                  <a:srgbClr val="24338C"/>
                </a:solidFill>
                <a:latin typeface="+mj-lt"/>
              </a:rPr>
              <a:t>Artigo 9.º</a:t>
            </a:r>
          </a:p>
          <a:p>
            <a:pPr marL="0" indent="0" algn="ctr">
              <a:buNone/>
            </a:pPr>
            <a:r>
              <a:rPr lang="pt-PT" sz="2400" dirty="0">
                <a:solidFill>
                  <a:srgbClr val="24338C"/>
                </a:solidFill>
                <a:latin typeface="+mj-lt"/>
              </a:rPr>
              <a:t>Prova</a:t>
            </a:r>
          </a:p>
          <a:p>
            <a:pPr marL="0" indent="0">
              <a:buNone/>
            </a:pPr>
            <a:r>
              <a:rPr lang="pt-PT" sz="2400" dirty="0">
                <a:solidFill>
                  <a:srgbClr val="24338C"/>
                </a:solidFill>
                <a:latin typeface="+mj-lt"/>
              </a:rPr>
              <a:t>1 - Sem prejuízo da consideração pelo tribunal, nos termos gerais, de toda a prova produzida no processo, </a:t>
            </a:r>
            <a:r>
              <a:rPr lang="pt-PT" sz="2400" dirty="0">
                <a:solidFill>
                  <a:srgbClr val="24338C"/>
                </a:solidFill>
                <a:highlight>
                  <a:srgbClr val="FFFF00"/>
                </a:highlight>
                <a:latin typeface="+mj-lt"/>
              </a:rPr>
              <a:t>pode o arguido provar a origem lícita dos bens </a:t>
            </a:r>
            <a:r>
              <a:rPr lang="pt-PT" sz="2400" dirty="0">
                <a:solidFill>
                  <a:srgbClr val="24338C"/>
                </a:solidFill>
                <a:latin typeface="+mj-lt"/>
              </a:rPr>
              <a:t>referidos no n.º 2 do artigo 7.º</a:t>
            </a:r>
          </a:p>
          <a:p>
            <a:pPr marL="0" indent="0">
              <a:buNone/>
            </a:pPr>
            <a:r>
              <a:rPr lang="pt-PT" sz="2400" dirty="0">
                <a:solidFill>
                  <a:srgbClr val="24338C"/>
                </a:solidFill>
                <a:latin typeface="+mj-lt"/>
              </a:rPr>
              <a:t>2 - Para os efeitos do número anterior é admissível </a:t>
            </a:r>
            <a:r>
              <a:rPr lang="pt-PT" sz="2400" dirty="0">
                <a:solidFill>
                  <a:srgbClr val="24338C"/>
                </a:solidFill>
                <a:highlight>
                  <a:srgbClr val="FFFF00"/>
                </a:highlight>
                <a:latin typeface="+mj-lt"/>
              </a:rPr>
              <a:t>qualquer meio de prova válido </a:t>
            </a:r>
            <a:r>
              <a:rPr lang="pt-PT" sz="2400" dirty="0">
                <a:solidFill>
                  <a:srgbClr val="24338C"/>
                </a:solidFill>
                <a:latin typeface="+mj-lt"/>
              </a:rPr>
              <a:t>em processo penal.</a:t>
            </a:r>
          </a:p>
          <a:p>
            <a:pPr marL="0" indent="0">
              <a:buNone/>
            </a:pPr>
            <a:r>
              <a:rPr lang="pt-PT" sz="2400" dirty="0">
                <a:solidFill>
                  <a:srgbClr val="24338C"/>
                </a:solidFill>
                <a:latin typeface="+mj-lt"/>
              </a:rPr>
              <a:t>3 - A </a:t>
            </a:r>
            <a:r>
              <a:rPr lang="pt-PT" sz="2400" dirty="0">
                <a:solidFill>
                  <a:srgbClr val="24338C"/>
                </a:solidFill>
                <a:highlight>
                  <a:srgbClr val="FF00FF"/>
                </a:highlight>
                <a:latin typeface="+mj-lt"/>
              </a:rPr>
              <a:t>presunção</a:t>
            </a:r>
            <a:r>
              <a:rPr lang="pt-PT" sz="2400" dirty="0">
                <a:solidFill>
                  <a:srgbClr val="24338C"/>
                </a:solidFill>
                <a:latin typeface="+mj-lt"/>
              </a:rPr>
              <a:t> estabelecida no n.º 1 do artigo 7.º é</a:t>
            </a:r>
            <a:r>
              <a:rPr lang="pt-PT" sz="2400" dirty="0">
                <a:solidFill>
                  <a:srgbClr val="24338C"/>
                </a:solidFill>
                <a:highlight>
                  <a:srgbClr val="00FF00"/>
                </a:highlight>
                <a:latin typeface="+mj-lt"/>
              </a:rPr>
              <a:t> ilidida </a:t>
            </a:r>
            <a:r>
              <a:rPr lang="pt-PT" sz="2400" dirty="0">
                <a:solidFill>
                  <a:srgbClr val="24338C"/>
                </a:solidFill>
                <a:highlight>
                  <a:srgbClr val="00FFFF"/>
                </a:highlight>
                <a:latin typeface="+mj-lt"/>
              </a:rPr>
              <a:t>se se </a:t>
            </a:r>
            <a:r>
              <a:rPr lang="pt-PT" sz="2400" dirty="0">
                <a:solidFill>
                  <a:srgbClr val="24338C"/>
                </a:solidFill>
                <a:latin typeface="+mj-lt"/>
              </a:rPr>
              <a:t>provar que os bens:</a:t>
            </a:r>
          </a:p>
          <a:p>
            <a:pPr marL="0" indent="0">
              <a:buNone/>
            </a:pPr>
            <a:r>
              <a:rPr lang="pt-PT" sz="2400" dirty="0">
                <a:solidFill>
                  <a:srgbClr val="24338C"/>
                </a:solidFill>
                <a:latin typeface="+mj-lt"/>
              </a:rPr>
              <a:t>a) Resultam de rendimentos de </a:t>
            </a:r>
            <a:r>
              <a:rPr lang="pt-PT" sz="2400" dirty="0">
                <a:solidFill>
                  <a:srgbClr val="24338C"/>
                </a:solidFill>
                <a:highlight>
                  <a:srgbClr val="00FF00"/>
                </a:highlight>
                <a:latin typeface="+mj-lt"/>
              </a:rPr>
              <a:t>atividade lícita</a:t>
            </a:r>
            <a:r>
              <a:rPr lang="pt-PT" sz="2400" dirty="0">
                <a:solidFill>
                  <a:srgbClr val="24338C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pt-PT" sz="2400" dirty="0">
                <a:solidFill>
                  <a:srgbClr val="24338C"/>
                </a:solidFill>
                <a:latin typeface="+mj-lt"/>
              </a:rPr>
              <a:t>b) Estavam na titularidade do arguido há </a:t>
            </a:r>
            <a:r>
              <a:rPr lang="pt-PT" sz="2400" dirty="0">
                <a:solidFill>
                  <a:srgbClr val="24338C"/>
                </a:solidFill>
                <a:highlight>
                  <a:srgbClr val="00FF00"/>
                </a:highlight>
                <a:latin typeface="+mj-lt"/>
              </a:rPr>
              <a:t>pelo menos cinco anos </a:t>
            </a:r>
            <a:r>
              <a:rPr lang="pt-PT" sz="2400" dirty="0">
                <a:solidFill>
                  <a:srgbClr val="24338C"/>
                </a:solidFill>
                <a:latin typeface="+mj-lt"/>
              </a:rPr>
              <a:t>no momento da </a:t>
            </a:r>
            <a:r>
              <a:rPr lang="pt-PT" sz="2400" dirty="0">
                <a:solidFill>
                  <a:srgbClr val="24338C"/>
                </a:solidFill>
                <a:highlight>
                  <a:srgbClr val="00FF00"/>
                </a:highlight>
                <a:latin typeface="+mj-lt"/>
              </a:rPr>
              <a:t>constituição como arguido</a:t>
            </a:r>
            <a:r>
              <a:rPr lang="pt-PT" sz="2400" dirty="0">
                <a:solidFill>
                  <a:srgbClr val="24338C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pt-PT" sz="2400" dirty="0">
                <a:solidFill>
                  <a:srgbClr val="24338C"/>
                </a:solidFill>
                <a:latin typeface="+mj-lt"/>
              </a:rPr>
              <a:t>c) Foram </a:t>
            </a:r>
            <a:r>
              <a:rPr lang="pt-PT" sz="2400" dirty="0">
                <a:solidFill>
                  <a:srgbClr val="24338C"/>
                </a:solidFill>
                <a:highlight>
                  <a:srgbClr val="00FF00"/>
                </a:highlight>
                <a:latin typeface="+mj-lt"/>
              </a:rPr>
              <a:t>adquiridos pelo arguido com rendimentos obtidos no período referido</a:t>
            </a:r>
            <a:r>
              <a:rPr lang="pt-PT" sz="2400" dirty="0">
                <a:solidFill>
                  <a:srgbClr val="24338C"/>
                </a:solidFill>
                <a:latin typeface="+mj-lt"/>
              </a:rPr>
              <a:t> na alínea anterior.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B2B04250-C2F4-9E31-5AE0-B59C9EB2DE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28485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AE7179-892E-1871-33A2-0DD9000E6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D4C93B7-8F8D-CB75-812B-46BBB98BB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PRESUNÇÃO É ILIDIDA: </a:t>
            </a:r>
            <a:r>
              <a:rPr lang="pt-PT" sz="3600" b="1" i="1" dirty="0">
                <a:solidFill>
                  <a:srgbClr val="2A3E92"/>
                </a:solidFill>
              </a:rPr>
              <a:t>CHECK LIST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17815F5-09DB-0941-2C6E-ECD29E1C0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090865"/>
            <a:ext cx="8218488" cy="4896415"/>
          </a:xfrm>
        </p:spPr>
        <p:txBody>
          <a:bodyPr/>
          <a:lstStyle/>
          <a:p>
            <a:r>
              <a:rPr lang="pt-PT" sz="2700" b="1" dirty="0">
                <a:solidFill>
                  <a:srgbClr val="24338C"/>
                </a:solidFill>
                <a:highlight>
                  <a:srgbClr val="FFFF00"/>
                </a:highlight>
                <a:latin typeface="+mj-lt"/>
              </a:rPr>
              <a:t>A presunção </a:t>
            </a:r>
            <a:r>
              <a:rPr lang="pt-PT" sz="2700" dirty="0">
                <a:solidFill>
                  <a:srgbClr val="24338C"/>
                </a:solidFill>
                <a:latin typeface="+mj-lt"/>
              </a:rPr>
              <a:t>(de que o património do arguido não é congruente com os seus rendimentos lícitos)</a:t>
            </a:r>
            <a:r>
              <a:rPr lang="pt-PT" sz="2700" b="1" dirty="0">
                <a:solidFill>
                  <a:srgbClr val="24338C"/>
                </a:solidFill>
                <a:latin typeface="+mj-lt"/>
              </a:rPr>
              <a:t> </a:t>
            </a:r>
            <a:r>
              <a:rPr lang="pt-PT" sz="2700" b="1" dirty="0">
                <a:solidFill>
                  <a:srgbClr val="24338C"/>
                </a:solidFill>
                <a:highlight>
                  <a:srgbClr val="00FF00"/>
                </a:highlight>
                <a:latin typeface="+mj-lt"/>
              </a:rPr>
              <a:t>é ilidida </a:t>
            </a:r>
            <a:r>
              <a:rPr lang="pt-PT" sz="2700" dirty="0">
                <a:solidFill>
                  <a:srgbClr val="24338C"/>
                </a:solidFill>
                <a:latin typeface="+mj-lt"/>
              </a:rPr>
              <a:t>quando se prove que os bens:</a:t>
            </a:r>
          </a:p>
          <a:p>
            <a:pPr lvl="1"/>
            <a:r>
              <a:rPr lang="pt-PT" sz="2700" dirty="0">
                <a:solidFill>
                  <a:srgbClr val="24338C"/>
                </a:solidFill>
                <a:latin typeface="+mj-lt"/>
              </a:rPr>
              <a:t>Que foram obtidos com </a:t>
            </a:r>
            <a:r>
              <a:rPr lang="pt-PT" sz="2700" b="1" i="1" dirty="0">
                <a:solidFill>
                  <a:srgbClr val="24338C"/>
                </a:solidFill>
                <a:latin typeface="+mj-lt"/>
              </a:rPr>
              <a:t>rendimentos lícitos</a:t>
            </a:r>
            <a:r>
              <a:rPr lang="pt-PT" sz="2700" dirty="0">
                <a:solidFill>
                  <a:srgbClr val="24338C"/>
                </a:solidFill>
                <a:latin typeface="+mj-lt"/>
              </a:rPr>
              <a:t>; </a:t>
            </a:r>
          </a:p>
          <a:p>
            <a:pPr lvl="1"/>
            <a:r>
              <a:rPr lang="pt-PT" sz="2700" dirty="0">
                <a:solidFill>
                  <a:srgbClr val="24338C"/>
                </a:solidFill>
                <a:latin typeface="+mj-lt"/>
              </a:rPr>
              <a:t>Que no momento da constituição como arguido estavam na sua </a:t>
            </a:r>
            <a:r>
              <a:rPr lang="pt-PT" sz="2700" b="1" i="1" dirty="0">
                <a:solidFill>
                  <a:srgbClr val="24338C"/>
                </a:solidFill>
                <a:latin typeface="+mj-lt"/>
              </a:rPr>
              <a:t>titularidade há pelo menos 5 anos</a:t>
            </a:r>
            <a:r>
              <a:rPr lang="pt-PT" sz="2700" dirty="0">
                <a:solidFill>
                  <a:srgbClr val="24338C"/>
                </a:solidFill>
                <a:latin typeface="+mj-lt"/>
              </a:rPr>
              <a:t>; </a:t>
            </a:r>
          </a:p>
          <a:p>
            <a:pPr lvl="1"/>
            <a:r>
              <a:rPr lang="pt-PT" sz="2700" dirty="0">
                <a:solidFill>
                  <a:srgbClr val="24338C"/>
                </a:solidFill>
                <a:latin typeface="+mj-lt"/>
              </a:rPr>
              <a:t>Foram adquiridos com </a:t>
            </a:r>
            <a:r>
              <a:rPr lang="pt-PT" sz="2700" b="1" i="1" dirty="0">
                <a:solidFill>
                  <a:srgbClr val="24338C"/>
                </a:solidFill>
                <a:latin typeface="+mj-lt"/>
              </a:rPr>
              <a:t>rendimentos obtidos  há, pelo menos, 5 anos</a:t>
            </a:r>
            <a:r>
              <a:rPr lang="pt-PT" sz="2700" dirty="0">
                <a:solidFill>
                  <a:srgbClr val="24338C"/>
                </a:solidFill>
                <a:latin typeface="+mj-lt"/>
              </a:rPr>
              <a:t> contados do momento da sua constituição como arguido. </a:t>
            </a:r>
          </a:p>
          <a:p>
            <a:r>
              <a:rPr lang="pt-PT" sz="2700" dirty="0">
                <a:solidFill>
                  <a:srgbClr val="24338C"/>
                </a:solidFill>
                <a:latin typeface="+mj-lt"/>
              </a:rPr>
              <a:t>Pode ainda ser decretado o </a:t>
            </a:r>
            <a:r>
              <a:rPr lang="pt-PT" sz="2700" b="1" dirty="0">
                <a:solidFill>
                  <a:srgbClr val="24338C"/>
                </a:solidFill>
                <a:latin typeface="+mj-lt"/>
              </a:rPr>
              <a:t>arresto</a:t>
            </a:r>
            <a:r>
              <a:rPr lang="pt-PT" sz="2700" dirty="0">
                <a:solidFill>
                  <a:srgbClr val="24338C"/>
                </a:solidFill>
                <a:latin typeface="+mj-lt"/>
              </a:rPr>
              <a:t> como garantia (</a:t>
            </a:r>
            <a:r>
              <a:rPr lang="pt-PT" sz="2700" dirty="0" err="1">
                <a:solidFill>
                  <a:srgbClr val="24338C"/>
                </a:solidFill>
                <a:latin typeface="+mj-lt"/>
              </a:rPr>
              <a:t>art</a:t>
            </a:r>
            <a:r>
              <a:rPr lang="pt-PT" sz="2700" dirty="0">
                <a:solidFill>
                  <a:srgbClr val="24338C"/>
                </a:solidFill>
                <a:latin typeface="+mj-lt"/>
              </a:rPr>
              <a:t>. 10.º  da Lei n.º 5/2002, de 11 de janeiro). 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549083FB-96C1-92BF-95DF-9747CAFB5D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31337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B7B7C04-A385-A878-919F-9BF89A9A9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58BB68E-8F92-BD23-0B57-996720DCA7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PROCEDIMENTO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C971D08-A132-80C9-A948-A5E0858CE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090865"/>
            <a:ext cx="8218488" cy="4896415"/>
          </a:xfrm>
        </p:spPr>
        <p:txBody>
          <a:bodyPr/>
          <a:lstStyle/>
          <a:p>
            <a:endParaRPr lang="pt-PT" sz="3100" dirty="0">
              <a:solidFill>
                <a:srgbClr val="24338C"/>
              </a:solidFill>
              <a:latin typeface="+mj-lt"/>
            </a:endParaRPr>
          </a:p>
          <a:p>
            <a:r>
              <a:rPr lang="pt-PT" sz="3100" dirty="0">
                <a:solidFill>
                  <a:srgbClr val="24338C"/>
                </a:solidFill>
                <a:latin typeface="+mj-lt"/>
              </a:rPr>
              <a:t>Liquidação pelo MP na acusação → defesa é apresentada na contestação. </a:t>
            </a:r>
          </a:p>
          <a:p>
            <a:r>
              <a:rPr lang="pt-PT" sz="3100" dirty="0">
                <a:solidFill>
                  <a:srgbClr val="24338C"/>
                </a:solidFill>
                <a:latin typeface="+mj-lt"/>
              </a:rPr>
              <a:t>Se a liquidação pelo MP for posterior à acusação → defesa é apresentada em 20 dias a contar da notificação da liquidação (9.º, n.º 4).</a:t>
            </a:r>
          </a:p>
          <a:p>
            <a:endParaRPr lang="pt-PT" sz="3100" dirty="0">
              <a:solidFill>
                <a:srgbClr val="24338C"/>
              </a:solidFill>
              <a:latin typeface="+mj-lt"/>
            </a:endParaRPr>
          </a:p>
          <a:p>
            <a:r>
              <a:rPr lang="pt-PT" sz="3100" dirty="0">
                <a:solidFill>
                  <a:srgbClr val="24338C"/>
                </a:solidFill>
                <a:latin typeface="+mj-lt"/>
              </a:rPr>
              <a:t>A prova (para ilidir a presunção) é apresentada com a defesa (9.º, n.º 5). </a:t>
            </a:r>
          </a:p>
          <a:p>
            <a:endParaRPr lang="pt-PT" sz="31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78787936-44BF-BDDB-91D9-587B13525C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5003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13B718F-7CB1-9128-34C6-73C6D8B5B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C92674B-9C29-F299-2C2C-997FDCB8CF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INVERSÃO DO ÓNUS DA PROVA?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77EE787-0AAE-CF40-42E4-7BB2A687C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090865"/>
            <a:ext cx="8218488" cy="4896415"/>
          </a:xfrm>
        </p:spPr>
        <p:txBody>
          <a:bodyPr/>
          <a:lstStyle/>
          <a:p>
            <a:r>
              <a:rPr lang="pt-PT" sz="2500" dirty="0">
                <a:solidFill>
                  <a:srgbClr val="24338C"/>
                </a:solidFill>
                <a:latin typeface="+mj-lt"/>
              </a:rPr>
              <a:t>Tal regime impõe uma </a:t>
            </a:r>
            <a:r>
              <a:rPr lang="pt-PT" sz="2500" b="1" dirty="0">
                <a:solidFill>
                  <a:srgbClr val="24338C"/>
                </a:solidFill>
                <a:latin typeface="+mj-lt"/>
              </a:rPr>
              <a:t>inversão (in)</a:t>
            </a:r>
            <a:r>
              <a:rPr lang="pt-PT" sz="2500" b="1" dirty="0" err="1">
                <a:solidFill>
                  <a:srgbClr val="24338C"/>
                </a:solidFill>
                <a:latin typeface="+mj-lt"/>
              </a:rPr>
              <a:t>adamissivel</a:t>
            </a:r>
            <a:r>
              <a:rPr lang="pt-PT" sz="2500" b="1" dirty="0">
                <a:solidFill>
                  <a:srgbClr val="24338C"/>
                </a:solidFill>
                <a:latin typeface="+mj-lt"/>
              </a:rPr>
              <a:t> </a:t>
            </a:r>
            <a:r>
              <a:rPr lang="pt-PT" sz="2500" dirty="0">
                <a:solidFill>
                  <a:srgbClr val="24338C"/>
                </a:solidFill>
                <a:latin typeface="+mj-lt"/>
              </a:rPr>
              <a:t>do ónus da prova quanto à proveniência do património do arguido?  </a:t>
            </a:r>
            <a:endParaRPr lang="pt-PT" sz="2500" b="0" i="0" dirty="0">
              <a:solidFill>
                <a:srgbClr val="24338C"/>
              </a:solidFill>
              <a:effectLst/>
              <a:latin typeface="+mj-lt"/>
            </a:endParaRPr>
          </a:p>
          <a:p>
            <a:r>
              <a:rPr lang="pt-PT" sz="2500" b="1" dirty="0">
                <a:solidFill>
                  <a:srgbClr val="24338C"/>
                </a:solidFill>
                <a:latin typeface="+mj-lt"/>
              </a:rPr>
              <a:t>Natureza da medida e a sua conformidade</a:t>
            </a:r>
            <a:r>
              <a:rPr lang="pt-PT" sz="2500" dirty="0">
                <a:solidFill>
                  <a:srgbClr val="24338C"/>
                </a:solidFill>
                <a:latin typeface="+mj-lt"/>
              </a:rPr>
              <a:t> à CRP? </a:t>
            </a:r>
          </a:p>
          <a:p>
            <a:pPr marL="0" indent="0">
              <a:buNone/>
            </a:pPr>
            <a:r>
              <a:rPr lang="pt-PT" sz="2500" dirty="0">
                <a:solidFill>
                  <a:srgbClr val="24338C"/>
                </a:solidFill>
                <a:latin typeface="+mj-lt"/>
              </a:rPr>
              <a:t>	- Presunção da inocência? </a:t>
            </a:r>
          </a:p>
          <a:p>
            <a:pPr marL="0" indent="0">
              <a:buNone/>
            </a:pPr>
            <a:r>
              <a:rPr lang="pt-PT" sz="2500" dirty="0">
                <a:solidFill>
                  <a:srgbClr val="24338C"/>
                </a:solidFill>
                <a:latin typeface="+mj-lt"/>
              </a:rPr>
              <a:t>	- Garantias de defesa e </a:t>
            </a:r>
            <a:r>
              <a:rPr lang="pt-PT" sz="2500" i="1" dirty="0">
                <a:solidFill>
                  <a:srgbClr val="24338C"/>
                </a:solidFill>
                <a:latin typeface="+mj-lt"/>
              </a:rPr>
              <a:t>nemo </a:t>
            </a:r>
            <a:r>
              <a:rPr lang="pt-PT" sz="2500" i="1" dirty="0" err="1">
                <a:solidFill>
                  <a:srgbClr val="24338C"/>
                </a:solidFill>
                <a:latin typeface="+mj-lt"/>
              </a:rPr>
              <a:t>tenetur</a:t>
            </a:r>
            <a:r>
              <a:rPr lang="pt-PT" sz="2500" i="1" dirty="0">
                <a:solidFill>
                  <a:srgbClr val="24338C"/>
                </a:solidFill>
                <a:latin typeface="+mj-lt"/>
              </a:rPr>
              <a:t> se </a:t>
            </a:r>
            <a:r>
              <a:rPr lang="pt-PT" sz="2500" i="1" dirty="0" err="1">
                <a:solidFill>
                  <a:srgbClr val="24338C"/>
                </a:solidFill>
                <a:latin typeface="+mj-lt"/>
              </a:rPr>
              <a:t>ipsum</a:t>
            </a:r>
            <a:r>
              <a:rPr lang="pt-PT" sz="2500" i="1" dirty="0">
                <a:solidFill>
                  <a:srgbClr val="24338C"/>
                </a:solidFill>
                <a:latin typeface="+mj-lt"/>
              </a:rPr>
              <a:t>     	   	   </a:t>
            </a:r>
            <a:r>
              <a:rPr lang="pt-PT" sz="2500" i="1" dirty="0" err="1">
                <a:solidFill>
                  <a:srgbClr val="24338C"/>
                </a:solidFill>
                <a:latin typeface="+mj-lt"/>
              </a:rPr>
              <a:t>accusare</a:t>
            </a:r>
            <a:r>
              <a:rPr lang="pt-PT" sz="2500" dirty="0">
                <a:solidFill>
                  <a:srgbClr val="24338C"/>
                </a:solidFill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pt-PT" sz="2500" dirty="0">
                <a:solidFill>
                  <a:srgbClr val="24338C"/>
                </a:solidFill>
                <a:latin typeface="+mj-lt"/>
              </a:rPr>
              <a:t>	- Estrutura acusatória do processo penal? </a:t>
            </a:r>
          </a:p>
          <a:p>
            <a:pPr marL="0" indent="0">
              <a:buNone/>
            </a:pPr>
            <a:r>
              <a:rPr lang="pt-PT" sz="2400" b="1" dirty="0">
                <a:solidFill>
                  <a:srgbClr val="24338C"/>
                </a:solidFill>
                <a:latin typeface="+mj-lt"/>
              </a:rPr>
              <a:t>Ac. TC n.º 392/2015 (Relator: João Cura Mariano): </a:t>
            </a:r>
          </a:p>
          <a:p>
            <a:pPr marL="0" indent="0">
              <a:buNone/>
            </a:pPr>
            <a:r>
              <a:rPr lang="pt-PT" sz="2400" b="0" i="0" dirty="0">
                <a:solidFill>
                  <a:srgbClr val="24338C"/>
                </a:solidFill>
                <a:effectLst/>
                <a:latin typeface="+mj-lt"/>
              </a:rPr>
              <a:t>“</a:t>
            </a:r>
            <a:r>
              <a:rPr lang="pt-PT" sz="2400" b="0" i="1" dirty="0">
                <a:solidFill>
                  <a:srgbClr val="24338C"/>
                </a:solidFill>
                <a:effectLst/>
                <a:latin typeface="+mj-lt"/>
              </a:rPr>
              <a:t>Não julgar inconstitucionais as normas constantes dos artigos 7.º e 9.º, n.º 1, 2 e 3 da Lei n.º 5/2002, de 11 de janeiro</a:t>
            </a:r>
            <a:r>
              <a:rPr lang="pt-PT" sz="2400" b="0" i="0" dirty="0">
                <a:solidFill>
                  <a:srgbClr val="24338C"/>
                </a:solidFill>
                <a:effectLst/>
                <a:latin typeface="+mj-lt"/>
              </a:rPr>
              <a:t>”</a:t>
            </a:r>
            <a:r>
              <a:rPr lang="pt-PT" sz="2500" b="0" i="0" dirty="0">
                <a:solidFill>
                  <a:srgbClr val="24338C"/>
                </a:solidFill>
                <a:effectLst/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pt-PT" sz="1600" b="0" i="0" dirty="0">
                <a:solidFill>
                  <a:srgbClr val="24338C"/>
                </a:solidFill>
                <a:effectLst/>
              </a:rPr>
              <a:t>– </a:t>
            </a:r>
            <a:r>
              <a:rPr lang="pt-PT" sz="1600" b="0" i="0" dirty="0" err="1">
                <a:solidFill>
                  <a:srgbClr val="24338C"/>
                </a:solidFill>
                <a:effectLst/>
              </a:rPr>
              <a:t>Cfr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. no mesmo sentido: </a:t>
            </a:r>
            <a:r>
              <a:rPr lang="pt-PT" sz="1600" b="1" i="0" dirty="0">
                <a:solidFill>
                  <a:srgbClr val="24338C"/>
                </a:solidFill>
                <a:effectLst/>
              </a:rPr>
              <a:t>Ac. TC n.º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 </a:t>
            </a:r>
            <a:r>
              <a:rPr lang="pt-PT" sz="1600" b="1" i="0" dirty="0">
                <a:solidFill>
                  <a:srgbClr val="24338C"/>
                </a:solidFill>
                <a:effectLst/>
              </a:rPr>
              <a:t>101/2015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 (Relatora: Maria Lúcia Amaral); </a:t>
            </a:r>
            <a:r>
              <a:rPr lang="pt-PT" sz="1600" b="1" i="0" dirty="0">
                <a:solidFill>
                  <a:srgbClr val="24338C"/>
                </a:solidFill>
                <a:effectLst/>
              </a:rPr>
              <a:t>Ac. TC n.º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 </a:t>
            </a:r>
            <a:r>
              <a:rPr lang="pt-PT" sz="1600" b="1" i="0" dirty="0">
                <a:solidFill>
                  <a:srgbClr val="24338C"/>
                </a:solidFill>
                <a:effectLst/>
              </a:rPr>
              <a:t>476/2015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 (Relator: João Cura Mariano) e </a:t>
            </a:r>
            <a:r>
              <a:rPr lang="pt-PT" sz="1600" b="1" i="0" dirty="0">
                <a:solidFill>
                  <a:srgbClr val="24338C"/>
                </a:solidFill>
                <a:effectLst/>
              </a:rPr>
              <a:t>Ac. TC n.º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 </a:t>
            </a:r>
            <a:r>
              <a:rPr lang="pt-PT" sz="1600" b="1" i="0" dirty="0">
                <a:solidFill>
                  <a:srgbClr val="24338C"/>
                </a:solidFill>
                <a:effectLst/>
              </a:rPr>
              <a:t>498/2019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 (Relator: Lino Rodrigues Ribeiro); em sentido convergente </a:t>
            </a:r>
            <a:r>
              <a:rPr lang="pt-PT" sz="1600" b="1" dirty="0">
                <a:solidFill>
                  <a:srgbClr val="24338C"/>
                </a:solidFill>
              </a:rPr>
              <a:t>Ac. STJ de 14.03.2018</a:t>
            </a:r>
            <a:r>
              <a:rPr lang="pt-PT" sz="1600" dirty="0">
                <a:solidFill>
                  <a:srgbClr val="24338C"/>
                </a:solidFill>
              </a:rPr>
              <a:t>, proc. n.º </a:t>
            </a:r>
            <a:r>
              <a:rPr lang="pt-PT" sz="1600" i="0" dirty="0">
                <a:solidFill>
                  <a:srgbClr val="24338C"/>
                </a:solidFill>
                <a:effectLst/>
              </a:rPr>
              <a:t>22/08.3JALRA.E1.S1 </a:t>
            </a:r>
            <a:r>
              <a:rPr lang="pt-PT" sz="1600" dirty="0">
                <a:solidFill>
                  <a:srgbClr val="24338C"/>
                </a:solidFill>
              </a:rPr>
              <a:t>(Relator: Lopes da Mota). </a:t>
            </a:r>
            <a:r>
              <a:rPr lang="pt-PT" sz="1600" b="1" dirty="0">
                <a:solidFill>
                  <a:srgbClr val="24338C"/>
                </a:solidFill>
              </a:rPr>
              <a:t>Na Alemanha, idem</a:t>
            </a:r>
            <a:r>
              <a:rPr lang="pt-PT" sz="1600" dirty="0">
                <a:solidFill>
                  <a:srgbClr val="24338C"/>
                </a:solidFill>
              </a:rPr>
              <a:t>: </a:t>
            </a:r>
            <a:r>
              <a:rPr lang="pt-PT" sz="1600" b="1" dirty="0" err="1">
                <a:solidFill>
                  <a:srgbClr val="24338C"/>
                </a:solidFill>
              </a:rPr>
              <a:t>BVerfG</a:t>
            </a:r>
            <a:r>
              <a:rPr lang="de-DE" sz="1600" b="1" i="0" dirty="0">
                <a:solidFill>
                  <a:srgbClr val="24338C"/>
                </a:solidFill>
                <a:effectLst/>
              </a:rPr>
              <a:t>, 14.01.2004 – 2 BvR 564/95</a:t>
            </a:r>
            <a:r>
              <a:rPr lang="de-DE" sz="1600" dirty="0">
                <a:solidFill>
                  <a:srgbClr val="24338C"/>
                </a:solidFill>
              </a:rPr>
              <a:t> e</a:t>
            </a:r>
            <a:r>
              <a:rPr lang="de-DE" sz="1600" b="0" i="0" dirty="0">
                <a:solidFill>
                  <a:srgbClr val="24338C"/>
                </a:solidFill>
                <a:effectLst/>
              </a:rPr>
              <a:t> </a:t>
            </a:r>
            <a:r>
              <a:rPr lang="pt-PT" sz="1600" b="1" i="0" dirty="0">
                <a:solidFill>
                  <a:srgbClr val="24338C"/>
                </a:solidFill>
                <a:effectLst/>
              </a:rPr>
              <a:t>BGH, 22.11.1994 - 4 </a:t>
            </a:r>
            <a:r>
              <a:rPr lang="pt-PT" sz="1600" b="1" i="0" dirty="0" err="1">
                <a:solidFill>
                  <a:srgbClr val="24338C"/>
                </a:solidFill>
                <a:effectLst/>
              </a:rPr>
              <a:t>StR</a:t>
            </a:r>
            <a:r>
              <a:rPr lang="pt-PT" sz="1600" b="1" i="0" dirty="0">
                <a:solidFill>
                  <a:srgbClr val="24338C"/>
                </a:solidFill>
                <a:effectLst/>
              </a:rPr>
              <a:t> 516/94.</a:t>
            </a:r>
            <a:r>
              <a:rPr lang="pt-PT" sz="105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endParaRPr lang="pt-PT" sz="105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pt-PT" sz="15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2241AE62-F0F7-80D2-2F06-E8CF7CFA0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88657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0BB8C-B0AC-4DB3-307D-FF10E70A3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A349A00-5BDC-A7C2-9B06-51F126C3D6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926" y="1586753"/>
            <a:ext cx="8229600" cy="3621741"/>
          </a:xfrm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pt-PT" sz="6400" b="1" dirty="0"/>
              <a:t>DIREITO EUROPEU</a:t>
            </a:r>
            <a:endParaRPr lang="pt-BR" altLang="pt-PT" sz="6400" b="1" dirty="0"/>
          </a:p>
        </p:txBody>
      </p:sp>
    </p:spTree>
    <p:extLst>
      <p:ext uri="{BB962C8B-B14F-4D97-AF65-F5344CB8AC3E}">
        <p14:creationId xmlns:p14="http://schemas.microsoft.com/office/powerpoint/2010/main" val="2940538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F0DAD65-C6E2-7181-0CD7-C9DA356D7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A929BC1-0D9D-8346-954F-F4417C2FD8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r>
              <a:rPr lang="pt-PT" sz="3600" b="1" dirty="0">
                <a:solidFill>
                  <a:srgbClr val="23338C"/>
                </a:solidFill>
              </a:rPr>
              <a:t>A DIRECTIVA 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BB550FA-ECBE-D163-60D8-6225CA36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865"/>
            <a:ext cx="8218488" cy="4896415"/>
          </a:xfrm>
        </p:spPr>
        <p:txBody>
          <a:bodyPr/>
          <a:lstStyle/>
          <a:p>
            <a:r>
              <a:rPr lang="pt-PT" sz="3000" b="1" dirty="0">
                <a:solidFill>
                  <a:srgbClr val="24338C"/>
                </a:solidFill>
              </a:rPr>
              <a:t>A </a:t>
            </a:r>
            <a:r>
              <a:rPr lang="pt-PT" sz="3000" b="1" dirty="0" err="1">
                <a:solidFill>
                  <a:srgbClr val="24338C"/>
                </a:solidFill>
              </a:rPr>
              <a:t>Directiva</a:t>
            </a:r>
            <a:r>
              <a:rPr lang="pt-PT" sz="3000" b="1" dirty="0">
                <a:solidFill>
                  <a:srgbClr val="24338C"/>
                </a:solidFill>
              </a:rPr>
              <a:t> (UE) 2024/1260, de 24 de abril do PE e do Conselho: </a:t>
            </a:r>
          </a:p>
          <a:p>
            <a:pPr marL="0" indent="0" algn="ctr">
              <a:buNone/>
            </a:pPr>
            <a:r>
              <a:rPr lang="pt-PT" sz="3000" b="1" dirty="0">
                <a:solidFill>
                  <a:srgbClr val="24338C"/>
                </a:solidFill>
              </a:rPr>
              <a:t>Âmbito: artigo 1.º: </a:t>
            </a:r>
          </a:p>
          <a:p>
            <a:pPr algn="just">
              <a:spcAft>
                <a:spcPts val="750"/>
              </a:spcAft>
            </a:pPr>
            <a:r>
              <a:rPr lang="pt-PT" sz="3000" b="0" i="0" dirty="0">
                <a:solidFill>
                  <a:srgbClr val="24338C"/>
                </a:solidFill>
                <a:effectLst/>
              </a:rPr>
              <a:t>A presente diretiva estabelece </a:t>
            </a:r>
            <a:r>
              <a:rPr lang="pt-PT" sz="30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normas mínimas </a:t>
            </a:r>
            <a:r>
              <a:rPr lang="pt-PT" sz="3000" b="0" i="0" dirty="0">
                <a:solidFill>
                  <a:srgbClr val="24338C"/>
                </a:solidFill>
                <a:effectLst/>
              </a:rPr>
              <a:t>em matéria de </a:t>
            </a:r>
            <a:r>
              <a:rPr lang="pt-PT" sz="30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deteção e identificação, apreensão, perda e administração de bens </a:t>
            </a:r>
            <a:r>
              <a:rPr lang="pt-PT" sz="3000" b="0" i="0" dirty="0">
                <a:solidFill>
                  <a:srgbClr val="24338C"/>
                </a:solidFill>
                <a:effectLst/>
              </a:rPr>
              <a:t>no âmbito de processos penais.</a:t>
            </a:r>
          </a:p>
          <a:p>
            <a:pPr algn="just">
              <a:spcAft>
                <a:spcPts val="750"/>
              </a:spcAft>
            </a:pPr>
            <a:r>
              <a:rPr lang="pt-PT" sz="3000" b="0" i="0" dirty="0">
                <a:solidFill>
                  <a:srgbClr val="24338C"/>
                </a:solidFill>
                <a:effectLst/>
              </a:rPr>
              <a:t>A aplicação da presente diretiva </a:t>
            </a:r>
            <a:r>
              <a:rPr lang="pt-PT" sz="30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não prejudica </a:t>
            </a:r>
            <a:r>
              <a:rPr lang="pt-PT" sz="3000" b="0" i="0" dirty="0">
                <a:solidFill>
                  <a:srgbClr val="24338C"/>
                </a:solidFill>
                <a:effectLst/>
              </a:rPr>
              <a:t>as medidas de apreensão e de perda no âmbito de processos em </a:t>
            </a:r>
            <a:r>
              <a:rPr lang="pt-PT" sz="30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matéria civil ou administrativa</a:t>
            </a:r>
            <a:r>
              <a:rPr lang="pt-PT" sz="3000" b="0" i="0" dirty="0">
                <a:solidFill>
                  <a:srgbClr val="24338C"/>
                </a:solidFill>
                <a:effectLst/>
              </a:rPr>
              <a:t>.</a:t>
            </a:r>
          </a:p>
          <a:p>
            <a:endParaRPr lang="pt-PT" sz="3200" dirty="0">
              <a:solidFill>
                <a:srgbClr val="23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1B119990-226A-7D2F-AEBB-C48A874FE5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04378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52DAA1-62E0-5216-DC88-D769E28F1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B3FE67B-A395-F947-2B88-FB0A6CA30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r>
              <a:rPr lang="pt-PT" sz="3600" b="1" dirty="0">
                <a:solidFill>
                  <a:srgbClr val="23338C"/>
                </a:solidFill>
              </a:rPr>
              <a:t>TRANSPOSIÇÃO E 3 NOVIDADES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0D005C5-B549-6C63-03DE-8F11197C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865"/>
            <a:ext cx="8218488" cy="4896415"/>
          </a:xfrm>
        </p:spPr>
        <p:txBody>
          <a:bodyPr/>
          <a:lstStyle/>
          <a:p>
            <a:r>
              <a:rPr lang="pt-PT" sz="2800" b="1" dirty="0">
                <a:solidFill>
                  <a:srgbClr val="24338C"/>
                </a:solidFill>
              </a:rPr>
              <a:t>Prazo: </a:t>
            </a:r>
            <a:r>
              <a:rPr lang="pt-PT" sz="2800" dirty="0">
                <a:solidFill>
                  <a:srgbClr val="24338C"/>
                </a:solidFill>
              </a:rPr>
              <a:t>23 de novembro de 2026 (art.º 33.º, n.º 1 da </a:t>
            </a:r>
            <a:r>
              <a:rPr lang="pt-PT" sz="2800" dirty="0" err="1">
                <a:solidFill>
                  <a:srgbClr val="24338C"/>
                </a:solidFill>
              </a:rPr>
              <a:t>Directiva</a:t>
            </a:r>
            <a:r>
              <a:rPr lang="pt-PT" sz="2800" dirty="0">
                <a:solidFill>
                  <a:srgbClr val="24338C"/>
                </a:solidFill>
              </a:rPr>
              <a:t>).</a:t>
            </a:r>
          </a:p>
          <a:p>
            <a:r>
              <a:rPr lang="pt-PT" sz="2800" b="0" i="0" dirty="0">
                <a:solidFill>
                  <a:srgbClr val="24338C"/>
                </a:solidFill>
                <a:effectLst/>
              </a:rPr>
              <a:t>Criação de </a:t>
            </a:r>
            <a:r>
              <a:rPr lang="pt-PT" sz="2800" b="1" dirty="0">
                <a:solidFill>
                  <a:srgbClr val="24338C"/>
                </a:solidFill>
              </a:rPr>
              <a:t>Grupo de Trabalho </a:t>
            </a:r>
            <a:r>
              <a:rPr lang="pt-PT" sz="2800" dirty="0">
                <a:solidFill>
                  <a:srgbClr val="24338C"/>
                </a:solidFill>
              </a:rPr>
              <a:t>para a elaboração de “</a:t>
            </a:r>
            <a:r>
              <a:rPr lang="pt-PT" sz="2800" b="0" i="1" dirty="0">
                <a:solidFill>
                  <a:srgbClr val="24338C"/>
                </a:solidFill>
                <a:effectLst/>
              </a:rPr>
              <a:t>anteprojeto de diploma de revisão da legislação penal e processual penal em matéria de perda das vantagens de atividade criminosa</a:t>
            </a:r>
            <a:r>
              <a:rPr lang="pt-PT" sz="2800" b="0" i="0" dirty="0">
                <a:solidFill>
                  <a:srgbClr val="24338C"/>
                </a:solidFill>
                <a:effectLst/>
              </a:rPr>
              <a:t>”</a:t>
            </a:r>
            <a:r>
              <a:rPr lang="pt-PT" sz="2800" dirty="0">
                <a:solidFill>
                  <a:srgbClr val="24338C"/>
                </a:solidFill>
              </a:rPr>
              <a:t> (Despacho </a:t>
            </a:r>
            <a:r>
              <a:rPr lang="pt-PT" sz="2800" i="0" dirty="0">
                <a:solidFill>
                  <a:srgbClr val="24338C"/>
                </a:solidFill>
                <a:effectLst/>
              </a:rPr>
              <a:t>n.º 10989/2024, de 19 de setembro, DR, Série II-C, n.º 182).</a:t>
            </a:r>
          </a:p>
          <a:p>
            <a:pPr lvl="1"/>
            <a:r>
              <a:rPr lang="pt-PT" sz="2000" i="0" dirty="0">
                <a:solidFill>
                  <a:srgbClr val="24338C"/>
                </a:solidFill>
                <a:effectLst/>
              </a:rPr>
              <a:t>Anteprojeto deve ser apresentado até final de janeiro de 2025 (n.º 9 do referido Despacho). </a:t>
            </a:r>
            <a:endParaRPr lang="pt-PT" sz="2000" dirty="0">
              <a:solidFill>
                <a:srgbClr val="24338C"/>
              </a:solidFill>
            </a:endParaRPr>
          </a:p>
          <a:p>
            <a:r>
              <a:rPr lang="pt-PT" sz="2800" b="1" dirty="0">
                <a:solidFill>
                  <a:srgbClr val="24338C"/>
                </a:solidFill>
              </a:rPr>
              <a:t>3 Principais novidades: </a:t>
            </a:r>
            <a:r>
              <a:rPr lang="pt-PT" sz="2800" dirty="0">
                <a:solidFill>
                  <a:srgbClr val="24338C"/>
                </a:solidFill>
              </a:rPr>
              <a:t>arts. 14.º, 15.º e 16.º da </a:t>
            </a:r>
            <a:r>
              <a:rPr lang="pt-PT" sz="2800" dirty="0" err="1">
                <a:solidFill>
                  <a:srgbClr val="24338C"/>
                </a:solidFill>
              </a:rPr>
              <a:t>Directiva</a:t>
            </a:r>
            <a:r>
              <a:rPr lang="pt-PT" sz="2800" dirty="0">
                <a:solidFill>
                  <a:srgbClr val="24338C"/>
                </a:solidFill>
              </a:rPr>
              <a:t>. </a:t>
            </a:r>
            <a:endParaRPr lang="pt-PT" sz="2800" i="0" dirty="0">
              <a:solidFill>
                <a:srgbClr val="24338C"/>
              </a:solidFill>
              <a:effectLst/>
            </a:endParaRPr>
          </a:p>
          <a:p>
            <a:pPr marL="457200" lvl="1" indent="0">
              <a:buNone/>
            </a:pPr>
            <a:endParaRPr lang="pt-PT" sz="2000" i="0" dirty="0">
              <a:solidFill>
                <a:srgbClr val="24338C"/>
              </a:solidFill>
              <a:effectLst/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64DB751C-1E31-5534-F51E-31085B138D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7632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23075D-2DA0-34F5-1D23-102C189E7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05EA143-851C-766A-C8D4-F2C1B3C82E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r>
              <a:rPr lang="pt-PT" sz="3600" b="1" dirty="0">
                <a:solidFill>
                  <a:srgbClr val="23338C"/>
                </a:solidFill>
              </a:rPr>
              <a:t>1. PERDA ALARGADA: </a:t>
            </a:r>
            <a:br>
              <a:rPr lang="pt-PT" sz="3600" b="1" dirty="0">
                <a:solidFill>
                  <a:srgbClr val="23338C"/>
                </a:solidFill>
              </a:rPr>
            </a:br>
            <a:r>
              <a:rPr lang="pt-PT" sz="3600" b="1" dirty="0">
                <a:solidFill>
                  <a:srgbClr val="23338C"/>
                </a:solidFill>
              </a:rPr>
              <a:t>CRIME E CONDENAÇÃO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F428522-83AA-8526-D07C-33AD94AC7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865"/>
            <a:ext cx="8218488" cy="4896415"/>
          </a:xfrm>
        </p:spPr>
        <p:txBody>
          <a:bodyPr/>
          <a:lstStyle/>
          <a:p>
            <a:pPr marL="0" indent="0" algn="ctr">
              <a:spcAft>
                <a:spcPts val="750"/>
              </a:spcAft>
              <a:buNone/>
            </a:pPr>
            <a:r>
              <a:rPr lang="pt-PT" sz="2100" dirty="0">
                <a:solidFill>
                  <a:srgbClr val="24338C"/>
                </a:solidFill>
              </a:rPr>
              <a:t>Art.º 14.º</a:t>
            </a:r>
            <a:endParaRPr lang="pt-PT" sz="2100" b="0" i="0" dirty="0">
              <a:solidFill>
                <a:srgbClr val="24338C"/>
              </a:solidFill>
              <a:effectLst/>
            </a:endParaRPr>
          </a:p>
          <a:p>
            <a:pPr algn="just">
              <a:spcAft>
                <a:spcPts val="750"/>
              </a:spcAft>
            </a:pPr>
            <a:r>
              <a:rPr lang="pt-PT" sz="2100" b="0" i="0" dirty="0">
                <a:solidFill>
                  <a:srgbClr val="24338C"/>
                </a:solidFill>
                <a:effectLst/>
              </a:rPr>
              <a:t>1. Os Estados-Membros devem tomar as medidas necessárias para 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permitir a perda, total ou parcial, de bens </a:t>
            </a:r>
            <a:r>
              <a:rPr lang="pt-PT" sz="2100" b="0" i="0" dirty="0">
                <a:solidFill>
                  <a:srgbClr val="24338C"/>
                </a:solidFill>
                <a:effectLst/>
              </a:rPr>
              <a:t>pertencentes a uma 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00FF00"/>
                </a:highlight>
              </a:rPr>
              <a:t>pessoa condenada por uma infração penal, </a:t>
            </a:r>
            <a:r>
              <a:rPr lang="pt-PT" sz="2100" b="0" i="0" dirty="0">
                <a:solidFill>
                  <a:srgbClr val="24338C"/>
                </a:solidFill>
                <a:effectLst/>
              </a:rPr>
              <a:t>sempre que a infração cometida seja 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suscetível de gerar, direta ou indiretamente, um benefício económico</a:t>
            </a:r>
            <a:r>
              <a:rPr lang="pt-PT" sz="2100" b="0" i="0" dirty="0">
                <a:solidFill>
                  <a:srgbClr val="24338C"/>
                </a:solidFill>
                <a:effectLst/>
              </a:rPr>
              <a:t> 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e</a:t>
            </a:r>
            <a:r>
              <a:rPr lang="pt-PT" sz="2100" b="0" i="0" dirty="0">
                <a:solidFill>
                  <a:srgbClr val="24338C"/>
                </a:solidFill>
                <a:effectLst/>
              </a:rPr>
              <a:t> que o tribunal nacional esteja 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convencido de que o património seja resultante de conduta criminosa</a:t>
            </a:r>
            <a:r>
              <a:rPr lang="pt-PT" sz="2100" b="0" i="0" dirty="0">
                <a:solidFill>
                  <a:srgbClr val="24338C"/>
                </a:solidFill>
                <a:effectLst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pt-PT" sz="2100" b="0" i="0" dirty="0">
                <a:solidFill>
                  <a:srgbClr val="24338C"/>
                </a:solidFill>
                <a:effectLst/>
              </a:rPr>
              <a:t>2. Para determinar se os bens em causa resultam de conduta criminosa, devem ser 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tidas em conta todas as circunstâncias do caso</a:t>
            </a:r>
            <a:r>
              <a:rPr lang="pt-PT" sz="2100" b="0" i="0" dirty="0">
                <a:solidFill>
                  <a:srgbClr val="24338C"/>
                </a:solidFill>
                <a:effectLst/>
              </a:rPr>
              <a:t>, incluindo os factos concretos e os elementos de prova disponíveis, como o facto de o 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valor dos bens ser desproporcional em relação aos rendimentos legítimos</a:t>
            </a:r>
            <a:r>
              <a:rPr lang="pt-PT" sz="2100" b="0" i="0" dirty="0">
                <a:solidFill>
                  <a:srgbClr val="24338C"/>
                </a:solidFill>
                <a:effectLst/>
              </a:rPr>
              <a:t> da pessoa condenada.</a:t>
            </a:r>
          </a:p>
          <a:p>
            <a:pPr algn="just">
              <a:spcAft>
                <a:spcPts val="750"/>
              </a:spcAft>
            </a:pPr>
            <a:r>
              <a:rPr lang="pt-PT" sz="2100" b="0" i="0" dirty="0">
                <a:solidFill>
                  <a:srgbClr val="24338C"/>
                </a:solidFill>
                <a:effectLst/>
              </a:rPr>
              <a:t>3. Para efeitos do presente artigo, o conceito de 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«infração penal» inclui 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pelo menos 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as infrações enumeradas no artigo 2.º, n.ºs 1 a 3, </a:t>
            </a:r>
            <a:r>
              <a:rPr lang="pt-PT" sz="2100" b="0" i="0" dirty="0">
                <a:solidFill>
                  <a:srgbClr val="24338C"/>
                </a:solidFill>
                <a:effectLst/>
              </a:rPr>
              <a:t>quando essas infrações 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sejam puníveis com pena privativa </a:t>
            </a:r>
            <a:r>
              <a:rPr lang="pt-PT" sz="2100" b="0" i="0" dirty="0">
                <a:solidFill>
                  <a:srgbClr val="24338C"/>
                </a:solidFill>
                <a:effectLst/>
              </a:rPr>
              <a:t>de liberdade com uma duração máxima</a:t>
            </a:r>
            <a:r>
              <a:rPr lang="pt-PT" sz="21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 não inferior a quatro anos</a:t>
            </a:r>
            <a:r>
              <a:rPr lang="pt-PT" sz="2100" b="0" i="0" dirty="0">
                <a:solidFill>
                  <a:srgbClr val="24338C"/>
                </a:solidFill>
                <a:effectLst/>
              </a:rPr>
              <a:t>.</a:t>
            </a:r>
          </a:p>
          <a:p>
            <a:endParaRPr lang="pt-PT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0C8AC0AA-0206-B64A-F4B6-E5BC74D397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0466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SUMÁRIO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79424" y="1090865"/>
            <a:ext cx="8218488" cy="5343489"/>
          </a:xfrm>
        </p:spPr>
        <p:txBody>
          <a:bodyPr/>
          <a:lstStyle/>
          <a:p>
            <a:pPr algn="just"/>
            <a:r>
              <a:rPr lang="pt-PT" sz="3300" dirty="0">
                <a:solidFill>
                  <a:srgbClr val="23338C"/>
                </a:solidFill>
              </a:rPr>
              <a:t>1. Regimes de combate ao terrorismo e tráfico de drogas: regime geral </a:t>
            </a:r>
            <a:r>
              <a:rPr lang="pt-PT" sz="3300" i="1" dirty="0">
                <a:solidFill>
                  <a:srgbClr val="23338C"/>
                </a:solidFill>
              </a:rPr>
              <a:t>vs.</a:t>
            </a:r>
            <a:r>
              <a:rPr lang="pt-PT" sz="3300" dirty="0">
                <a:solidFill>
                  <a:srgbClr val="23338C"/>
                </a:solidFill>
              </a:rPr>
              <a:t> regimes especiais.</a:t>
            </a:r>
          </a:p>
          <a:p>
            <a:pPr algn="just"/>
            <a:r>
              <a:rPr lang="pt-PT" sz="3300" dirty="0">
                <a:solidFill>
                  <a:srgbClr val="23338C"/>
                </a:solidFill>
              </a:rPr>
              <a:t>2. Medidas de </a:t>
            </a:r>
            <a:r>
              <a:rPr lang="pt-PT" sz="3300" dirty="0" err="1">
                <a:solidFill>
                  <a:srgbClr val="23338C"/>
                </a:solidFill>
              </a:rPr>
              <a:t>coacção</a:t>
            </a:r>
            <a:r>
              <a:rPr lang="pt-PT" sz="3300" dirty="0">
                <a:solidFill>
                  <a:srgbClr val="23338C"/>
                </a:solidFill>
              </a:rPr>
              <a:t>: terrorismo e tráfico de drogas.</a:t>
            </a:r>
          </a:p>
          <a:p>
            <a:pPr algn="just"/>
            <a:r>
              <a:rPr lang="pt-PT" sz="3300" dirty="0">
                <a:solidFill>
                  <a:srgbClr val="23338C"/>
                </a:solidFill>
              </a:rPr>
              <a:t>3. Recuperação de </a:t>
            </a:r>
            <a:r>
              <a:rPr lang="pt-PT" sz="3300" dirty="0" err="1">
                <a:solidFill>
                  <a:srgbClr val="23338C"/>
                </a:solidFill>
              </a:rPr>
              <a:t>activos</a:t>
            </a:r>
            <a:r>
              <a:rPr lang="pt-PT" sz="3300" dirty="0">
                <a:solidFill>
                  <a:srgbClr val="23338C"/>
                </a:solidFill>
              </a:rPr>
              <a:t>: em especial, a perda de bens/confisco – regimes.</a:t>
            </a:r>
          </a:p>
          <a:p>
            <a:pPr algn="just"/>
            <a:r>
              <a:rPr lang="pt-PT" sz="3300" dirty="0">
                <a:solidFill>
                  <a:srgbClr val="23338C"/>
                </a:solidFill>
                <a:effectLst/>
              </a:rPr>
              <a:t>4. </a:t>
            </a:r>
            <a:r>
              <a:rPr lang="pt-PT" sz="3300" dirty="0">
                <a:solidFill>
                  <a:srgbClr val="23338C"/>
                </a:solidFill>
              </a:rPr>
              <a:t>Direito europeu: a </a:t>
            </a:r>
            <a:r>
              <a:rPr lang="pt-PT" sz="3300" dirty="0" err="1">
                <a:solidFill>
                  <a:srgbClr val="23338C"/>
                </a:solidFill>
              </a:rPr>
              <a:t>Directiva</a:t>
            </a:r>
            <a:r>
              <a:rPr lang="pt-PT" sz="3300" dirty="0">
                <a:solidFill>
                  <a:srgbClr val="23338C"/>
                </a:solidFill>
              </a:rPr>
              <a:t> (UE) 2024/1260, de 24 de abril do PE e do Conselho e a sua transposição (iminente).</a:t>
            </a:r>
          </a:p>
          <a:p>
            <a:pPr algn="just"/>
            <a:endParaRPr lang="pt-PT" sz="3300" dirty="0">
              <a:solidFill>
                <a:srgbClr val="24338C"/>
              </a:solidFill>
              <a:effectLst/>
            </a:endParaRPr>
          </a:p>
        </p:txBody>
      </p:sp>
      <p:cxnSp>
        <p:nvCxnSpPr>
          <p:cNvPr id="4" name="Straight Connector 9"/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92512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7C5513A-7A29-E0F7-F011-C11E77D48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8E60C9B-C413-6798-AACA-894134EA02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r>
              <a:rPr lang="pt-PT" sz="3600" b="1" dirty="0">
                <a:solidFill>
                  <a:srgbClr val="23338C"/>
                </a:solidFill>
              </a:rPr>
              <a:t>«INFRACÇÃO PENAL» 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5C43C0E-2AAF-D570-D508-C4DDB832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865"/>
            <a:ext cx="8218488" cy="4896415"/>
          </a:xfrm>
        </p:spPr>
        <p:txBody>
          <a:bodyPr/>
          <a:lstStyle/>
          <a:p>
            <a:pPr>
              <a:spcAft>
                <a:spcPts val="750"/>
              </a:spcAft>
            </a:pPr>
            <a:r>
              <a:rPr lang="pt-PT" sz="2500" dirty="0">
                <a:solidFill>
                  <a:srgbClr val="24338C"/>
                </a:solidFill>
              </a:rPr>
              <a:t>C</a:t>
            </a:r>
            <a:r>
              <a:rPr lang="pt-PT" sz="2500" b="0" i="0" dirty="0">
                <a:solidFill>
                  <a:srgbClr val="24338C"/>
                </a:solidFill>
                <a:effectLst/>
              </a:rPr>
              <a:t>onceito de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«infração penal»</a:t>
            </a:r>
            <a:r>
              <a:rPr lang="pt-PT" sz="2500" b="0" i="0" dirty="0">
                <a:solidFill>
                  <a:srgbClr val="24338C"/>
                </a:solidFill>
                <a:effectLst/>
              </a:rPr>
              <a:t>: infrações enumeradas no artigo 2.º, n.ºs 1 a 3</a:t>
            </a:r>
            <a:r>
              <a:rPr lang="pt-PT" sz="2500" dirty="0">
                <a:solidFill>
                  <a:srgbClr val="24338C"/>
                </a:solidFill>
              </a:rPr>
              <a:t>: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criminalidade organizada transfronteiri</a:t>
            </a:r>
            <a:r>
              <a:rPr lang="pt-PT" sz="2500" dirty="0">
                <a:solidFill>
                  <a:srgbClr val="24338C"/>
                </a:solidFill>
                <a:highlight>
                  <a:srgbClr val="00FFFF"/>
                </a:highlight>
              </a:rPr>
              <a:t>ça</a:t>
            </a:r>
            <a:r>
              <a:rPr lang="pt-PT" sz="2500" dirty="0">
                <a:solidFill>
                  <a:srgbClr val="24338C"/>
                </a:solidFill>
              </a:rPr>
              <a:t>, económico financeira, designadamente: </a:t>
            </a:r>
          </a:p>
          <a:p>
            <a:pPr>
              <a:spcAft>
                <a:spcPts val="750"/>
              </a:spcAft>
            </a:pPr>
            <a:r>
              <a:rPr lang="pt-PT" sz="2500" dirty="0">
                <a:solidFill>
                  <a:srgbClr val="24338C"/>
                </a:solidFill>
                <a:highlight>
                  <a:srgbClr val="00FFFF"/>
                </a:highlight>
              </a:rPr>
              <a:t>Terrorismo</a:t>
            </a:r>
            <a:r>
              <a:rPr lang="pt-PT" sz="2500" dirty="0">
                <a:solidFill>
                  <a:srgbClr val="24338C"/>
                </a:solidFill>
              </a:rPr>
              <a:t>, tráfico de seres humanos e exploração sexual de mulheres e crianças, </a:t>
            </a:r>
            <a:r>
              <a:rPr lang="pt-PT" sz="2500" dirty="0">
                <a:solidFill>
                  <a:srgbClr val="24338C"/>
                </a:solidFill>
                <a:highlight>
                  <a:srgbClr val="00FFFF"/>
                </a:highlight>
              </a:rPr>
              <a:t>tráfico de droga </a:t>
            </a:r>
            <a:r>
              <a:rPr lang="pt-PT" sz="2500" dirty="0">
                <a:solidFill>
                  <a:srgbClr val="24338C"/>
                </a:solidFill>
              </a:rPr>
              <a:t>e de armas, branqueamento de capitais, corrupção, </a:t>
            </a:r>
            <a:r>
              <a:rPr lang="pt-PT" sz="2500" dirty="0" err="1">
                <a:solidFill>
                  <a:srgbClr val="24338C"/>
                </a:solidFill>
              </a:rPr>
              <a:t>contrafacção</a:t>
            </a:r>
            <a:r>
              <a:rPr lang="pt-PT" sz="2500" dirty="0">
                <a:solidFill>
                  <a:srgbClr val="24338C"/>
                </a:solidFill>
              </a:rPr>
              <a:t> de meios de pagamento, criminalidade informática e criminalidade organizada (</a:t>
            </a:r>
            <a:r>
              <a:rPr lang="pt-PT" sz="2500" dirty="0" err="1">
                <a:solidFill>
                  <a:srgbClr val="24338C"/>
                </a:solidFill>
              </a:rPr>
              <a:t>art</a:t>
            </a:r>
            <a:r>
              <a:rPr lang="pt-PT" sz="2500" dirty="0">
                <a:solidFill>
                  <a:srgbClr val="24338C"/>
                </a:solidFill>
              </a:rPr>
              <a:t>. 83.º. n.º 1, do </a:t>
            </a:r>
            <a:r>
              <a:rPr lang="pt-PT" sz="2500" b="0" i="0" dirty="0">
                <a:solidFill>
                  <a:srgbClr val="24338C"/>
                </a:solidFill>
                <a:effectLst/>
              </a:rPr>
              <a:t> Tratado sobre o Funcionamento da União Europeia (TFUE)</a:t>
            </a:r>
            <a:r>
              <a:rPr lang="pt-PT" sz="2500" dirty="0">
                <a:solidFill>
                  <a:srgbClr val="24338C"/>
                </a:solidFill>
              </a:rPr>
              <a:t>, </a:t>
            </a:r>
            <a:r>
              <a:rPr lang="pt-PT" sz="2500" i="1" dirty="0" err="1">
                <a:solidFill>
                  <a:srgbClr val="24338C"/>
                </a:solidFill>
              </a:rPr>
              <a:t>ex</a:t>
            </a:r>
            <a:r>
              <a:rPr lang="pt-PT" sz="2500" i="1" dirty="0">
                <a:solidFill>
                  <a:srgbClr val="24338C"/>
                </a:solidFill>
              </a:rPr>
              <a:t> vi</a:t>
            </a:r>
            <a:r>
              <a:rPr lang="pt-PT" sz="2500" dirty="0">
                <a:solidFill>
                  <a:srgbClr val="24338C"/>
                </a:solidFill>
              </a:rPr>
              <a:t> </a:t>
            </a:r>
            <a:r>
              <a:rPr lang="pt-PT" sz="2500" dirty="0" err="1">
                <a:solidFill>
                  <a:srgbClr val="24338C"/>
                </a:solidFill>
              </a:rPr>
              <a:t>art</a:t>
            </a:r>
            <a:r>
              <a:rPr lang="pt-PT" sz="2500" dirty="0">
                <a:solidFill>
                  <a:srgbClr val="24338C"/>
                </a:solidFill>
              </a:rPr>
              <a:t>. 2.º, cf. igualmente o Considerando n.º 9, ambos da </a:t>
            </a:r>
            <a:r>
              <a:rPr lang="pt-PT" sz="2500" dirty="0" err="1">
                <a:solidFill>
                  <a:srgbClr val="24338C"/>
                </a:solidFill>
              </a:rPr>
              <a:t>Directiva</a:t>
            </a:r>
            <a:r>
              <a:rPr lang="pt-PT" sz="2500" dirty="0">
                <a:solidFill>
                  <a:srgbClr val="24338C"/>
                </a:solidFill>
              </a:rPr>
              <a:t>); </a:t>
            </a:r>
            <a:endParaRPr lang="pt-PT" sz="2500" b="0" i="0" dirty="0">
              <a:solidFill>
                <a:srgbClr val="24338C"/>
              </a:solidFill>
              <a:effectLst/>
            </a:endParaRPr>
          </a:p>
          <a:p>
            <a:pPr>
              <a:spcAft>
                <a:spcPts val="750"/>
              </a:spcAft>
            </a:pPr>
            <a:r>
              <a:rPr lang="pt-PT" sz="2500" dirty="0">
                <a:solidFill>
                  <a:srgbClr val="24338C"/>
                </a:solidFill>
              </a:rPr>
              <a:t>Participação em organização criminosa, infrações relacionadas com medidas restritivas da União, etc</a:t>
            </a:r>
            <a:r>
              <a:rPr lang="pt-PT" sz="2100" dirty="0">
                <a:solidFill>
                  <a:srgbClr val="24338C"/>
                </a:solidFill>
              </a:rPr>
              <a:t>.</a:t>
            </a:r>
          </a:p>
          <a:p>
            <a:pPr>
              <a:spcAft>
                <a:spcPts val="750"/>
              </a:spcAft>
            </a:pPr>
            <a:endParaRPr lang="pt-PT" sz="2100" dirty="0">
              <a:solidFill>
                <a:srgbClr val="24338C"/>
              </a:solidFill>
            </a:endParaRPr>
          </a:p>
          <a:p>
            <a:pPr>
              <a:spcAft>
                <a:spcPts val="750"/>
              </a:spcAft>
            </a:pPr>
            <a:endParaRPr lang="pt-PT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D53111F0-699C-154E-CAB2-445C781954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7200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47C1A2-7A0C-4DCB-F1A3-B90043987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59134FE-A0D0-EB70-9CCC-EBB165D6C0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r>
              <a:rPr lang="pt-PT" sz="3600" b="1" dirty="0">
                <a:solidFill>
                  <a:srgbClr val="23338C"/>
                </a:solidFill>
              </a:rPr>
              <a:t>2. PERDA SEM CONDENAÇÃO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34313BA-126B-6305-C415-78E63733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865"/>
            <a:ext cx="8218488" cy="4896415"/>
          </a:xfrm>
        </p:spPr>
        <p:txBody>
          <a:bodyPr/>
          <a:lstStyle/>
          <a:p>
            <a:pPr marL="0" indent="0" algn="ctr">
              <a:spcAft>
                <a:spcPts val="750"/>
              </a:spcAft>
              <a:buNone/>
            </a:pPr>
            <a:r>
              <a:rPr lang="pt-PT" sz="2100" dirty="0">
                <a:solidFill>
                  <a:srgbClr val="24338C"/>
                </a:solidFill>
                <a:latin typeface="+mj-lt"/>
              </a:rPr>
              <a:t>Art.º 15.º</a:t>
            </a:r>
            <a:endParaRPr lang="pt-PT" sz="2100" b="0" i="0" dirty="0">
              <a:solidFill>
                <a:srgbClr val="24338C"/>
              </a:solidFill>
              <a:effectLst/>
              <a:latin typeface="+mj-lt"/>
            </a:endParaRPr>
          </a:p>
          <a:p>
            <a:pPr marL="0" indent="0" algn="ctr">
              <a:spcAft>
                <a:spcPts val="750"/>
              </a:spcAft>
              <a:buNone/>
            </a:pPr>
            <a:r>
              <a:rPr lang="pt-PT" sz="1400" b="1" i="0" dirty="0">
                <a:solidFill>
                  <a:srgbClr val="24338C"/>
                </a:solidFill>
                <a:effectLst/>
                <a:highlight>
                  <a:srgbClr val="FFFF00"/>
                </a:highlight>
                <a:latin typeface="+mj-lt"/>
              </a:rPr>
              <a:t>Perda não baseada numa condenação</a:t>
            </a:r>
            <a:endParaRPr lang="pt-PT" sz="1400" b="0" i="0" dirty="0">
              <a:solidFill>
                <a:srgbClr val="24338C"/>
              </a:solidFill>
              <a:effectLst/>
              <a:highlight>
                <a:srgbClr val="FFFF00"/>
              </a:highlight>
              <a:latin typeface="+mj-lt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1. Os Estados-Membros devem tomar as medidas necessárias para permitir, nas condições estabelecidas no n.º 2 do presente artigo, </a:t>
            </a:r>
            <a:r>
              <a:rPr lang="pt-PT" sz="14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  <a:latin typeface="+mj-lt"/>
              </a:rPr>
              <a:t>a perda dos instrumentos, vantagens ou bens </a:t>
            </a: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a que se refere o artigo 12.º ou de </a:t>
            </a:r>
            <a:r>
              <a:rPr lang="pt-PT" sz="14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  <a:latin typeface="+mj-lt"/>
              </a:rPr>
              <a:t>vantagens ou bens que tenham sido transferidos para terceiros como referido no artigo 13.º, nos casos em que tenha sido iniciado um processo penal mas o mesmo não tenha podido prosseguir </a:t>
            </a: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devido a uma ou mais das seguintes circunstâncias: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a)</a:t>
            </a:r>
            <a:r>
              <a:rPr lang="pt-PT" sz="14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  <a:latin typeface="+mj-lt"/>
              </a:rPr>
              <a:t> Doença do suspeito </a:t>
            </a: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ou arguido;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b) Fuga do suspeito ou arguido;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c) Morte do suspeito ou arguido;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d) O prazo de </a:t>
            </a:r>
            <a:r>
              <a:rPr lang="pt-PT" sz="14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  <a:latin typeface="+mj-lt"/>
              </a:rPr>
              <a:t>prescrição</a:t>
            </a: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 previsto no direito nacional para a infração penal em causa </a:t>
            </a:r>
            <a:r>
              <a:rPr lang="pt-PT" sz="14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  <a:latin typeface="+mj-lt"/>
              </a:rPr>
              <a:t>é inferior a 15 anos e expirou após o início do processo penal.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2. A perda sem condenação prévia nos termos do presente artigo </a:t>
            </a:r>
            <a:r>
              <a:rPr lang="pt-PT" sz="14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  <a:latin typeface="+mj-lt"/>
              </a:rPr>
              <a:t>deve limitar-se </a:t>
            </a: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aos casos em que, na ausência das circunstâncias previstas no n.º 1, </a:t>
            </a:r>
            <a:r>
              <a:rPr lang="pt-PT" sz="14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  <a:latin typeface="+mj-lt"/>
              </a:rPr>
              <a:t>teria sido possível que os processos penais resultassem numa condenação penal</a:t>
            </a: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, </a:t>
            </a:r>
            <a:r>
              <a:rPr lang="pt-PT" sz="1400" b="0" i="0" dirty="0">
                <a:solidFill>
                  <a:srgbClr val="24338C"/>
                </a:solidFill>
                <a:effectLst/>
                <a:highlight>
                  <a:srgbClr val="00FF00"/>
                </a:highlight>
                <a:latin typeface="+mj-lt"/>
              </a:rPr>
              <a:t>pelo menos em relação às infrações suscetíveis de gerar, direta ou indiretamente, um benefício económico substancial, </a:t>
            </a:r>
            <a:r>
              <a:rPr lang="pt-PT" sz="14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  <a:latin typeface="+mj-lt"/>
              </a:rPr>
              <a:t>e se o tribunal nacional estiver convencido de que os instrumentos, vantagens ou bens alvo da perda resultam da infração penal em causa ou estão direta ou indiretamente a ela associados</a:t>
            </a:r>
            <a:r>
              <a:rPr lang="pt-PT" sz="1400" b="0" i="0" dirty="0">
                <a:solidFill>
                  <a:srgbClr val="24338C"/>
                </a:solidFill>
                <a:effectLst/>
                <a:latin typeface="+mj-lt"/>
              </a:rPr>
              <a:t>.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9BC7721E-954B-50D0-7A7E-51EBE49B76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05183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5C16E7C-930E-E360-DAF8-E6F094C0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1FB289A-C684-79DD-DCDD-DF73668E63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r>
              <a:rPr lang="pt-PT" sz="3600" b="1" dirty="0">
                <a:solidFill>
                  <a:srgbClr val="23338C"/>
                </a:solidFill>
              </a:rPr>
              <a:t>3. PERDA DE RIQUEZA INJUSTIFICADA ASSOCIADA A CRIME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ED5CB95-43FC-B5A8-F059-6805B3699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865"/>
            <a:ext cx="8218488" cy="4896415"/>
          </a:xfrm>
        </p:spPr>
        <p:txBody>
          <a:bodyPr/>
          <a:lstStyle/>
          <a:p>
            <a:pPr marL="0" indent="0" algn="ctr">
              <a:spcAft>
                <a:spcPts val="750"/>
              </a:spcAft>
              <a:buNone/>
            </a:pPr>
            <a:r>
              <a:rPr lang="pt-PT" sz="1600" dirty="0">
                <a:solidFill>
                  <a:srgbClr val="24338C"/>
                </a:solidFill>
              </a:rPr>
              <a:t>Art.º 16.º</a:t>
            </a:r>
            <a:endParaRPr lang="pt-PT" sz="1600" b="0" i="0" dirty="0">
              <a:solidFill>
                <a:srgbClr val="24338C"/>
              </a:solidFill>
              <a:effectLst/>
            </a:endParaRPr>
          </a:p>
          <a:p>
            <a:pPr marL="0" indent="0" algn="ctr">
              <a:spcAft>
                <a:spcPts val="750"/>
              </a:spcAft>
              <a:buNone/>
            </a:pPr>
            <a:r>
              <a:rPr lang="pt-PT" sz="1600" b="1" i="0" dirty="0">
                <a:solidFill>
                  <a:srgbClr val="24338C"/>
                </a:solidFill>
                <a:effectLst/>
                <a:highlight>
                  <a:srgbClr val="FF00FF"/>
                </a:highlight>
              </a:rPr>
              <a:t>Perda de riqueza injustificada associada a conduta criminosa</a:t>
            </a:r>
            <a:endParaRPr lang="pt-PT" sz="1600" b="0" i="0" dirty="0">
              <a:solidFill>
                <a:srgbClr val="24338C"/>
              </a:solidFill>
              <a:effectLst/>
              <a:highlight>
                <a:srgbClr val="FF00FF"/>
              </a:highlight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600" b="0" i="0" dirty="0">
                <a:solidFill>
                  <a:srgbClr val="24338C"/>
                </a:solidFill>
                <a:effectLst/>
              </a:rPr>
              <a:t>1. Os Estados-Membros devem tomar as medidas necessárias para permitir, nos casos em que, em conformidade com o direito nacional, as medidas de perda previstas nos artigos 12.º a 15.º não possam ser aplicadas,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a perda de bens identificados no contexto de uma investigação 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em relação a uma infração penal, desde que o tribunal nacional esteja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00FF00"/>
                </a:highlight>
              </a:rPr>
              <a:t>convencido de que os bens identificados resultam de conduta criminosa no âmbito de uma organização criminosa,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e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 que esta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conduta seja suscetível de gerar, direta ou indiretamente, benefícios económicos substanciais.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600" b="0" i="0" dirty="0">
                <a:solidFill>
                  <a:srgbClr val="24338C"/>
                </a:solidFill>
                <a:effectLst/>
              </a:rPr>
              <a:t>2. Ao determinar se os bens a que se refere o n.º 1 devem ser declarados perdidos, devem ser tidas em conta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todas as circunstâncias do caso, incluindo os elementos de prova disponíveis 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e os factos concretos, que podem incluir: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600" b="0" i="0" dirty="0">
                <a:solidFill>
                  <a:srgbClr val="24338C"/>
                </a:solidFill>
                <a:effectLst/>
              </a:rPr>
              <a:t>a) O facto de o valor dos bens ser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substancialmente desproporcional em relação aos rendimentos legítimos 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da pessoa afetada;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600" b="0" i="0" dirty="0">
                <a:solidFill>
                  <a:srgbClr val="24338C"/>
                </a:solidFill>
                <a:effectLst/>
              </a:rPr>
              <a:t>b) A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inexistência de uma fonte lícita plausível dos bens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;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1600" b="0" i="0" dirty="0">
                <a:solidFill>
                  <a:srgbClr val="24338C"/>
                </a:solidFill>
                <a:effectLst/>
              </a:rPr>
              <a:t>c) O facto de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a pessoa afetada 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estar </a:t>
            </a:r>
            <a:r>
              <a:rPr lang="pt-PT" sz="1600" b="0" i="0" dirty="0">
                <a:solidFill>
                  <a:srgbClr val="24338C"/>
                </a:solidFill>
                <a:effectLst/>
                <a:highlight>
                  <a:srgbClr val="00FFFF"/>
                </a:highlight>
              </a:rPr>
              <a:t>associada a pessoas ligadas a uma organização criminosa</a:t>
            </a:r>
            <a:r>
              <a:rPr lang="pt-PT" sz="1600" b="0" i="0" dirty="0">
                <a:solidFill>
                  <a:srgbClr val="24338C"/>
                </a:solidFill>
                <a:effectLst/>
              </a:rPr>
              <a:t>.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9EBFB86C-703B-3E26-38C8-775795AA10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2916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F26E216-5DFD-2BC4-8668-E37AC0C3C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AA91828-703B-6B45-B182-310E7C7722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r>
              <a:rPr lang="pt-PT" sz="3600" b="1" dirty="0">
                <a:solidFill>
                  <a:srgbClr val="23338C"/>
                </a:solidFill>
              </a:rPr>
              <a:t>PERDA DE RIQUEZA INJUSTIFICADA ASSOCIADA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0AC04BB-8EAA-5E8B-8431-98987442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249680"/>
            <a:ext cx="8229600" cy="4737600"/>
          </a:xfrm>
        </p:spPr>
        <p:txBody>
          <a:bodyPr/>
          <a:lstStyle/>
          <a:p>
            <a:pPr marL="0" indent="0" algn="just">
              <a:spcAft>
                <a:spcPts val="750"/>
              </a:spcAft>
              <a:buNone/>
            </a:pPr>
            <a:r>
              <a:rPr lang="pt-PT" sz="2500" b="0" i="0" dirty="0">
                <a:solidFill>
                  <a:srgbClr val="24338C"/>
                </a:solidFill>
                <a:effectLst/>
              </a:rPr>
              <a:t>3. O n.º 1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não pode </a:t>
            </a:r>
            <a:r>
              <a:rPr lang="pt-PT" sz="2500" b="0" i="0" dirty="0">
                <a:solidFill>
                  <a:srgbClr val="24338C"/>
                </a:solidFill>
                <a:effectLst/>
              </a:rPr>
              <a:t>prejudicar os direitos de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terceiros de boa-fé.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2500" b="0" i="0" dirty="0">
                <a:solidFill>
                  <a:srgbClr val="24338C"/>
                </a:solidFill>
                <a:effectLst/>
              </a:rPr>
              <a:t>4. Para efeitos do presente artigo, o conceito de «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infração penal» inclui as infrações a que se refere o artigo 2.º, n.ºs 1 a 3,</a:t>
            </a:r>
            <a:r>
              <a:rPr lang="pt-PT" sz="2500" b="0" i="0" dirty="0">
                <a:solidFill>
                  <a:srgbClr val="24338C"/>
                </a:solidFill>
                <a:effectLst/>
              </a:rPr>
              <a:t> quando sejam puníveis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com pena privativa </a:t>
            </a:r>
            <a:r>
              <a:rPr lang="pt-PT" sz="2500" b="0" i="0" dirty="0">
                <a:solidFill>
                  <a:srgbClr val="24338C"/>
                </a:solidFill>
                <a:effectLst/>
              </a:rPr>
              <a:t>de liberdade com uma duração máxima não inferior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a quatro anos.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pt-PT" sz="2500" b="0" i="0" dirty="0">
                <a:solidFill>
                  <a:srgbClr val="24338C"/>
                </a:solidFill>
                <a:effectLst/>
              </a:rPr>
              <a:t>5.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Os Estados-Membros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00FF00"/>
                </a:highlight>
              </a:rPr>
              <a:t>podem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prever </a:t>
            </a:r>
            <a:r>
              <a:rPr lang="pt-PT" sz="2500" b="0" i="0" dirty="0">
                <a:solidFill>
                  <a:srgbClr val="24338C"/>
                </a:solidFill>
                <a:effectLst/>
              </a:rPr>
              <a:t>que a perda de riqueza injustificada nos termos do presente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artigo só seja aplicada se os bens alvo da perda tiverem sido previamente apreendidos </a:t>
            </a:r>
            <a:r>
              <a:rPr lang="pt-PT" sz="2500" b="0" i="0" dirty="0">
                <a:solidFill>
                  <a:srgbClr val="24338C"/>
                </a:solidFill>
                <a:effectLst/>
              </a:rPr>
              <a:t>no contexto de uma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investigação relativa </a:t>
            </a:r>
            <a:r>
              <a:rPr lang="pt-PT" sz="2500" b="0" i="0" dirty="0">
                <a:solidFill>
                  <a:srgbClr val="24338C"/>
                </a:solidFill>
                <a:effectLst/>
              </a:rPr>
              <a:t>a uma infração penal cometida no âmbito de uma </a:t>
            </a:r>
            <a:r>
              <a:rPr lang="pt-PT" sz="2500" b="0" i="0" dirty="0">
                <a:solidFill>
                  <a:srgbClr val="24338C"/>
                </a:solidFill>
                <a:effectLst/>
                <a:highlight>
                  <a:srgbClr val="FFFF00"/>
                </a:highlight>
              </a:rPr>
              <a:t>organização criminosa</a:t>
            </a:r>
            <a:r>
              <a:rPr lang="pt-PT" sz="2500" b="0" i="0" dirty="0">
                <a:solidFill>
                  <a:srgbClr val="24338C"/>
                </a:solidFill>
                <a:effectLst/>
              </a:rPr>
              <a:t>.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B53E0AA5-227E-1C9C-361A-FCA0C2E057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88485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E15BCD-A26D-FDD7-4ECB-9C3B532D4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B3C6E67-AA7D-1AED-8E5F-83C41BCEBA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r>
              <a:rPr lang="pt-PT" sz="3600" b="1" dirty="0">
                <a:solidFill>
                  <a:srgbClr val="23338C"/>
                </a:solidFill>
              </a:rPr>
              <a:t>NOVIDADES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8CC6CF9-9EF9-3BDC-83C7-43E4009C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249680"/>
            <a:ext cx="8229600" cy="4737600"/>
          </a:xfrm>
        </p:spPr>
        <p:txBody>
          <a:bodyPr/>
          <a:lstStyle/>
          <a:p>
            <a:pPr algn="just">
              <a:spcAft>
                <a:spcPts val="750"/>
              </a:spcAft>
            </a:pPr>
            <a:r>
              <a:rPr lang="pt-PT" sz="2500" dirty="0">
                <a:solidFill>
                  <a:srgbClr val="24338C"/>
                </a:solidFill>
              </a:rPr>
              <a:t>Os bens têm de ser </a:t>
            </a:r>
            <a:r>
              <a:rPr lang="pt-PT" sz="2500" b="1" i="1" dirty="0">
                <a:solidFill>
                  <a:srgbClr val="24338C"/>
                </a:solidFill>
                <a:highlight>
                  <a:srgbClr val="00FF00"/>
                </a:highlight>
              </a:rPr>
              <a:t>apreendidos</a:t>
            </a:r>
            <a:r>
              <a:rPr lang="pt-PT" sz="2500" dirty="0">
                <a:solidFill>
                  <a:srgbClr val="24338C"/>
                </a:solidFill>
                <a:highlight>
                  <a:srgbClr val="00FF00"/>
                </a:highlight>
              </a:rPr>
              <a:t> no </a:t>
            </a:r>
            <a:r>
              <a:rPr lang="pt-PT" sz="2500" b="1" dirty="0">
                <a:solidFill>
                  <a:srgbClr val="24338C"/>
                </a:solidFill>
                <a:highlight>
                  <a:srgbClr val="00FF00"/>
                </a:highlight>
              </a:rPr>
              <a:t>processo</a:t>
            </a:r>
            <a:r>
              <a:rPr lang="pt-PT" sz="2500" dirty="0">
                <a:solidFill>
                  <a:srgbClr val="24338C"/>
                </a:solidFill>
                <a:highlight>
                  <a:srgbClr val="00FF00"/>
                </a:highlight>
              </a:rPr>
              <a:t> </a:t>
            </a:r>
            <a:r>
              <a:rPr lang="pt-PT" sz="2500" dirty="0">
                <a:solidFill>
                  <a:srgbClr val="24338C"/>
                </a:solidFill>
              </a:rPr>
              <a:t>(logo, </a:t>
            </a:r>
            <a:r>
              <a:rPr lang="pt-PT" sz="2500" i="1" dirty="0">
                <a:solidFill>
                  <a:srgbClr val="24338C"/>
                </a:solidFill>
              </a:rPr>
              <a:t>não</a:t>
            </a:r>
            <a:r>
              <a:rPr lang="pt-PT" sz="2500" dirty="0">
                <a:solidFill>
                  <a:srgbClr val="24338C"/>
                </a:solidFill>
              </a:rPr>
              <a:t> abrange todo o património), </a:t>
            </a:r>
            <a:r>
              <a:rPr lang="pt-PT" sz="2500" b="1" i="1" dirty="0">
                <a:solidFill>
                  <a:srgbClr val="24338C"/>
                </a:solidFill>
              </a:rPr>
              <a:t>mas</a:t>
            </a:r>
            <a:r>
              <a:rPr lang="pt-PT" sz="2500" dirty="0">
                <a:solidFill>
                  <a:srgbClr val="24338C"/>
                </a:solidFill>
              </a:rPr>
              <a:t> não é necessário que tenha resultado de uma condenação (como no </a:t>
            </a:r>
            <a:r>
              <a:rPr lang="pt-PT" sz="2500" dirty="0" err="1">
                <a:solidFill>
                  <a:srgbClr val="24338C"/>
                </a:solidFill>
              </a:rPr>
              <a:t>art</a:t>
            </a:r>
            <a:r>
              <a:rPr lang="pt-PT" sz="2500" dirty="0">
                <a:solidFill>
                  <a:srgbClr val="24338C"/>
                </a:solidFill>
              </a:rPr>
              <a:t>. 14.º) ou potencialmente uma condenação mas sem punibilidade (</a:t>
            </a:r>
            <a:r>
              <a:rPr lang="pt-PT" sz="2500" dirty="0" err="1">
                <a:solidFill>
                  <a:srgbClr val="24338C"/>
                </a:solidFill>
              </a:rPr>
              <a:t>art</a:t>
            </a:r>
            <a:r>
              <a:rPr lang="pt-PT" sz="2500" dirty="0">
                <a:solidFill>
                  <a:srgbClr val="24338C"/>
                </a:solidFill>
              </a:rPr>
              <a:t>. 15.º). </a:t>
            </a:r>
          </a:p>
          <a:p>
            <a:pPr algn="just">
              <a:spcAft>
                <a:spcPts val="750"/>
              </a:spcAft>
            </a:pPr>
            <a:r>
              <a:rPr lang="pt-PT" sz="2500" dirty="0">
                <a:solidFill>
                  <a:srgbClr val="24338C"/>
                </a:solidFill>
              </a:rPr>
              <a:t>Basta a prova de: </a:t>
            </a:r>
          </a:p>
          <a:p>
            <a:pPr algn="just">
              <a:spcAft>
                <a:spcPts val="750"/>
              </a:spcAft>
            </a:pPr>
            <a:r>
              <a:rPr lang="pt-PT" sz="2500" dirty="0">
                <a:solidFill>
                  <a:srgbClr val="24338C"/>
                </a:solidFill>
              </a:rPr>
              <a:t>i) que os bens </a:t>
            </a:r>
            <a:r>
              <a:rPr lang="pt-PT" sz="2500" dirty="0">
                <a:solidFill>
                  <a:srgbClr val="24338C"/>
                </a:solidFill>
                <a:highlight>
                  <a:srgbClr val="FFFF00"/>
                </a:highlight>
              </a:rPr>
              <a:t>resultam </a:t>
            </a:r>
            <a:r>
              <a:rPr lang="pt-PT" sz="2500" dirty="0">
                <a:solidFill>
                  <a:srgbClr val="24338C"/>
                </a:solidFill>
              </a:rPr>
              <a:t>de </a:t>
            </a:r>
            <a:r>
              <a:rPr lang="pt-PT" sz="2500" dirty="0">
                <a:solidFill>
                  <a:srgbClr val="24338C"/>
                </a:solidFill>
                <a:highlight>
                  <a:srgbClr val="00FFFF"/>
                </a:highlight>
              </a:rPr>
              <a:t>conduta criminosa (</a:t>
            </a:r>
            <a:r>
              <a:rPr lang="pt-PT" sz="2500" dirty="0">
                <a:solidFill>
                  <a:srgbClr val="24338C"/>
                </a:solidFill>
              </a:rPr>
              <a:t>no âmbito de organização criminosa); e</a:t>
            </a:r>
          </a:p>
          <a:p>
            <a:pPr algn="just">
              <a:spcAft>
                <a:spcPts val="750"/>
              </a:spcAft>
            </a:pPr>
            <a:r>
              <a:rPr lang="pt-PT" sz="2500" dirty="0" err="1">
                <a:solidFill>
                  <a:srgbClr val="24338C"/>
                </a:solidFill>
              </a:rPr>
              <a:t>ii</a:t>
            </a:r>
            <a:r>
              <a:rPr lang="pt-PT" sz="2500" dirty="0">
                <a:solidFill>
                  <a:srgbClr val="24338C"/>
                </a:solidFill>
              </a:rPr>
              <a:t>) que esta conduta é </a:t>
            </a:r>
            <a:r>
              <a:rPr lang="pt-PT" sz="2500" i="1" dirty="0">
                <a:solidFill>
                  <a:srgbClr val="24338C"/>
                </a:solidFill>
                <a:highlight>
                  <a:srgbClr val="FFFF00"/>
                </a:highlight>
              </a:rPr>
              <a:t>apta</a:t>
            </a:r>
            <a:r>
              <a:rPr lang="pt-PT" sz="2500" i="1" dirty="0">
                <a:solidFill>
                  <a:srgbClr val="24338C"/>
                </a:solidFill>
              </a:rPr>
              <a:t>, </a:t>
            </a:r>
            <a:r>
              <a:rPr lang="pt-PT" sz="2500" i="1" dirty="0" err="1">
                <a:solidFill>
                  <a:srgbClr val="24338C"/>
                </a:solidFill>
              </a:rPr>
              <a:t>directa</a:t>
            </a:r>
            <a:r>
              <a:rPr lang="pt-PT" sz="2500" i="1" dirty="0">
                <a:solidFill>
                  <a:srgbClr val="24338C"/>
                </a:solidFill>
              </a:rPr>
              <a:t> ou </a:t>
            </a:r>
            <a:r>
              <a:rPr lang="pt-PT" sz="2500" i="1" dirty="0" err="1">
                <a:solidFill>
                  <a:srgbClr val="24338C"/>
                </a:solidFill>
              </a:rPr>
              <a:t>indirectamente</a:t>
            </a:r>
            <a:r>
              <a:rPr lang="pt-PT" sz="2500" i="1" dirty="0">
                <a:solidFill>
                  <a:srgbClr val="24338C"/>
                </a:solidFill>
              </a:rPr>
              <a:t>,</a:t>
            </a:r>
            <a:r>
              <a:rPr lang="pt-PT" sz="2500" dirty="0">
                <a:solidFill>
                  <a:srgbClr val="24338C"/>
                </a:solidFill>
              </a:rPr>
              <a:t> a gerar </a:t>
            </a:r>
            <a:r>
              <a:rPr lang="pt-PT" sz="2500" dirty="0">
                <a:solidFill>
                  <a:srgbClr val="24338C"/>
                </a:solidFill>
                <a:highlight>
                  <a:srgbClr val="00FFFF"/>
                </a:highlight>
              </a:rPr>
              <a:t>benefícios económicos substanciais</a:t>
            </a:r>
            <a:r>
              <a:rPr lang="pt-PT" sz="2500" dirty="0">
                <a:solidFill>
                  <a:srgbClr val="24338C"/>
                </a:solidFill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pt-PT" sz="2500" b="0" i="0" dirty="0">
                <a:solidFill>
                  <a:srgbClr val="24338C"/>
                </a:solidFill>
                <a:effectLst/>
              </a:rPr>
              <a:t>Juí</a:t>
            </a:r>
            <a:r>
              <a:rPr lang="pt-PT" sz="2500" dirty="0">
                <a:solidFill>
                  <a:srgbClr val="24338C"/>
                </a:solidFill>
              </a:rPr>
              <a:t>zo</a:t>
            </a:r>
            <a:r>
              <a:rPr lang="pt-PT" sz="2500" dirty="0">
                <a:solidFill>
                  <a:srgbClr val="24338C"/>
                </a:solidFill>
                <a:highlight>
                  <a:srgbClr val="00FF00"/>
                </a:highlight>
              </a:rPr>
              <a:t>/convicção é fundado em </a:t>
            </a:r>
            <a:r>
              <a:rPr lang="pt-PT" sz="2500" i="1" dirty="0">
                <a:solidFill>
                  <a:srgbClr val="24338C"/>
                </a:solidFill>
                <a:highlight>
                  <a:srgbClr val="00FF00"/>
                </a:highlight>
              </a:rPr>
              <a:t>indícios </a:t>
            </a:r>
            <a:r>
              <a:rPr lang="pt-PT" sz="2500" dirty="0">
                <a:solidFill>
                  <a:srgbClr val="24338C"/>
                </a:solidFill>
              </a:rPr>
              <a:t>(</a:t>
            </a:r>
            <a:r>
              <a:rPr lang="pt-PT" sz="2500" b="1" dirty="0">
                <a:solidFill>
                  <a:srgbClr val="24338C"/>
                </a:solidFill>
              </a:rPr>
              <a:t>não automáticos; não taxativos). </a:t>
            </a:r>
            <a:endParaRPr lang="pt-PT" sz="2500" b="1" dirty="0">
              <a:solidFill>
                <a:srgbClr val="24338C"/>
              </a:solidFill>
              <a:effectLst/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6B9E4EF7-8426-854E-255E-C072857B8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41251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9668AF7-9CA5-B136-7C9B-BFB7AD4FC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E544E22-C0DF-E3B8-0A87-58AC2B0E71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r>
              <a:rPr lang="pt-PT" sz="3600" b="1" dirty="0">
                <a:solidFill>
                  <a:srgbClr val="23338C"/>
                </a:solidFill>
              </a:rPr>
              <a:t>CONSIDERANDOS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D0A1C5D-5577-5D16-A43D-71B5AD335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865"/>
            <a:ext cx="8218488" cy="4896415"/>
          </a:xfrm>
        </p:spPr>
        <p:txBody>
          <a:bodyPr/>
          <a:lstStyle/>
          <a:p>
            <a:pPr algn="l"/>
            <a:r>
              <a:rPr lang="pt-PT" sz="2200" dirty="0">
                <a:solidFill>
                  <a:srgbClr val="24338C"/>
                </a:solidFill>
              </a:rPr>
              <a:t>Perda de bens também abrange </a:t>
            </a:r>
            <a:r>
              <a:rPr lang="pt-PT" sz="2200" b="1" dirty="0">
                <a:solidFill>
                  <a:srgbClr val="24338C"/>
                </a:solidFill>
                <a:highlight>
                  <a:srgbClr val="FFFF00"/>
                </a:highlight>
              </a:rPr>
              <a:t>de terceiros, quer pessoas singulares, quer pessoas </a:t>
            </a:r>
            <a:r>
              <a:rPr lang="pt-PT" sz="2200" b="1" dirty="0" err="1">
                <a:solidFill>
                  <a:srgbClr val="24338C"/>
                </a:solidFill>
                <a:highlight>
                  <a:srgbClr val="FFFF00"/>
                </a:highlight>
              </a:rPr>
              <a:t>colectivas</a:t>
            </a:r>
            <a:r>
              <a:rPr lang="pt-PT" sz="2200" b="1" dirty="0">
                <a:solidFill>
                  <a:srgbClr val="24338C"/>
                </a:solidFill>
              </a:rPr>
              <a:t> </a:t>
            </a:r>
            <a:r>
              <a:rPr lang="pt-PT" sz="2200" dirty="0">
                <a:solidFill>
                  <a:srgbClr val="24338C"/>
                </a:solidFill>
              </a:rPr>
              <a:t>“</a:t>
            </a:r>
            <a:r>
              <a:rPr lang="pt-PT" sz="2200" b="0" i="1" u="none" strike="noStrike" baseline="0" dirty="0">
                <a:solidFill>
                  <a:srgbClr val="24338C"/>
                </a:solidFill>
              </a:rPr>
              <a:t>sem prejuízo do direito de terceiros a serem ouvidos, incluindo o direito de reclamarem a propriedade dos bens em causa</a:t>
            </a:r>
            <a:r>
              <a:rPr lang="pt-PT" sz="2200" b="0" i="0" u="none" strike="noStrike" baseline="0" dirty="0">
                <a:solidFill>
                  <a:srgbClr val="24338C"/>
                </a:solidFill>
              </a:rPr>
              <a:t>” (Considerando n.º 28 - C. 28); </a:t>
            </a:r>
          </a:p>
          <a:p>
            <a:pPr algn="l"/>
            <a:r>
              <a:rPr lang="pt-PT" sz="2200" b="1" dirty="0">
                <a:solidFill>
                  <a:srgbClr val="24338C"/>
                </a:solidFill>
              </a:rPr>
              <a:t>Perda sem condenação definitiva </a:t>
            </a:r>
            <a:r>
              <a:rPr lang="pt-PT" sz="2200" dirty="0">
                <a:solidFill>
                  <a:srgbClr val="24338C"/>
                </a:solidFill>
              </a:rPr>
              <a:t>em virtude por exemplo de </a:t>
            </a:r>
            <a:r>
              <a:rPr lang="pt-PT" sz="2200" b="1" dirty="0">
                <a:solidFill>
                  <a:srgbClr val="24338C"/>
                </a:solidFill>
                <a:highlight>
                  <a:srgbClr val="00FFFF"/>
                </a:highlight>
              </a:rPr>
              <a:t>amnistia ou imunidades </a:t>
            </a:r>
            <a:r>
              <a:rPr lang="pt-PT" sz="2200" dirty="0">
                <a:solidFill>
                  <a:srgbClr val="24338C"/>
                </a:solidFill>
              </a:rPr>
              <a:t>(C. 30). </a:t>
            </a:r>
          </a:p>
          <a:p>
            <a:pPr algn="l"/>
            <a:r>
              <a:rPr lang="pt-PT" sz="2200" dirty="0">
                <a:solidFill>
                  <a:srgbClr val="24338C"/>
                </a:solidFill>
              </a:rPr>
              <a:t>Nas situações do </a:t>
            </a:r>
            <a:r>
              <a:rPr lang="pt-PT" sz="2200" dirty="0" err="1">
                <a:solidFill>
                  <a:srgbClr val="24338C"/>
                </a:solidFill>
              </a:rPr>
              <a:t>art</a:t>
            </a:r>
            <a:r>
              <a:rPr lang="pt-PT" sz="2200" dirty="0">
                <a:solidFill>
                  <a:srgbClr val="24338C"/>
                </a:solidFill>
              </a:rPr>
              <a:t>. 16.º (riqueza injustificada associada a conduta criminosa) “</a:t>
            </a:r>
            <a:r>
              <a:rPr lang="pt-PT" sz="2200" b="0" i="1" u="none" strike="noStrike" baseline="0" dirty="0">
                <a:solidFill>
                  <a:srgbClr val="24338C"/>
                </a:solidFill>
              </a:rPr>
              <a:t>os Estados-Membros podem ter em conta </a:t>
            </a:r>
            <a:r>
              <a:rPr lang="pt-PT" sz="2200" b="1" i="1" u="none" strike="noStrike" baseline="0" dirty="0">
                <a:solidFill>
                  <a:srgbClr val="24338C"/>
                </a:solidFill>
                <a:highlight>
                  <a:srgbClr val="FFFF00"/>
                </a:highlight>
              </a:rPr>
              <a:t>todas as circunstâncias relevantes, incluindo o modo de atuação </a:t>
            </a:r>
            <a:r>
              <a:rPr lang="pt-PT" sz="2200" b="1" i="1" u="none" strike="noStrike" baseline="0" dirty="0">
                <a:solidFill>
                  <a:srgbClr val="24338C"/>
                </a:solidFill>
              </a:rPr>
              <a:t>(</a:t>
            </a:r>
            <a:r>
              <a:rPr lang="pt-PT" sz="2200" b="0" i="1" u="none" strike="noStrike" baseline="0" dirty="0">
                <a:solidFill>
                  <a:srgbClr val="24338C"/>
                </a:solidFill>
              </a:rPr>
              <a:t>…) quando a investigação em que os bens foram identificados disser respeito a uma infração abrangida pelo âmbito de aplicação da presente diretiva que seja punível com uma pena privativa de liberdade de duração máxima não inferior a quatro anos</a:t>
            </a:r>
            <a:r>
              <a:rPr lang="pt-PT" sz="2200" b="0" i="0" u="none" strike="noStrike" baseline="0" dirty="0">
                <a:solidFill>
                  <a:srgbClr val="24338C"/>
                </a:solidFill>
              </a:rPr>
              <a:t>”</a:t>
            </a:r>
            <a:r>
              <a:rPr lang="pt-PT" sz="2200" dirty="0">
                <a:solidFill>
                  <a:srgbClr val="24338C"/>
                </a:solidFill>
              </a:rPr>
              <a:t> (C. 32)</a:t>
            </a:r>
          </a:p>
          <a:p>
            <a:pPr algn="l"/>
            <a:r>
              <a:rPr lang="pt-PT" sz="2200" dirty="0">
                <a:solidFill>
                  <a:srgbClr val="24338C"/>
                </a:solidFill>
              </a:rPr>
              <a:t>Poderá </a:t>
            </a:r>
            <a:r>
              <a:rPr lang="pt-PT" sz="2200" dirty="0">
                <a:solidFill>
                  <a:srgbClr val="24338C"/>
                </a:solidFill>
                <a:highlight>
                  <a:srgbClr val="00FF00"/>
                </a:highlight>
              </a:rPr>
              <a:t>não se aplicar </a:t>
            </a:r>
            <a:r>
              <a:rPr lang="pt-PT" sz="2200" dirty="0">
                <a:solidFill>
                  <a:srgbClr val="24338C"/>
                </a:solidFill>
              </a:rPr>
              <a:t>a perda se a mesma for “</a:t>
            </a:r>
            <a:r>
              <a:rPr lang="pt-PT" sz="2200" b="1" i="1" u="none" strike="noStrike" baseline="0" dirty="0">
                <a:solidFill>
                  <a:srgbClr val="24338C"/>
                </a:solidFill>
              </a:rPr>
              <a:t>manifestamente irrazoável ou desproporcional</a:t>
            </a:r>
            <a:r>
              <a:rPr lang="pt-PT" sz="2200" b="0" i="0" u="none" strike="noStrike" baseline="0" dirty="0">
                <a:solidFill>
                  <a:srgbClr val="24338C"/>
                </a:solidFill>
              </a:rPr>
              <a:t>” (C. 33).</a:t>
            </a:r>
            <a:endParaRPr lang="pt-PT" sz="2200" dirty="0">
              <a:solidFill>
                <a:srgbClr val="24338C"/>
              </a:solidFill>
            </a:endParaRPr>
          </a:p>
          <a:p>
            <a:pPr algn="l"/>
            <a:endParaRPr lang="pt-PT" sz="1800" dirty="0">
              <a:solidFill>
                <a:srgbClr val="24338C"/>
              </a:solidFill>
              <a:latin typeface="TimesNewRomanPSMT"/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DD2367D2-CAB1-B361-6391-4A86D6E2BF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77511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6CDE347-ADB8-F1C2-288C-A31BE2B9B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D2FFA69-6238-D8F1-67E9-B8E1F4D6E4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r>
              <a:rPr lang="pt-PT" sz="3600" b="1" dirty="0">
                <a:solidFill>
                  <a:srgbClr val="23338C"/>
                </a:solidFill>
              </a:rPr>
              <a:t>GABINETES DE RECUPERAÇÃO DE ACTIVOS (GRA)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995921E-3DD2-1341-B239-3C5D4446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249680"/>
            <a:ext cx="8229600" cy="4737600"/>
          </a:xfrm>
        </p:spPr>
        <p:txBody>
          <a:bodyPr/>
          <a:lstStyle/>
          <a:p>
            <a:pPr algn="just">
              <a:spcAft>
                <a:spcPts val="750"/>
              </a:spcAft>
            </a:pPr>
            <a:r>
              <a:rPr lang="pt-PT" sz="2600" b="0" dirty="0">
                <a:solidFill>
                  <a:srgbClr val="24338C"/>
                </a:solidFill>
                <a:effectLst/>
              </a:rPr>
              <a:t>Portugal tem um GRA (Lei n.º 45/2011, de 24 de junho) -  na dependência da Polícia Judiciária (PJ). </a:t>
            </a:r>
          </a:p>
          <a:p>
            <a:pPr algn="just">
              <a:spcAft>
                <a:spcPts val="750"/>
              </a:spcAft>
            </a:pPr>
            <a:r>
              <a:rPr lang="pt-PT" sz="2600" b="0" dirty="0">
                <a:solidFill>
                  <a:srgbClr val="24338C"/>
                </a:solidFill>
                <a:effectLst/>
              </a:rPr>
              <a:t>Considerando 16 ss. e arts. 5º a 10.º</a:t>
            </a:r>
            <a:r>
              <a:rPr lang="pt-PT" sz="2600" dirty="0">
                <a:solidFill>
                  <a:srgbClr val="24338C"/>
                </a:solidFill>
              </a:rPr>
              <a:t>: Gabinete de Recuperação de Bens (GRB) com </a:t>
            </a:r>
            <a:r>
              <a:rPr lang="pt-PT" sz="2600" b="1" dirty="0">
                <a:solidFill>
                  <a:srgbClr val="24338C"/>
                </a:solidFill>
              </a:rPr>
              <a:t>acesso</a:t>
            </a:r>
            <a:r>
              <a:rPr lang="pt-PT" sz="2600" b="1" i="1" dirty="0">
                <a:solidFill>
                  <a:srgbClr val="24338C"/>
                </a:solidFill>
              </a:rPr>
              <a:t> </a:t>
            </a:r>
            <a:r>
              <a:rPr lang="pt-PT" sz="2600" b="1" i="1" dirty="0" err="1">
                <a:solidFill>
                  <a:srgbClr val="24338C"/>
                </a:solidFill>
              </a:rPr>
              <a:t>directo</a:t>
            </a:r>
            <a:r>
              <a:rPr lang="pt-PT" sz="2600" b="1" dirty="0">
                <a:solidFill>
                  <a:srgbClr val="24338C"/>
                </a:solidFill>
              </a:rPr>
              <a:t> e </a:t>
            </a:r>
            <a:r>
              <a:rPr lang="pt-PT" sz="2600" b="1" i="1" dirty="0">
                <a:solidFill>
                  <a:srgbClr val="24338C"/>
                </a:solidFill>
              </a:rPr>
              <a:t>imediato</a:t>
            </a:r>
            <a:r>
              <a:rPr lang="pt-PT" sz="2600" b="1" dirty="0">
                <a:solidFill>
                  <a:srgbClr val="24338C"/>
                </a:solidFill>
              </a:rPr>
              <a:t> </a:t>
            </a:r>
            <a:r>
              <a:rPr lang="pt-PT" sz="2600" dirty="0">
                <a:solidFill>
                  <a:srgbClr val="24338C"/>
                </a:solidFill>
              </a:rPr>
              <a:t>“</a:t>
            </a:r>
            <a:r>
              <a:rPr lang="pt-PT" sz="2600" b="0" i="1" dirty="0">
                <a:solidFill>
                  <a:srgbClr val="24338C"/>
                </a:solidFill>
                <a:effectLst/>
              </a:rPr>
              <a:t>aos dados pertinentes, tais como informações sobre imóveis, registos nacionais de nacionalidade e da população, bases de dados comerciais e bases de dados de veículos, para além do acesso às contas bancárias</a:t>
            </a:r>
            <a:r>
              <a:rPr lang="pt-PT" sz="2600" b="0" i="0" dirty="0">
                <a:solidFill>
                  <a:srgbClr val="24338C"/>
                </a:solidFill>
                <a:effectLst/>
              </a:rPr>
              <a:t>…”.</a:t>
            </a:r>
          </a:p>
          <a:p>
            <a:pPr algn="just">
              <a:spcAft>
                <a:spcPts val="750"/>
              </a:spcAft>
            </a:pPr>
            <a:r>
              <a:rPr lang="pt-PT" sz="2600" dirty="0">
                <a:solidFill>
                  <a:srgbClr val="24338C"/>
                </a:solidFill>
              </a:rPr>
              <a:t>Acesso a informação partilhada inclusive com a EUROPOL, etc. </a:t>
            </a:r>
          </a:p>
          <a:p>
            <a:pPr algn="just">
              <a:spcAft>
                <a:spcPts val="750"/>
              </a:spcAft>
            </a:pPr>
            <a:endParaRPr lang="pt-PT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endParaRPr lang="pt-PT" sz="2500" b="0" dirty="0">
              <a:solidFill>
                <a:srgbClr val="24338C"/>
              </a:solidFill>
              <a:effectLst/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DCCEE68E-29BB-C1DA-77AD-B6116A8F09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412" y="1016919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90349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CB1F1-8202-47C4-88BB-6E5ABAAB4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0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8AD39-0496-2B6B-BF9A-96D6DBD76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EC1671A-FC7A-9F70-9ABD-3F63690F62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926" y="1586753"/>
            <a:ext cx="8229600" cy="3621741"/>
          </a:xfrm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pt-PT" sz="6400" b="1" dirty="0"/>
              <a:t>REGIME GERAL </a:t>
            </a:r>
            <a:br>
              <a:rPr lang="pt-PT" altLang="pt-PT" sz="6400" b="1" dirty="0"/>
            </a:br>
            <a:r>
              <a:rPr lang="pt-PT" altLang="pt-PT" sz="6400" b="1" i="1" dirty="0"/>
              <a:t>VS. </a:t>
            </a:r>
            <a:br>
              <a:rPr lang="pt-PT" altLang="pt-PT" sz="6400" b="1" i="1" dirty="0"/>
            </a:br>
            <a:r>
              <a:rPr lang="pt-PT" altLang="pt-PT" sz="6400" b="1" dirty="0"/>
              <a:t>REGIMES ESPECIAIS</a:t>
            </a:r>
            <a:br>
              <a:rPr lang="pt-PT" sz="6600" dirty="0">
                <a:solidFill>
                  <a:srgbClr val="23338C"/>
                </a:solidFill>
              </a:rPr>
            </a:br>
            <a:endParaRPr lang="pt-BR" altLang="pt-PT" sz="6400" b="1" dirty="0"/>
          </a:p>
        </p:txBody>
      </p:sp>
    </p:spTree>
    <p:extLst>
      <p:ext uri="{BB962C8B-B14F-4D97-AF65-F5344CB8AC3E}">
        <p14:creationId xmlns:p14="http://schemas.microsoft.com/office/powerpoint/2010/main" val="223002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REGIMES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090865"/>
            <a:ext cx="8218488" cy="4896415"/>
          </a:xfrm>
        </p:spPr>
        <p:txBody>
          <a:bodyPr/>
          <a:lstStyle/>
          <a:p>
            <a:r>
              <a:rPr lang="pt-PT" sz="3300" u="none" strike="noStrike" baseline="0" dirty="0">
                <a:solidFill>
                  <a:srgbClr val="24338C"/>
                </a:solidFill>
                <a:latin typeface="+mj-lt"/>
              </a:rPr>
              <a:t>A par do regime geral (CP e CPP) têm surgido regimes especiais.</a:t>
            </a:r>
          </a:p>
          <a:p>
            <a:r>
              <a:rPr lang="pt-PT" sz="3300" u="none" strike="noStrike" baseline="0" dirty="0">
                <a:solidFill>
                  <a:srgbClr val="24338C"/>
                </a:solidFill>
                <a:latin typeface="+mj-lt"/>
              </a:rPr>
              <a:t>O combate ao </a:t>
            </a:r>
            <a:r>
              <a:rPr lang="pt-PT" sz="3300" i="1" u="none" strike="noStrike" baseline="0" dirty="0">
                <a:solidFill>
                  <a:srgbClr val="24338C"/>
                </a:solidFill>
                <a:latin typeface="+mj-lt"/>
              </a:rPr>
              <a:t>terrorismo, </a:t>
            </a:r>
            <a:r>
              <a:rPr lang="pt-PT" sz="3300" u="none" strike="noStrike" baseline="0" dirty="0">
                <a:solidFill>
                  <a:srgbClr val="24338C"/>
                </a:solidFill>
                <a:latin typeface="+mj-lt"/>
              </a:rPr>
              <a:t>em especial após o 11 de setembro de 2001, alavancou a criação de regimes especiais </a:t>
            </a:r>
            <a:r>
              <a:rPr lang="pt-PT" sz="3300" dirty="0">
                <a:solidFill>
                  <a:srgbClr val="24338C"/>
                </a:solidFill>
                <a:latin typeface="+mj-lt"/>
              </a:rPr>
              <a:t>que constituem por vezes “cavalos de Troia”: sob a capa do combate a tais fenómenos, justifica-se material e processualmente o endurecimento dos mecanismos mais “eficazes”, na fronteira da violação dos princípios constitucionais.  </a:t>
            </a:r>
          </a:p>
        </p:txBody>
      </p:sp>
      <p:cxnSp>
        <p:nvCxnSpPr>
          <p:cNvPr id="4" name="Straight Connector 9"/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6632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7457C9-DC73-EF78-415A-7D483D929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580F2E1-3B3A-8727-0C2A-168B20A01E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TERRORISMO E TRÁFICO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981CB8E-18CA-4A4C-B462-A2A26E66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865"/>
            <a:ext cx="8218488" cy="4896415"/>
          </a:xfrm>
        </p:spPr>
        <p:txBody>
          <a:bodyPr/>
          <a:lstStyle/>
          <a:p>
            <a:r>
              <a:rPr lang="pt-PT" sz="3400" u="none" strike="noStrike" baseline="0" dirty="0">
                <a:solidFill>
                  <a:srgbClr val="24338C"/>
                </a:solidFill>
                <a:latin typeface="+mj-lt"/>
              </a:rPr>
              <a:t>S</a:t>
            </a:r>
            <a:r>
              <a:rPr lang="pt-PT" sz="3400" dirty="0">
                <a:solidFill>
                  <a:srgbClr val="24338C"/>
                </a:solidFill>
                <a:latin typeface="+mj-lt"/>
              </a:rPr>
              <a:t>urgem assim:  </a:t>
            </a:r>
          </a:p>
          <a:p>
            <a:pPr lvl="1"/>
            <a:r>
              <a:rPr lang="pt-PT" sz="3400" dirty="0">
                <a:solidFill>
                  <a:srgbClr val="24338C"/>
                </a:solidFill>
                <a:latin typeface="+mj-lt"/>
              </a:rPr>
              <a:t>a Lei n.º 5/2002, de 11  de janeiro: regime de combate à criminalidade organizada.    </a:t>
            </a:r>
          </a:p>
          <a:p>
            <a:pPr lvl="1"/>
            <a:r>
              <a:rPr lang="pt-PT" sz="3400" dirty="0">
                <a:solidFill>
                  <a:srgbClr val="24338C"/>
                </a:solidFill>
                <a:latin typeface="+mj-lt"/>
              </a:rPr>
              <a:t>a Lei n.º 52/2003, de 22 de agosto: regime de combate ao terrorismo.</a:t>
            </a:r>
          </a:p>
          <a:p>
            <a:r>
              <a:rPr lang="pt-PT" sz="3400" dirty="0">
                <a:solidFill>
                  <a:srgbClr val="24338C"/>
                </a:solidFill>
                <a:latin typeface="+mj-lt"/>
              </a:rPr>
              <a:t>Já quanto ao Decreto-Lei n.º 15/93, de 22 de janeiro, vulgo “regime da droga”, também tem sido alterado sucessivamente – ainda que com lógica diversa.  </a:t>
            </a:r>
          </a:p>
          <a:p>
            <a:endParaRPr lang="pt-PT" sz="3500" u="none" strike="noStrike" baseline="0" dirty="0">
              <a:solidFill>
                <a:srgbClr val="24338C"/>
              </a:solidFill>
              <a:latin typeface="+mj-lt"/>
            </a:endParaRPr>
          </a:p>
          <a:p>
            <a:endParaRPr lang="pt-PT" sz="35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903E393B-BE4A-C6C8-4E57-B41072066E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2941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30C83-231F-29B1-0650-04A82EB6F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50A65A7-6BCB-CAEE-70B9-88764FE43F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926" y="1586753"/>
            <a:ext cx="8229600" cy="3621741"/>
          </a:xfrm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pt-PT" sz="6400" b="1" dirty="0"/>
              <a:t>MEDIDAS DE COACÇÃO</a:t>
            </a:r>
            <a:endParaRPr lang="pt-BR" altLang="pt-PT" sz="6400" b="1" dirty="0"/>
          </a:p>
        </p:txBody>
      </p:sp>
    </p:spTree>
    <p:extLst>
      <p:ext uri="{BB962C8B-B14F-4D97-AF65-F5344CB8AC3E}">
        <p14:creationId xmlns:p14="http://schemas.microsoft.com/office/powerpoint/2010/main" val="9001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AD852-5EAC-CABD-5BCD-338C2828D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C0B84D6-55FD-205A-2869-54F8925878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249680"/>
          </a:xfrm>
        </p:spPr>
        <p:txBody>
          <a:bodyPr/>
          <a:lstStyle/>
          <a:p>
            <a:pPr>
              <a:buNone/>
            </a:pPr>
            <a:r>
              <a:rPr lang="pt-PT" sz="3600" b="1" dirty="0">
                <a:solidFill>
                  <a:srgbClr val="2A3E92"/>
                </a:solidFill>
              </a:rPr>
              <a:t>MEDIDAS DE COACÇÃO CPP (PT): 4 NÍVEIS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FA56B86-E111-EE34-F11A-18CFB1416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865"/>
            <a:ext cx="8218488" cy="4896415"/>
          </a:xfrm>
        </p:spPr>
        <p:txBody>
          <a:bodyPr/>
          <a:lstStyle/>
          <a:p>
            <a:pPr algn="just">
              <a:defRPr/>
            </a:pPr>
            <a:r>
              <a:rPr lang="pt-PT" sz="3600" b="1" dirty="0">
                <a:solidFill>
                  <a:srgbClr val="24338C"/>
                </a:solidFill>
              </a:rPr>
              <a:t>1.º Condições gerais de aplicação (</a:t>
            </a:r>
            <a:r>
              <a:rPr lang="pt-PT" sz="3600" b="1" dirty="0" err="1">
                <a:solidFill>
                  <a:srgbClr val="24338C"/>
                </a:solidFill>
              </a:rPr>
              <a:t>art</a:t>
            </a:r>
            <a:r>
              <a:rPr lang="pt-PT" sz="3600" b="1" dirty="0">
                <a:solidFill>
                  <a:srgbClr val="24338C"/>
                </a:solidFill>
              </a:rPr>
              <a:t>. 192.º). </a:t>
            </a:r>
          </a:p>
          <a:p>
            <a:pPr algn="just">
              <a:defRPr/>
            </a:pPr>
            <a:r>
              <a:rPr lang="pt-PT" sz="3600" b="1" dirty="0">
                <a:solidFill>
                  <a:srgbClr val="24338C"/>
                </a:solidFill>
              </a:rPr>
              <a:t>2.º Pressupostos gerais (arts. 204.º e 192º/6 CPP).</a:t>
            </a:r>
          </a:p>
          <a:p>
            <a:pPr algn="just">
              <a:defRPr/>
            </a:pPr>
            <a:r>
              <a:rPr lang="pt-PT" sz="3600" b="1" dirty="0">
                <a:solidFill>
                  <a:srgbClr val="24338C"/>
                </a:solidFill>
              </a:rPr>
              <a:t>3.º Princípios gerais (arts. 191.º, 193.º e 194.º).</a:t>
            </a:r>
          </a:p>
          <a:p>
            <a:pPr algn="just">
              <a:defRPr/>
            </a:pPr>
            <a:r>
              <a:rPr lang="pt-PT" sz="3600" b="1" dirty="0">
                <a:solidFill>
                  <a:srgbClr val="24338C"/>
                </a:solidFill>
              </a:rPr>
              <a:t>4.º Requisitos específicos de cada medida (arts. 196.º a 202.º).</a:t>
            </a:r>
          </a:p>
          <a:p>
            <a:endParaRPr lang="pt-PT" sz="3500" u="none" strike="noStrike" baseline="0" dirty="0">
              <a:solidFill>
                <a:srgbClr val="24338C"/>
              </a:solidFill>
              <a:latin typeface="+mj-lt"/>
            </a:endParaRPr>
          </a:p>
          <a:p>
            <a:endParaRPr lang="pt-PT" sz="3500" dirty="0">
              <a:solidFill>
                <a:srgbClr val="24338C"/>
              </a:solidFill>
            </a:endParaRP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57EDF828-221C-DBE9-7CC6-558290F2C9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974974"/>
            <a:ext cx="8064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91615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ersonalizad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ustomProperties xmlns="http://www.documentaal.nl/CustomProperties"/>
</file>

<file path=customXml/itemProps1.xml><?xml version="1.0" encoding="utf-8"?>
<ds:datastoreItem xmlns:ds="http://schemas.openxmlformats.org/officeDocument/2006/customXml" ds:itemID="{C60F0FD5-3209-4543-88D5-EE62FBF59DB9}">
  <ds:schemaRefs>
    <ds:schemaRef ds:uri="http://www.documentaal.nl/Custom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6703</TotalTime>
  <Words>4938</Words>
  <Application>Microsoft Office PowerPoint</Application>
  <PresentationFormat>On-screen Show (4:3)</PresentationFormat>
  <Paragraphs>284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MS PGothic</vt:lpstr>
      <vt:lpstr>MS PGothic</vt:lpstr>
      <vt:lpstr>Arial</vt:lpstr>
      <vt:lpstr>Calibri</vt:lpstr>
      <vt:lpstr>Roboto</vt:lpstr>
      <vt:lpstr>tahoma</vt:lpstr>
      <vt:lpstr>Times New Roman</vt:lpstr>
      <vt:lpstr>TimesNewRomanPSMT</vt:lpstr>
      <vt:lpstr>Trebuchet MS</vt:lpstr>
      <vt:lpstr>Trebuchet MS</vt:lpstr>
      <vt:lpstr>Verdana</vt:lpstr>
      <vt:lpstr>Tema do Office</vt:lpstr>
      <vt:lpstr>PowerPoint Presentation</vt:lpstr>
      <vt:lpstr>PowerPoint Presentation</vt:lpstr>
      <vt:lpstr>SUMÁRIO</vt:lpstr>
      <vt:lpstr>SUMÁRIO</vt:lpstr>
      <vt:lpstr>REGIME GERAL  VS.  REGIMES ESPECIAIS </vt:lpstr>
      <vt:lpstr>REGIMES </vt:lpstr>
      <vt:lpstr>TERRORISMO E TRÁFICO</vt:lpstr>
      <vt:lpstr>MEDIDAS DE COACÇÃO</vt:lpstr>
      <vt:lpstr>MEDIDAS DE COACÇÃO CPP (PT): 4 NÍVEIS</vt:lpstr>
      <vt:lpstr>1. CONDIÇÕES GERAIS (ART. 192.º)</vt:lpstr>
      <vt:lpstr>2. PRESSUPOSTOS GERAIS</vt:lpstr>
      <vt:lpstr>Artigo 204.º/1 CPP</vt:lpstr>
      <vt:lpstr>PERIGO: ART. 204.º/1/C)</vt:lpstr>
      <vt:lpstr>ALARME SOCIAL? </vt:lpstr>
      <vt:lpstr>TERRORISMO E TRÁFICO DE DROGAS: 204.º CP</vt:lpstr>
      <vt:lpstr>JURIS.: PERIGO DE CONTINUAÇÃO DE ACTIVIDADE CRIMINOSA</vt:lpstr>
      <vt:lpstr>JURISPRUDÊNCIA: PERIGOS CONCRETOS</vt:lpstr>
      <vt:lpstr>JURISPRUDÊNCIA: DESPROPORÇÃO</vt:lpstr>
      <vt:lpstr>JURIS.: COMPETÊNCIA INTERNACIONAL PARA O TRÁFICO DE DROGAS</vt:lpstr>
      <vt:lpstr>3. PRINCÍPIOS GERAIS</vt:lpstr>
      <vt:lpstr>4. REQUISITOS ESPECÍFICOS</vt:lpstr>
      <vt:lpstr>MEDIDAS MAIS GRAVES: FORTES INDÍCIOS </vt:lpstr>
      <vt:lpstr>PRISÃO PREVENTIVA</vt:lpstr>
      <vt:lpstr>PERDA DE BENS /  CONFISCO</vt:lpstr>
      <vt:lpstr>PERDA DE BENS -CP</vt:lpstr>
      <vt:lpstr>CP</vt:lpstr>
      <vt:lpstr>ARTIGO 110.º DO CP</vt:lpstr>
      <vt:lpstr>ÂMBITO DE APLICAÇÃO DA LEI N.º 5/2002, de 11.01</vt:lpstr>
      <vt:lpstr>PERDA DE BENS OU CONFISCO? – LEI N.º 5/2002, DE 11.01</vt:lpstr>
      <vt:lpstr>CHECK LIST</vt:lpstr>
      <vt:lpstr>PROMOÇÃO PELO MP E DECISÃO POR JUIZ</vt:lpstr>
      <vt:lpstr>PROVA</vt:lpstr>
      <vt:lpstr>PRESUNÇÃO É ILIDIDA: CHECK LIST</vt:lpstr>
      <vt:lpstr>PROCEDIMENTO</vt:lpstr>
      <vt:lpstr>INVERSÃO DO ÓNUS DA PROVA?</vt:lpstr>
      <vt:lpstr>DIREITO EUROPEU</vt:lpstr>
      <vt:lpstr>A DIRECTIVA </vt:lpstr>
      <vt:lpstr>TRANSPOSIÇÃO E 3 NOVIDADES</vt:lpstr>
      <vt:lpstr>1. PERDA ALARGADA:  CRIME E CONDENAÇÃO</vt:lpstr>
      <vt:lpstr>«INFRACÇÃO PENAL» </vt:lpstr>
      <vt:lpstr>2. PERDA SEM CONDENAÇÃO</vt:lpstr>
      <vt:lpstr>3. PERDA DE RIQUEZA INJUSTIFICADA ASSOCIADA A CRIME</vt:lpstr>
      <vt:lpstr>PERDA DE RIQUEZA INJUSTIFICADA ASSOCIADA</vt:lpstr>
      <vt:lpstr>NOVIDADES</vt:lpstr>
      <vt:lpstr>CONSIDERANDOS</vt:lpstr>
      <vt:lpstr>GABINETES DE RECUPERAÇÃO DE ACTIVOS (GRA)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III Colóquio Internacional</dc:subject>
  <dc:creator>Catarina Salgado / João Gouveia de Caires</dc:creator>
  <cp:keywords/>
  <dc:description/>
  <cp:lastModifiedBy>Preferred Customer</cp:lastModifiedBy>
  <cp:revision>881</cp:revision>
  <cp:lastPrinted>2016-05-10T05:41:43Z</cp:lastPrinted>
  <dcterms:created xsi:type="dcterms:W3CDTF">2012-04-18T10:57:09Z</dcterms:created>
  <dcterms:modified xsi:type="dcterms:W3CDTF">2025-02-13T11:23:30Z</dcterms:modified>
  <cp:category/>
</cp:coreProperties>
</file>