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5" r:id="rId2"/>
    <p:sldId id="258" r:id="rId3"/>
    <p:sldId id="256" r:id="rId4"/>
    <p:sldId id="259" r:id="rId5"/>
    <p:sldId id="263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AE914-CEEF-0E43-AC54-08DD10DFEB28}" type="datetimeFigureOut">
              <a:rPr lang="pt-BR" smtClean="0"/>
              <a:t>13/02/2025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ADA4-7F44-BC4D-BB28-F008F32E426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0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Leandro Musa de Almeida é um Procurador da República.
Original Content:
LEANDRO MUSA DE ALMEIDA
Procurador da República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4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Esta apresentação foi gerada automaticamente pelo PowerPoint Copilot com base no conteúdo encontrado neste documento:
https://1drv.ms/w/c/047a4027311542f1/EarDmGxhLgJCqKq-aDIURFIBBeRUfbRyRye9fCPgc1vqyA?e=0nGSv1
O conteúdo gerado por IA pode estar incorreto.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7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Este slide aborda as medidas cautelares patrimoniais.
Original Content:
1. MEDIDAS CAUTELARES PATROMONIAIS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4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81314-F00F-51E8-3B4F-C8CF272A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20AE8-9747-8C8B-809F-333599196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3EF7B-881F-D80F-E05F-77C85FBAE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Esta apresentação foi gerada automaticamente pelo PowerPoint Copilot com base no conteúdo encontrado neste documento:
https://1drv.ms/w/c/047a4027311542f1/EarDmGxhLgJCqKq-aDIURFIBBeRUfbRyRye9fCPgc1vqyA?e=0nGSv1
O conteúdo gerado por IA pode estar incorreto.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14ECA-F359-9BDA-2CB0-5225D887E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69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Este slide aborda a autorização de uso de bens constritos por autoridades públicas, conforme o Art. 133-A do CPP e o Art. 62 da Lei de Drogas.
Original Content:
4. AUTORIZAÇÃO DE USO DE BENS CONSTRITOS POR AUTORIDADES PÚBLICAS
Art. 133-A no CPP e art. 62 da Lei de Drogas.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70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Muito obrigado! leandromusa@mpf.mp.br
Original Content:
Muito obrigado!
leandromusa@mpf.mp.br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34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FD2F6-4156-7126-C5B0-4906339E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EF81C8-D06C-1050-B65B-7A06A73BD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4F3A1-F127-853C-BC0F-F810A0F8B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Leandro Musa de Almeida é um Procurador da República.
Original Content:
LEANDRO MUSA DE ALMEIDA
Procurador da República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7C506-4CBA-84B3-3D60-EA8F2388D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0277-9BC4-8C43-BDBE-603A17C02DE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91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3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2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2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9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6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2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65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A7965-F95F-4BFA-B210-8FA465C9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135B5-58AC-6175-78BC-BE09C9F6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7" y="1037967"/>
            <a:ext cx="3447738" cy="4709131"/>
          </a:xfrm>
        </p:spPr>
        <p:txBody>
          <a:bodyPr anchor="ctr">
            <a:normAutofit/>
          </a:bodyPr>
          <a:lstStyle/>
          <a:p>
            <a:r>
              <a:rPr lang="pt-BR" sz="3200" dirty="0">
                <a:solidFill>
                  <a:srgbClr val="FFFEFF"/>
                </a:solidFill>
              </a:rPr>
              <a:t>III COLÓQUIO INTERNACIONAL DE DIREITO PROCESSUAL</a:t>
            </a:r>
            <a:br>
              <a:rPr lang="pt-BR" dirty="0">
                <a:solidFill>
                  <a:srgbClr val="FFFEFF"/>
                </a:solidFill>
              </a:rPr>
            </a:br>
            <a:br>
              <a:rPr lang="pt-BR" dirty="0">
                <a:solidFill>
                  <a:srgbClr val="FFFEFF"/>
                </a:solidFill>
              </a:rPr>
            </a:br>
            <a:r>
              <a:rPr lang="pt-BR" sz="1800" dirty="0" err="1">
                <a:solidFill>
                  <a:srgbClr val="FFFEFF"/>
                </a:solidFill>
              </a:rPr>
              <a:t>maputo</a:t>
            </a:r>
            <a:r>
              <a:rPr lang="pt-BR" sz="1800" dirty="0">
                <a:solidFill>
                  <a:srgbClr val="FFFEFF"/>
                </a:solidFill>
              </a:rPr>
              <a:t>, 13 e 14 </a:t>
            </a:r>
            <a:r>
              <a:rPr lang="pt-BR" sz="1800" dirty="0" err="1">
                <a:solidFill>
                  <a:srgbClr val="FFFEFF"/>
                </a:solidFill>
              </a:rPr>
              <a:t>fev</a:t>
            </a:r>
            <a:r>
              <a:rPr lang="pt-BR" sz="1800" dirty="0">
                <a:solidFill>
                  <a:srgbClr val="FFFEFF"/>
                </a:solidFill>
              </a:rPr>
              <a:t> 2025</a:t>
            </a:r>
            <a:br>
              <a:rPr lang="pt-BR" sz="1800" dirty="0">
                <a:solidFill>
                  <a:srgbClr val="FFFEFF"/>
                </a:solidFill>
              </a:rPr>
            </a:br>
            <a:endParaRPr lang="pt-BR" sz="1800" dirty="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FF98-A45C-FC33-E7A5-2C027ABD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LEANDRO MUSA DE ALMEIDA</a:t>
            </a:r>
          </a:p>
          <a:p>
            <a:pPr marL="0" indent="0" algn="ctr">
              <a:buNone/>
            </a:pPr>
            <a:r>
              <a:rPr lang="en-US" sz="3200" dirty="0" err="1"/>
              <a:t>Procurador</a:t>
            </a:r>
            <a:r>
              <a:rPr lang="en-US" sz="3200" dirty="0"/>
              <a:t> da República</a:t>
            </a:r>
          </a:p>
          <a:p>
            <a:pPr marL="0" indent="0" algn="ctr">
              <a:buNone/>
            </a:pPr>
            <a:r>
              <a:rPr lang="en-US" sz="3200" dirty="0"/>
              <a:t>BRASIL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1178DFF-6956-F9B2-77A5-2D0DDEE456AD}"/>
              </a:ext>
            </a:extLst>
          </p:cNvPr>
          <p:cNvSpPr/>
          <p:nvPr/>
        </p:nvSpPr>
        <p:spPr>
          <a:xfrm>
            <a:off x="9488774" y="5211468"/>
            <a:ext cx="2443396" cy="1294663"/>
          </a:xfrm>
          <a:custGeom>
            <a:avLst/>
            <a:gdLst/>
            <a:ahLst/>
            <a:cxnLst/>
            <a:rect l="l" t="t" r="r" b="b"/>
            <a:pathLst>
              <a:path w="5568446" h="2589327">
                <a:moveTo>
                  <a:pt x="0" y="0"/>
                </a:moveTo>
                <a:lnTo>
                  <a:pt x="5568446" y="0"/>
                </a:lnTo>
                <a:lnTo>
                  <a:pt x="5568446" y="2589328"/>
                </a:lnTo>
                <a:lnTo>
                  <a:pt x="0" y="2589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9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DD7F4-426A-3CA0-B2F0-B8D20AE33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pt-BR" sz="6600" dirty="0">
                <a:solidFill>
                  <a:srgbClr val="FFFFFF">
                    <a:alpha val="90000"/>
                  </a:srgbClr>
                </a:solidFill>
              </a:rPr>
              <a:t>Medidas Cautelares Patrimoniais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2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0C285C-505C-410B-8D6F-B531E24E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296995"/>
              </p:ext>
            </p:extLst>
          </p:nvPr>
        </p:nvGraphicFramePr>
        <p:xfrm>
          <a:off x="127404" y="258026"/>
          <a:ext cx="11932171" cy="634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76">
                  <a:extLst>
                    <a:ext uri="{9D8B030D-6E8A-4147-A177-3AD203B41FA5}">
                      <a16:colId xmlns:a16="http://schemas.microsoft.com/office/drawing/2014/main" val="2942788899"/>
                    </a:ext>
                  </a:extLst>
                </a:gridCol>
                <a:gridCol w="9330095">
                  <a:extLst>
                    <a:ext uri="{9D8B030D-6E8A-4147-A177-3AD203B41FA5}">
                      <a16:colId xmlns:a16="http://schemas.microsoft.com/office/drawing/2014/main" val="740851954"/>
                    </a:ext>
                  </a:extLst>
                </a:gridCol>
              </a:tblGrid>
              <a:tr h="357475">
                <a:tc>
                  <a:txBody>
                    <a:bodyPr/>
                    <a:lstStyle/>
                    <a:p>
                      <a:r>
                        <a:rPr lang="en-US" sz="2200"/>
                        <a:t>Medida Cautelar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Característica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4003261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/>
                        <a:t>Sequestro tradicional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Recai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sobre</a:t>
                      </a:r>
                      <a:r>
                        <a:rPr lang="en-US" sz="2200" dirty="0"/>
                        <a:t> bens </a:t>
                      </a:r>
                      <a:r>
                        <a:rPr lang="en-US" sz="2200" dirty="0" err="1"/>
                        <a:t>móveis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imóveis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proveito</a:t>
                      </a:r>
                      <a:r>
                        <a:rPr lang="en-US" sz="2200" dirty="0"/>
                        <a:t> do crime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3108236477"/>
                  </a:ext>
                </a:extLst>
              </a:tr>
              <a:tr h="666822">
                <a:tc>
                  <a:txBody>
                    <a:bodyPr/>
                    <a:lstStyle/>
                    <a:p>
                      <a:r>
                        <a:rPr lang="en-US" sz="2200"/>
                        <a:t>Sequestro pelo equivalente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Recai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sobre</a:t>
                      </a:r>
                      <a:r>
                        <a:rPr lang="en-US" sz="2200" dirty="0"/>
                        <a:t> bens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valores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equivalentes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produto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proveito</a:t>
                      </a:r>
                      <a:r>
                        <a:rPr lang="en-US" sz="2200" dirty="0"/>
                        <a:t> do crime </a:t>
                      </a:r>
                      <a:r>
                        <a:rPr lang="en-US" sz="2200" dirty="0" err="1"/>
                        <a:t>quando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estes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não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forem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encontrados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quando</a:t>
                      </a:r>
                      <a:r>
                        <a:rPr lang="en-US" sz="2200" dirty="0"/>
                        <a:t> se </a:t>
                      </a:r>
                      <a:r>
                        <a:rPr lang="en-US" sz="2200" dirty="0" err="1"/>
                        <a:t>localizarem</a:t>
                      </a:r>
                      <a:r>
                        <a:rPr lang="en-US" sz="2200" dirty="0"/>
                        <a:t> no exterior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1057395765"/>
                  </a:ext>
                </a:extLst>
              </a:tr>
              <a:tr h="980808">
                <a:tc>
                  <a:txBody>
                    <a:bodyPr/>
                    <a:lstStyle/>
                    <a:p>
                      <a:r>
                        <a:rPr lang="en-US" sz="2200" dirty="0" err="1"/>
                        <a:t>Sequestro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alargado</a:t>
                      </a:r>
                      <a:r>
                        <a:rPr lang="en-US" sz="2200" dirty="0"/>
                        <a:t> (CPP e LD)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Recai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sobre</a:t>
                      </a:r>
                      <a:r>
                        <a:rPr lang="en-US" sz="2200" dirty="0"/>
                        <a:t> o </a:t>
                      </a:r>
                      <a:r>
                        <a:rPr lang="en-US" sz="2200" dirty="0" err="1"/>
                        <a:t>patrimônio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incongruente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quando</a:t>
                      </a:r>
                      <a:r>
                        <a:rPr lang="en-US" sz="2200" dirty="0"/>
                        <a:t> a </a:t>
                      </a:r>
                      <a:r>
                        <a:rPr lang="en-US" sz="2200" dirty="0" err="1"/>
                        <a:t>infração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possuir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pena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máxima</a:t>
                      </a:r>
                      <a:r>
                        <a:rPr lang="en-US" sz="2200" dirty="0"/>
                        <a:t> superior a 6 </a:t>
                      </a:r>
                      <a:r>
                        <a:rPr lang="en-US" sz="2200" dirty="0" err="1"/>
                        <a:t>anos</a:t>
                      </a:r>
                      <a:r>
                        <a:rPr lang="en-US" sz="2200" dirty="0"/>
                        <a:t> de </a:t>
                      </a:r>
                      <a:r>
                        <a:rPr lang="en-US" sz="2200" dirty="0" err="1"/>
                        <a:t>reclusão</a:t>
                      </a:r>
                      <a:r>
                        <a:rPr lang="en-US" sz="2200" dirty="0"/>
                        <a:t>., 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4012312930"/>
                  </a:ext>
                </a:extLst>
              </a:tr>
              <a:tr h="976169">
                <a:tc>
                  <a:txBody>
                    <a:bodyPr/>
                    <a:lstStyle/>
                    <a:p>
                      <a:r>
                        <a:rPr lang="en-US" sz="2200"/>
                        <a:t>Sequestro especial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Recai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sobre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todo</a:t>
                      </a:r>
                      <a:r>
                        <a:rPr lang="en-US" sz="2200" dirty="0"/>
                        <a:t> o </a:t>
                      </a:r>
                      <a:r>
                        <a:rPr lang="en-US" sz="2200" dirty="0" err="1"/>
                        <a:t>patrimônio</a:t>
                      </a:r>
                      <a:r>
                        <a:rPr lang="en-US" sz="2200" dirty="0"/>
                        <a:t> do </a:t>
                      </a:r>
                      <a:r>
                        <a:rPr lang="en-US" sz="2200" dirty="0" err="1"/>
                        <a:t>acusado</a:t>
                      </a:r>
                      <a:r>
                        <a:rPr lang="en-US" sz="2200" dirty="0"/>
                        <a:t>.  </a:t>
                      </a:r>
                      <a:r>
                        <a:rPr lang="en-US" sz="2200" dirty="0" err="1"/>
                        <a:t>Aplicável</a:t>
                      </a:r>
                      <a:r>
                        <a:rPr lang="en-US" sz="2200" dirty="0"/>
                        <a:t> para </a:t>
                      </a:r>
                      <a:r>
                        <a:rPr lang="en-US" sz="2200" dirty="0" err="1"/>
                        <a:t>os</a:t>
                      </a:r>
                      <a:r>
                        <a:rPr lang="en-US" sz="2200" dirty="0"/>
                        <a:t> crimes </a:t>
                      </a:r>
                      <a:r>
                        <a:rPr lang="en-US" sz="2200" dirty="0" err="1"/>
                        <a:t>resulte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prejuízo</a:t>
                      </a:r>
                      <a:r>
                        <a:rPr lang="en-US" sz="2200" dirty="0"/>
                        <a:t> para a Fazenda Pública e </a:t>
                      </a:r>
                      <a:r>
                        <a:rPr lang="en-US" sz="2200" dirty="0" err="1"/>
                        <a:t>desde</a:t>
                      </a:r>
                      <a:r>
                        <a:rPr lang="en-US" sz="2200" dirty="0"/>
                        <a:t> que dele </a:t>
                      </a:r>
                      <a:r>
                        <a:rPr lang="en-US" sz="2200" dirty="0" err="1"/>
                        <a:t>exista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locupletamento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ilícito</a:t>
                      </a:r>
                      <a:r>
                        <a:rPr lang="en-US" sz="2200" dirty="0"/>
                        <a:t> para o </a:t>
                      </a:r>
                      <a:r>
                        <a:rPr lang="en-US" sz="2200" dirty="0" err="1"/>
                        <a:t>indiciado</a:t>
                      </a:r>
                      <a:r>
                        <a:rPr lang="en-US" sz="2200" dirty="0"/>
                        <a:t>. </a:t>
                      </a:r>
                      <a:r>
                        <a:rPr lang="en-US" sz="2200" dirty="0" err="1"/>
                        <a:t>Garante</a:t>
                      </a:r>
                      <a:r>
                        <a:rPr lang="en-US" sz="2200" dirty="0"/>
                        <a:t> o </a:t>
                      </a:r>
                      <a:r>
                        <a:rPr lang="en-US" sz="2200" dirty="0" err="1"/>
                        <a:t>confisco</a:t>
                      </a:r>
                      <a:r>
                        <a:rPr lang="en-US" sz="2200" dirty="0"/>
                        <a:t> e o </a:t>
                      </a:r>
                      <a:r>
                        <a:rPr lang="en-US" sz="2200" dirty="0" err="1"/>
                        <a:t>ressarcimento</a:t>
                      </a:r>
                      <a:r>
                        <a:rPr lang="en-US" sz="2200" dirty="0"/>
                        <a:t> do </a:t>
                      </a:r>
                      <a:r>
                        <a:rPr lang="en-US" sz="2200" dirty="0" err="1"/>
                        <a:t>dano</a:t>
                      </a:r>
                      <a:r>
                        <a:rPr lang="en-US" sz="2200" dirty="0"/>
                        <a:t>.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2746050033"/>
                  </a:ext>
                </a:extLst>
              </a:tr>
              <a:tr h="357475">
                <a:tc>
                  <a:txBody>
                    <a:bodyPr/>
                    <a:lstStyle/>
                    <a:p>
                      <a:r>
                        <a:rPr lang="en-US" sz="2200"/>
                        <a:t>Hipoteca 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Visa a reparação do dano. Incide sobre bens imóveis.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3795146300"/>
                  </a:ext>
                </a:extLst>
              </a:tr>
              <a:tr h="976169">
                <a:tc>
                  <a:txBody>
                    <a:bodyPr/>
                    <a:lstStyle/>
                    <a:p>
                      <a:r>
                        <a:rPr lang="en-US" sz="2200"/>
                        <a:t>Arresto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Visa a </a:t>
                      </a:r>
                      <a:r>
                        <a:rPr lang="en-US" sz="2200" dirty="0" err="1"/>
                        <a:t>reparação</a:t>
                      </a:r>
                      <a:r>
                        <a:rPr lang="en-US" sz="2200" dirty="0"/>
                        <a:t> do </a:t>
                      </a:r>
                      <a:r>
                        <a:rPr lang="en-US" sz="2200" dirty="0" err="1"/>
                        <a:t>dano</a:t>
                      </a:r>
                      <a:r>
                        <a:rPr lang="en-US" sz="2200" dirty="0"/>
                        <a:t>. Duas </a:t>
                      </a:r>
                      <a:r>
                        <a:rPr lang="en-US" sz="2200" dirty="0" err="1"/>
                        <a:t>espécies</a:t>
                      </a:r>
                      <a:r>
                        <a:rPr lang="en-US" sz="2200" dirty="0"/>
                        <a:t>: a) </a:t>
                      </a:r>
                      <a:r>
                        <a:rPr lang="en-US" sz="2200" dirty="0" err="1"/>
                        <a:t>aresto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prévio</a:t>
                      </a:r>
                      <a:r>
                        <a:rPr lang="en-US" sz="2200" dirty="0"/>
                        <a:t>, que </a:t>
                      </a:r>
                      <a:r>
                        <a:rPr lang="en-US" sz="2200" dirty="0" err="1"/>
                        <a:t>pode</a:t>
                      </a:r>
                      <a:r>
                        <a:rPr lang="en-US" sz="2200" dirty="0"/>
                        <a:t> ser </a:t>
                      </a:r>
                      <a:r>
                        <a:rPr lang="en-US" sz="2200" dirty="0" err="1"/>
                        <a:t>adotado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como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medida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preparatória</a:t>
                      </a:r>
                      <a:r>
                        <a:rPr lang="en-US" sz="2200" dirty="0"/>
                        <a:t> à </a:t>
                      </a:r>
                      <a:r>
                        <a:rPr lang="en-US" sz="2200" dirty="0" err="1"/>
                        <a:t>hipoteca</a:t>
                      </a:r>
                      <a:r>
                        <a:rPr lang="en-US" sz="2200" dirty="0"/>
                        <a:t> legal (136); b) </a:t>
                      </a:r>
                      <a:r>
                        <a:rPr lang="en-US" sz="2200" dirty="0" err="1"/>
                        <a:t>arresto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subsidiário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cabível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quando</a:t>
                      </a:r>
                      <a:r>
                        <a:rPr lang="en-US" sz="2200" dirty="0"/>
                        <a:t> o </a:t>
                      </a:r>
                      <a:r>
                        <a:rPr lang="en-US" sz="2200" dirty="0" err="1"/>
                        <a:t>imputado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não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possuir</a:t>
                      </a:r>
                      <a:r>
                        <a:rPr lang="en-US" sz="2200" dirty="0"/>
                        <a:t> bens </a:t>
                      </a:r>
                      <a:r>
                        <a:rPr lang="en-US" sz="2200" dirty="0" err="1"/>
                        <a:t>imóveis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estes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sejam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insuficientes</a:t>
                      </a:r>
                      <a:r>
                        <a:rPr lang="en-US" sz="2200" dirty="0"/>
                        <a:t>.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3494780439"/>
                  </a:ext>
                </a:extLst>
              </a:tr>
              <a:tr h="1294047">
                <a:tc>
                  <a:txBody>
                    <a:bodyPr/>
                    <a:lstStyle/>
                    <a:p>
                      <a:r>
                        <a:rPr lang="en-US" sz="2200" dirty="0" err="1"/>
                        <a:t>Medidas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Assecuratórias</a:t>
                      </a:r>
                      <a:r>
                        <a:rPr lang="en-US" sz="2200" dirty="0"/>
                        <a:t> (Lei de </a:t>
                      </a:r>
                      <a:r>
                        <a:rPr lang="en-US" sz="2200" dirty="0" err="1"/>
                        <a:t>Lavagem</a:t>
                      </a:r>
                      <a:r>
                        <a:rPr lang="en-US" sz="2200" dirty="0"/>
                        <a:t> e Lei de </a:t>
                      </a:r>
                      <a:r>
                        <a:rPr lang="en-US" sz="2200" dirty="0" err="1"/>
                        <a:t>Terrorismo</a:t>
                      </a:r>
                      <a:r>
                        <a:rPr lang="en-US" sz="2200" dirty="0"/>
                        <a:t>)</a:t>
                      </a:r>
                    </a:p>
                  </a:txBody>
                  <a:tcPr marL="47418" marR="47418" marT="23710" marB="23710"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Incide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sobre</a:t>
                      </a:r>
                      <a:r>
                        <a:rPr lang="en-US" sz="2200" dirty="0"/>
                        <a:t> bens, </a:t>
                      </a:r>
                      <a:r>
                        <a:rPr lang="en-US" sz="2200" dirty="0" err="1"/>
                        <a:t>direitos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valores</a:t>
                      </a:r>
                      <a:r>
                        <a:rPr lang="en-US" sz="2200" dirty="0"/>
                        <a:t> do </a:t>
                      </a:r>
                      <a:r>
                        <a:rPr lang="en-US" sz="2200" dirty="0" err="1"/>
                        <a:t>investigado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acusado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existentes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nome</a:t>
                      </a:r>
                      <a:r>
                        <a:rPr lang="en-US" sz="2200" dirty="0"/>
                        <a:t> de </a:t>
                      </a:r>
                      <a:r>
                        <a:rPr lang="en-US" sz="2200" dirty="0" err="1"/>
                        <a:t>interpostas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pessoas</a:t>
                      </a:r>
                      <a:r>
                        <a:rPr lang="en-US" sz="2200" dirty="0"/>
                        <a:t>, que </a:t>
                      </a:r>
                      <a:r>
                        <a:rPr lang="en-US" sz="2200" dirty="0" err="1"/>
                        <a:t>sejam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instrumento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produto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proveito</a:t>
                      </a:r>
                      <a:r>
                        <a:rPr lang="en-US" sz="2200" dirty="0"/>
                        <a:t> dos crimes. </a:t>
                      </a:r>
                      <a:r>
                        <a:rPr lang="en-US" sz="2200" dirty="0" err="1"/>
                        <a:t>Também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pode</a:t>
                      </a:r>
                      <a:r>
                        <a:rPr lang="en-US" sz="2200" dirty="0"/>
                        <a:t> ser </a:t>
                      </a:r>
                      <a:r>
                        <a:rPr lang="en-US" sz="2200" dirty="0" err="1"/>
                        <a:t>decretada</a:t>
                      </a:r>
                      <a:r>
                        <a:rPr lang="en-US" sz="2200" dirty="0"/>
                        <a:t> para </a:t>
                      </a:r>
                      <a:r>
                        <a:rPr lang="en-US" sz="2200" dirty="0" err="1"/>
                        <a:t>reparação</a:t>
                      </a:r>
                      <a:r>
                        <a:rPr lang="en-US" sz="2200" dirty="0"/>
                        <a:t> do </a:t>
                      </a:r>
                      <a:r>
                        <a:rPr lang="en-US" sz="2200" dirty="0" err="1"/>
                        <a:t>dano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ou</a:t>
                      </a:r>
                      <a:r>
                        <a:rPr lang="en-US" sz="2200" dirty="0"/>
                        <a:t> para </a:t>
                      </a:r>
                      <a:r>
                        <a:rPr lang="en-US" sz="2200" dirty="0" err="1"/>
                        <a:t>pagamento</a:t>
                      </a:r>
                      <a:r>
                        <a:rPr lang="en-US" sz="2200" dirty="0"/>
                        <a:t> de </a:t>
                      </a:r>
                      <a:r>
                        <a:rPr lang="en-US" sz="2200" dirty="0" err="1"/>
                        <a:t>prestação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pecuniária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multa</a:t>
                      </a:r>
                      <a:r>
                        <a:rPr lang="en-US" sz="2200" dirty="0"/>
                        <a:t> e </a:t>
                      </a:r>
                      <a:r>
                        <a:rPr lang="en-US" sz="2200" dirty="0" err="1"/>
                        <a:t>custas</a:t>
                      </a:r>
                      <a:r>
                        <a:rPr lang="en-US" sz="2200" dirty="0"/>
                        <a:t>. </a:t>
                      </a:r>
                    </a:p>
                  </a:txBody>
                  <a:tcPr marL="47418" marR="47418" marT="23710" marB="23710" anchor="ctr"/>
                </a:tc>
                <a:extLst>
                  <a:ext uri="{0D108BD9-81ED-4DB2-BD59-A6C34878D82A}">
                    <a16:rowId xmlns:a16="http://schemas.microsoft.com/office/drawing/2014/main" val="124123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36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36450-178A-EE13-D064-328316C6C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268BC-B9E1-575C-FCF8-230931F4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/>
            <a:r>
              <a:rPr lang="pt-BR" sz="6600" dirty="0">
                <a:solidFill>
                  <a:srgbClr val="FFFFFF">
                    <a:alpha val="90000"/>
                  </a:srgbClr>
                </a:solidFill>
              </a:rPr>
              <a:t>ALIENAÇÃO ANTECIPADA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024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CEDC8-8AEB-D58C-7F42-00DDD47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pt-BR" sz="4000" dirty="0">
                <a:solidFill>
                  <a:srgbClr val="FFFFFF">
                    <a:alpha val="90000"/>
                  </a:srgbClr>
                </a:solidFill>
              </a:rPr>
              <a:t>ALIENAÇÃO ANTECIPADA </a:t>
            </a:r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9935-5E00-7A2F-912E-F997FD0A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CPP, Art. 144-A.  O </a:t>
            </a:r>
            <a:r>
              <a:rPr lang="en-US" sz="3600" dirty="0" err="1"/>
              <a:t>juiz</a:t>
            </a:r>
            <a:r>
              <a:rPr lang="en-US" sz="3600" dirty="0"/>
              <a:t> </a:t>
            </a:r>
            <a:r>
              <a:rPr lang="en-US" sz="3600" dirty="0" err="1"/>
              <a:t>determinará</a:t>
            </a:r>
            <a:r>
              <a:rPr lang="en-US" sz="3600" dirty="0"/>
              <a:t> a </a:t>
            </a:r>
            <a:r>
              <a:rPr lang="en-US" sz="3600" dirty="0" err="1"/>
              <a:t>alienação</a:t>
            </a:r>
            <a:r>
              <a:rPr lang="en-US" sz="3600" dirty="0"/>
              <a:t> </a:t>
            </a:r>
            <a:r>
              <a:rPr lang="en-US" sz="3600" dirty="0" err="1"/>
              <a:t>antecipada</a:t>
            </a:r>
            <a:r>
              <a:rPr lang="en-US" sz="3600" dirty="0"/>
              <a:t> para </a:t>
            </a:r>
            <a:r>
              <a:rPr lang="en-US" sz="3600" dirty="0" err="1"/>
              <a:t>preservação</a:t>
            </a:r>
            <a:r>
              <a:rPr lang="en-US" sz="3600" dirty="0"/>
              <a:t> do valor dos bens sempre que </a:t>
            </a:r>
            <a:r>
              <a:rPr lang="en-US" sz="3600" dirty="0" err="1"/>
              <a:t>estiverem</a:t>
            </a:r>
            <a:r>
              <a:rPr lang="en-US" sz="3600" dirty="0"/>
              <a:t> </a:t>
            </a:r>
            <a:r>
              <a:rPr lang="en-US" sz="3600" dirty="0" err="1"/>
              <a:t>sujeitos</a:t>
            </a:r>
            <a:r>
              <a:rPr lang="en-US" sz="3600" dirty="0"/>
              <a:t> a </a:t>
            </a:r>
            <a:r>
              <a:rPr lang="en-US" sz="3600" dirty="0" err="1"/>
              <a:t>qualquer</a:t>
            </a:r>
            <a:r>
              <a:rPr lang="en-US" sz="3600" dirty="0"/>
              <a:t> </a:t>
            </a:r>
            <a:r>
              <a:rPr lang="en-US" sz="3600" dirty="0" err="1"/>
              <a:t>grau</a:t>
            </a:r>
            <a:r>
              <a:rPr lang="en-US" sz="3600" dirty="0"/>
              <a:t> de </a:t>
            </a:r>
            <a:r>
              <a:rPr lang="en-US" sz="3600" dirty="0" err="1"/>
              <a:t>deterioração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depreciação</a:t>
            </a:r>
            <a:r>
              <a:rPr lang="en-US" sz="3600" dirty="0"/>
              <a:t>,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quando</a:t>
            </a:r>
            <a:r>
              <a:rPr lang="en-US" sz="3600" dirty="0"/>
              <a:t> </a:t>
            </a:r>
            <a:r>
              <a:rPr lang="en-US" sz="3600" dirty="0" err="1"/>
              <a:t>houver</a:t>
            </a:r>
            <a:r>
              <a:rPr lang="en-US" sz="3600" dirty="0"/>
              <a:t> </a:t>
            </a:r>
            <a:r>
              <a:rPr lang="en-US" sz="3600" dirty="0" err="1"/>
              <a:t>dificuldade</a:t>
            </a:r>
            <a:r>
              <a:rPr lang="en-US" sz="3600" dirty="0"/>
              <a:t> para </a:t>
            </a:r>
            <a:r>
              <a:rPr lang="en-US" sz="3600" dirty="0" err="1"/>
              <a:t>sua</a:t>
            </a:r>
            <a:r>
              <a:rPr lang="en-US" sz="3600" dirty="0"/>
              <a:t> </a:t>
            </a:r>
            <a:r>
              <a:rPr lang="en-US" sz="3600" dirty="0" err="1"/>
              <a:t>manutenção</a:t>
            </a:r>
            <a:r>
              <a:rPr lang="en-US" sz="3600" dirty="0"/>
              <a:t>.    </a:t>
            </a:r>
          </a:p>
        </p:txBody>
      </p:sp>
    </p:spTree>
    <p:extLst>
      <p:ext uri="{BB962C8B-B14F-4D97-AF65-F5344CB8AC3E}">
        <p14:creationId xmlns:p14="http://schemas.microsoft.com/office/powerpoint/2010/main" val="853416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EEFD5-A20B-1C2E-157C-D82A71DB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endParaRPr lang="pt-BR" sz="4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31B9-1DB7-34CA-4BD7-CDCBAEC6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n-US" sz="2000"/>
              <a:t>Muito obrigado!</a:t>
            </a:r>
          </a:p>
          <a:p>
            <a:r>
              <a:rPr lang="en-US" sz="2000"/>
              <a:t>leandromusa@mpf.mp.br</a:t>
            </a:r>
            <a:endParaRPr lang="pt-BR" sz="2000" dirty="0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A244BF1-D615-A61C-3D35-63347B1C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0" y="735480"/>
            <a:ext cx="11614160" cy="58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1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806AF-B3C8-43A7-2526-213D06D0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D68C6-3A34-90C5-8DDF-DE60CDACB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186255" cy="4709131"/>
          </a:xfrm>
        </p:spPr>
        <p:txBody>
          <a:bodyPr anchor="ctr">
            <a:normAutofit/>
          </a:bodyPr>
          <a:lstStyle/>
          <a:p>
            <a:pPr algn="ctr"/>
            <a:r>
              <a:rPr lang="pt-BR" sz="4400" dirty="0">
                <a:solidFill>
                  <a:srgbClr val="FFFEFF"/>
                </a:solidFill>
              </a:rPr>
              <a:t>MUITO OBRIGADO</a:t>
            </a:r>
            <a:br>
              <a:rPr lang="pt-BR" dirty="0">
                <a:solidFill>
                  <a:srgbClr val="FFFEFF"/>
                </a:solidFill>
              </a:rPr>
            </a:br>
            <a:endParaRPr lang="pt-BR" dirty="0">
              <a:solidFill>
                <a:srgbClr val="FFFE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2D466-7A43-A134-08C0-01295804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LEANDRO MUSA DE ALMEIDA</a:t>
            </a:r>
          </a:p>
          <a:p>
            <a:pPr marL="0" indent="0" algn="ctr">
              <a:buNone/>
            </a:pPr>
            <a:r>
              <a:rPr lang="en-US" sz="3200" dirty="0" err="1"/>
              <a:t>leandromusa@mpf.mp.br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+55 11 97054-9862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0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A7965-F95F-4BFA-B210-8FA465C9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229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593</Words>
  <Application>Microsoft Office PowerPoint</Application>
  <PresentationFormat>Widescreen</PresentationFormat>
  <Paragraphs>45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Gill Sans MT</vt:lpstr>
      <vt:lpstr>Wingdings 2</vt:lpstr>
      <vt:lpstr>DividendVTI</vt:lpstr>
      <vt:lpstr>PowerPoint Presentation</vt:lpstr>
      <vt:lpstr>III COLÓQUIO INTERNACIONAL DE DIREITO PROCESSUAL  maputo, 13 e 14 fev 2025 </vt:lpstr>
      <vt:lpstr>Medidas Cautelares Patrimoniais </vt:lpstr>
      <vt:lpstr>PowerPoint Presentation</vt:lpstr>
      <vt:lpstr>ALIENAÇÃO ANTECIPADA </vt:lpstr>
      <vt:lpstr>ALIENAÇÃO ANTECIPADA </vt:lpstr>
      <vt:lpstr>PowerPoint Presentation</vt:lpstr>
      <vt:lpstr>MUITO OBRIGADO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COLÓQUIO INTERNACIONAL DE DIREITO PROCESSUAL  maputo, 13 e 14 fev 2025 </dc:title>
  <dc:creator>LEANDRO M DE ALMEIDA</dc:creator>
  <cp:lastModifiedBy>Preferred Customer</cp:lastModifiedBy>
  <cp:revision>4</cp:revision>
  <dcterms:created xsi:type="dcterms:W3CDTF">2025-02-12T21:20:51Z</dcterms:created>
  <dcterms:modified xsi:type="dcterms:W3CDTF">2025-02-13T10:33:37Z</dcterms:modified>
</cp:coreProperties>
</file>