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2"/>
    <p:sldId id="256" r:id="rId3"/>
    <p:sldId id="257" r:id="rId4"/>
    <p:sldId id="305" r:id="rId5"/>
    <p:sldId id="258" r:id="rId6"/>
    <p:sldId id="259" r:id="rId7"/>
    <p:sldId id="280" r:id="rId8"/>
    <p:sldId id="281" r:id="rId9"/>
    <p:sldId id="260" r:id="rId10"/>
    <p:sldId id="277" r:id="rId11"/>
    <p:sldId id="261" r:id="rId12"/>
    <p:sldId id="283" r:id="rId13"/>
    <p:sldId id="282" r:id="rId14"/>
    <p:sldId id="262" r:id="rId15"/>
    <p:sldId id="284" r:id="rId16"/>
    <p:sldId id="288" r:id="rId17"/>
    <p:sldId id="285" r:id="rId18"/>
    <p:sldId id="286" r:id="rId19"/>
    <p:sldId id="289" r:id="rId20"/>
    <p:sldId id="290" r:id="rId21"/>
    <p:sldId id="292" r:id="rId22"/>
    <p:sldId id="287" r:id="rId23"/>
    <p:sldId id="263" r:id="rId24"/>
    <p:sldId id="291" r:id="rId25"/>
    <p:sldId id="264" r:id="rId26"/>
    <p:sldId id="265" r:id="rId27"/>
    <p:sldId id="300" r:id="rId28"/>
    <p:sldId id="301" r:id="rId29"/>
    <p:sldId id="302" r:id="rId30"/>
    <p:sldId id="304" r:id="rId31"/>
    <p:sldId id="307" r:id="rId3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BF0F-121B-42B9-84E3-B07535CA85E2}" type="datetimeFigureOut">
              <a:rPr lang="pt-PT" smtClean="0"/>
              <a:t>13/02/2025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4E11-4E95-4FEC-AAA9-1AB93BCB1BF2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731F34-F909-42B8-B2A9-8DA5229EB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5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Instrumentos Regionais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Resolução nº 7/2002, de 26 de Fevereiro - Ratifica o </a:t>
            </a:r>
            <a:r>
              <a:rPr lang="pt-PT" b="1" dirty="0"/>
              <a:t>Protocolo da SADC sobre Cooperação nas Áreas de Política, Defesa e Segurança</a:t>
            </a:r>
            <a:r>
              <a:rPr lang="pt-PT" dirty="0"/>
              <a:t>, assinado em </a:t>
            </a:r>
            <a:r>
              <a:rPr lang="pt-PT" dirty="0" err="1"/>
              <a:t>Blantyre</a:t>
            </a:r>
            <a:r>
              <a:rPr lang="pt-PT" dirty="0"/>
              <a:t>, Malawi em 14 de Agosto de 2001, pelos Chefes de Estado e do Governo da SADC.</a:t>
            </a:r>
          </a:p>
          <a:p>
            <a:pPr algn="just"/>
            <a:r>
              <a:rPr lang="pt-PT" dirty="0"/>
              <a:t>Um dos objectivos, entre outros, é o estabelecimento de uma cooperação estreita entre os serviços da Polícia e Segurança de Estado dos Estados Parte visando o combate à criminalidade transnacional, incluindo os actos terroristas.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Quadro Legal Nacional – </a:t>
            </a:r>
            <a:r>
              <a:rPr lang="pt-PT" sz="2800" dirty="0">
                <a:latin typeface="Arial Nova" panose="020B0504020202020204" pitchFamily="34" charset="0"/>
              </a:rPr>
              <a:t>Breve referencia histórica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Arial Nova" panose="020B0504020202020204" pitchFamily="34" charset="0"/>
              </a:rPr>
              <a:t>Em Moçambique, o terrorismo foi sempre tratado como crime e a primeira previsão legal surgiu 4 anos após a independência.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 Lei n.º 2/79, de 1 de Março - Lei dos Crimes Contra a Segurança do Povo e do Estado Popular, para responder à necessidade de defender a vida e as conquistas do Povo Moçambicano (preâmbulo da lei). 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Previa o crime de terrorismo, punível com pena de </a:t>
            </a:r>
            <a:r>
              <a:rPr lang="pt-PT" b="1" dirty="0">
                <a:latin typeface="Arial Nova" panose="020B0504020202020204" pitchFamily="34" charset="0"/>
              </a:rPr>
              <a:t>doze a trinta anos de prisão</a:t>
            </a:r>
            <a:r>
              <a:rPr lang="pt-PT" dirty="0">
                <a:latin typeface="Arial Nova" panose="020B0504020202020204" pitchFamily="34" charset="0"/>
              </a:rPr>
              <a:t>, ou com a </a:t>
            </a:r>
            <a:r>
              <a:rPr lang="pt-PT" b="1" dirty="0">
                <a:latin typeface="Arial Nova" panose="020B0504020202020204" pitchFamily="34" charset="0"/>
              </a:rPr>
              <a:t>pena de morte </a:t>
            </a:r>
            <a:r>
              <a:rPr lang="pt-PT" dirty="0">
                <a:latin typeface="Arial Nova" panose="020B0504020202020204" pitchFamily="34" charset="0"/>
              </a:rPr>
              <a:t>se derem causa a morte ou incapacidade permanente. (</a:t>
            </a:r>
            <a:r>
              <a:rPr lang="pt-PT" dirty="0" err="1">
                <a:latin typeface="Arial Nova" panose="020B0504020202020204" pitchFamily="34" charset="0"/>
              </a:rPr>
              <a:t>art</a:t>
            </a:r>
            <a:r>
              <a:rPr lang="pt-PT" dirty="0">
                <a:latin typeface="Arial Nova" panose="020B0504020202020204" pitchFamily="34" charset="0"/>
              </a:rPr>
              <a:t>. 24 da Lei).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Quadro Legal Nacional – </a:t>
            </a:r>
            <a:r>
              <a:rPr lang="pt-PT" sz="2800" dirty="0">
                <a:latin typeface="Arial Nova" panose="020B0504020202020204" pitchFamily="34" charset="0"/>
              </a:rPr>
              <a:t>Breve referencia histórica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3735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>
                <a:latin typeface="Arial Nova" panose="020B0504020202020204" pitchFamily="34" charset="0"/>
              </a:rPr>
              <a:t>Lei n.º 3/79, de 29 de Março – Criou o </a:t>
            </a:r>
            <a:r>
              <a:rPr lang="pt-PT" b="1" dirty="0">
                <a:latin typeface="Arial Nova" panose="020B0504020202020204" pitchFamily="34" charset="0"/>
              </a:rPr>
              <a:t>Tribunal Militar Revolucionário</a:t>
            </a:r>
            <a:r>
              <a:rPr lang="pt-PT" dirty="0">
                <a:latin typeface="Arial Nova" panose="020B0504020202020204" pitchFamily="34" charset="0"/>
              </a:rPr>
              <a:t>, entidade exclusivamente competente para o julgamento dos crimes contra a segurança do Povo e do Estado Popular, incluindo o terrorismo.</a:t>
            </a:r>
          </a:p>
          <a:p>
            <a:pPr algn="just"/>
            <a:endParaRPr lang="pt-PT" dirty="0">
              <a:latin typeface="Arial Nova" panose="020B0504020202020204" pitchFamily="34" charset="0"/>
            </a:endParaRP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Lei nº 5/83 de 31 de Março - Estabelecer a </a:t>
            </a:r>
            <a:r>
              <a:rPr lang="pt-PT" b="1" dirty="0">
                <a:latin typeface="Arial Nova" panose="020B0504020202020204" pitchFamily="34" charset="0"/>
              </a:rPr>
              <a:t>pena de chicotada </a:t>
            </a:r>
            <a:r>
              <a:rPr lang="pt-PT" dirty="0">
                <a:latin typeface="Arial Nova" panose="020B0504020202020204" pitchFamily="34" charset="0"/>
              </a:rPr>
              <a:t>aos autores dos crimes contra a segurança do Povo e do Estado Popular, que não poderia ser aplicada aos condenados à morte (</a:t>
            </a:r>
            <a:r>
              <a:rPr lang="pt-PT" dirty="0" err="1">
                <a:latin typeface="Arial Nova" panose="020B0504020202020204" pitchFamily="34" charset="0"/>
              </a:rPr>
              <a:t>art</a:t>
            </a:r>
            <a:r>
              <a:rPr lang="pt-PT" dirty="0">
                <a:latin typeface="Arial Nova" panose="020B0504020202020204" pitchFamily="34" charset="0"/>
              </a:rPr>
              <a:t>. 4).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Lei n.º 4/89, de 18 de Setembro - Revogou a Lei n.º 5/83, de 31 de Março)  e foi afastada a pena de chicotada em Moçambique.</a:t>
            </a:r>
          </a:p>
          <a:p>
            <a:pPr algn="just"/>
            <a:endParaRPr lang="pt-PT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Quadro Legal Nacional – </a:t>
            </a:r>
            <a:r>
              <a:rPr lang="pt-PT" sz="2800" dirty="0">
                <a:latin typeface="Arial Nova" panose="020B0504020202020204" pitchFamily="34" charset="0"/>
              </a:rPr>
              <a:t>Breve referencia histórica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Arial Nova" panose="020B0504020202020204" pitchFamily="34" charset="0"/>
              </a:rPr>
              <a:t>CRM de 1990 (Artigo 70)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1. Todo o cidadão tem direito à vida. Tem direito à </a:t>
            </a:r>
            <a:r>
              <a:rPr lang="pt-PT" b="1" dirty="0">
                <a:latin typeface="Arial Nova" panose="020B0504020202020204" pitchFamily="34" charset="0"/>
              </a:rPr>
              <a:t>integridade física e não pode ser sujeito a tortura ou tratamentos cruéis ou desumanos.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2. Na República de Moçambique </a:t>
            </a:r>
            <a:r>
              <a:rPr lang="pt-PT" b="1" dirty="0">
                <a:latin typeface="Arial Nova" panose="020B0504020202020204" pitchFamily="34" charset="0"/>
              </a:rPr>
              <a:t>não há pena de morte</a:t>
            </a:r>
            <a:r>
              <a:rPr lang="pt-PT" dirty="0">
                <a:latin typeface="Arial Nova" panose="020B0504020202020204" pitchFamily="34" charset="0"/>
              </a:rPr>
              <a:t>.</a:t>
            </a:r>
          </a:p>
          <a:p>
            <a:pPr algn="just"/>
            <a:endParaRPr lang="pt-PT" dirty="0">
              <a:latin typeface="Arial Nova" panose="020B0504020202020204" pitchFamily="34" charset="0"/>
            </a:endParaRP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Lei n.º 19/91, de 18 de Agosto - Manteve o terrorismo como crime,  punível com pena de prisão de </a:t>
            </a:r>
            <a:r>
              <a:rPr lang="pt-PT" b="1" dirty="0">
                <a:latin typeface="Arial Nova" panose="020B0504020202020204" pitchFamily="34" charset="0"/>
              </a:rPr>
              <a:t>3 dias a 24 anos</a:t>
            </a:r>
            <a:r>
              <a:rPr lang="pt-PT" dirty="0">
                <a:latin typeface="Arial Nova" panose="020B0504020202020204" pitchFamily="34" charset="0"/>
              </a:rPr>
              <a:t>.</a:t>
            </a:r>
          </a:p>
          <a:p>
            <a:pPr algn="just"/>
            <a:endParaRPr lang="pt-PT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 Nova" panose="020B0504020202020204" pitchFamily="34" charset="0"/>
              </a:rPr>
              <a:t>Quadro Legal Nacional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Lei n.º 35/2014, de 31 de Dezembro (Lei da revisão do Código Penal), o crime de terrorismo passa a ser previsto no Código Penal (</a:t>
            </a:r>
            <a:r>
              <a:rPr lang="pt-PT" dirty="0" err="1"/>
              <a:t>art</a:t>
            </a:r>
            <a:r>
              <a:rPr lang="pt-PT" dirty="0"/>
              <a:t>. 382 CP/2014).</a:t>
            </a:r>
          </a:p>
          <a:p>
            <a:pPr algn="just"/>
            <a:r>
              <a:rPr lang="pt-PT" dirty="0"/>
              <a:t>Foi na vigência desta norma que surgem os primeiros actos terroristas em Cabo Delgado. </a:t>
            </a:r>
          </a:p>
          <a:p>
            <a:pPr algn="just"/>
            <a:r>
              <a:rPr lang="pt-PT" b="1" dirty="0"/>
              <a:t>Lei n.º 5/2018, de 2 de Agosto</a:t>
            </a:r>
            <a:r>
              <a:rPr lang="pt-PT" dirty="0"/>
              <a:t>, que estabelece o regime jurídico da Prevenção, Repressão e Combate ao Terrorismo (LPRCT) e revogou o artigo 382 CP/2014.</a:t>
            </a:r>
          </a:p>
          <a:p>
            <a:r>
              <a:rPr lang="pt-PT" b="1" dirty="0"/>
              <a:t>Fundamentos (?)</a:t>
            </a:r>
          </a:p>
          <a:p>
            <a:endParaRPr lang="pt-PT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Quadro Legal Nacional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1567544"/>
            <a:ext cx="11560628" cy="504226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PT" dirty="0">
                <a:latin typeface="Arial Nova" panose="020B0504020202020204" pitchFamily="34" charset="0"/>
              </a:rPr>
              <a:t>Artigo 382.º Terrorismo (CP/14).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1. Comete o crime de terrorismo, punível com a pena de prisão de </a:t>
            </a:r>
            <a:r>
              <a:rPr lang="pt-PT" b="1" dirty="0">
                <a:latin typeface="Arial Nova" panose="020B0504020202020204" pitchFamily="34" charset="0"/>
              </a:rPr>
              <a:t>dezasseis a vinte anos</a:t>
            </a:r>
            <a:r>
              <a:rPr lang="pt-PT" dirty="0">
                <a:latin typeface="Arial Nova" panose="020B0504020202020204" pitchFamily="34" charset="0"/>
              </a:rPr>
              <a:t>, todo aquele que: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a) colocar ou fizer colocar, por qualquer meio, em </a:t>
            </a:r>
            <a:r>
              <a:rPr lang="pt-PT" b="1" dirty="0">
                <a:latin typeface="Arial Nova" panose="020B0504020202020204" pitchFamily="34" charset="0"/>
              </a:rPr>
              <a:t>nave ou aeronave</a:t>
            </a:r>
            <a:r>
              <a:rPr lang="pt-PT" dirty="0">
                <a:latin typeface="Arial Nova" panose="020B0504020202020204" pitchFamily="34" charset="0"/>
              </a:rPr>
              <a:t>, em </a:t>
            </a:r>
            <a:r>
              <a:rPr lang="pt-PT" b="1" dirty="0">
                <a:latin typeface="Arial Nova" panose="020B0504020202020204" pitchFamily="34" charset="0"/>
              </a:rPr>
              <a:t>local ou instalação pública ou privada</a:t>
            </a:r>
            <a:r>
              <a:rPr lang="pt-PT" dirty="0">
                <a:latin typeface="Arial Nova" panose="020B0504020202020204" pitchFamily="34" charset="0"/>
              </a:rPr>
              <a:t>, bem como em qualquer equipamento de uso público ou privado, qualquer </a:t>
            </a:r>
            <a:r>
              <a:rPr lang="pt-PT" b="1" dirty="0">
                <a:latin typeface="Arial Nova" panose="020B0504020202020204" pitchFamily="34" charset="0"/>
              </a:rPr>
              <a:t>artefacto ou engenho capaz de destruir ou danificar </a:t>
            </a:r>
            <a:r>
              <a:rPr lang="pt-PT" dirty="0">
                <a:latin typeface="Arial Nova" panose="020B0504020202020204" pitchFamily="34" charset="0"/>
              </a:rPr>
              <a:t>os mesmos, pondo em perigo a segurança de bens, locais e vidas humanas ou animais, com o intuito de criar insegurança social, </a:t>
            </a:r>
            <a:r>
              <a:rPr lang="pt-PT" b="1" dirty="0">
                <a:latin typeface="Arial Nova" panose="020B0504020202020204" pitchFamily="34" charset="0"/>
              </a:rPr>
              <a:t>terror ou pânico na população</a:t>
            </a:r>
            <a:r>
              <a:rPr lang="pt-PT" dirty="0">
                <a:latin typeface="Arial Nova" panose="020B0504020202020204" pitchFamily="34" charset="0"/>
              </a:rPr>
              <a:t> ou de pressionar o Estado ou alguma organização de carácter económico, social ou político a realizar ou abster-se de realizar certa ou certas actividades;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b) </a:t>
            </a:r>
            <a:r>
              <a:rPr lang="pt-PT" b="1" dirty="0">
                <a:latin typeface="Arial Nova" panose="020B0504020202020204" pitchFamily="34" charset="0"/>
              </a:rPr>
              <a:t>adulterar substâncias ou produtos alimentares ou outros</a:t>
            </a:r>
            <a:r>
              <a:rPr lang="pt-PT" dirty="0">
                <a:latin typeface="Arial Nova" panose="020B0504020202020204" pitchFamily="34" charset="0"/>
              </a:rPr>
              <a:t> destinados ao consumo das populações, animais ou unidades </a:t>
            </a:r>
            <a:r>
              <a:rPr lang="pt-PT" dirty="0" err="1">
                <a:latin typeface="Arial Nova" panose="020B0504020202020204" pitchFamily="34" charset="0"/>
              </a:rPr>
              <a:t>sócioeconómicos</a:t>
            </a:r>
            <a:r>
              <a:rPr lang="pt-PT" dirty="0">
                <a:latin typeface="Arial Nova" panose="020B0504020202020204" pitchFamily="34" charset="0"/>
              </a:rPr>
              <a:t> no intuito de provocar a morte ou graves perturbações à saúde ou à vida económica, com o fim de criar insegurança social, terror ou pânico.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2.A importação, fabrico, guarda, compra, venda ou cedência por qualquer título, bem como o transporte, detenção, uso e porte de </a:t>
            </a:r>
            <a:r>
              <a:rPr lang="pt-PT" b="1" dirty="0">
                <a:latin typeface="Arial Nova" panose="020B0504020202020204" pitchFamily="34" charset="0"/>
              </a:rPr>
              <a:t>substâncias ou instrumentos inflamáveis, explosivos, armas de fogo, asfixiantes, tóxicos ou agentes químicos ou biológicos, ou de qualquer outro elemento de cuja combinação possa obter-se produtos da mesma natureza </a:t>
            </a:r>
            <a:r>
              <a:rPr lang="pt-PT" dirty="0">
                <a:latin typeface="Arial Nova" panose="020B0504020202020204" pitchFamily="34" charset="0"/>
              </a:rPr>
              <a:t>dos acima descritos, ou de qualquer outra substancia ou artefacto, fora das condições legais ou em contrário das prescrições das autoridades competentes…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 Nova" panose="020B0504020202020204" pitchFamily="34" charset="0"/>
              </a:rPr>
              <a:t>Quadro Legal Nacional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Lei nº 5/2028, de 2 de Agosto</a:t>
            </a:r>
          </a:p>
          <a:p>
            <a:r>
              <a:rPr lang="pt-PT" dirty="0"/>
              <a:t>Artigo 7</a:t>
            </a:r>
          </a:p>
          <a:p>
            <a:pPr algn="just"/>
            <a:r>
              <a:rPr lang="pt-PT" dirty="0"/>
              <a:t>Considera-se grupo, organização ou associação terrorista o agrupamento de duas ou mais pessoas que, actuando concertadamente, visem impedir, alterar ou subverter pela violência, o funcionamento do sistema político, económico ou social estabelecido na República de Moçambique, forçar a autoridade pública a praticar um acto, a abster-se de o praticar ou a tolerar que se pratique, ou ainda intimidar certas pessoas, grupo de pessoas ou a população em geral, mediante a prática de actos terroristas.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 Nova" panose="020B0504020202020204" pitchFamily="34" charset="0"/>
              </a:rPr>
              <a:t>Quadro Legal Nacional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Crime contra a vida, a integridade física ou a liberdade das pessoas</a:t>
            </a:r>
          </a:p>
          <a:p>
            <a:pPr algn="just"/>
            <a:r>
              <a:rPr lang="pt-PT" dirty="0"/>
              <a:t>Crime contra a segurança dos transportes e das comunicações</a:t>
            </a:r>
          </a:p>
          <a:p>
            <a:pPr algn="just"/>
            <a:r>
              <a:rPr lang="pt-PT" dirty="0"/>
              <a:t>Crime de produção dolosa de perigo comum, através de incêndio, explosão, libertação de substâncias </a:t>
            </a:r>
            <a:r>
              <a:rPr lang="pt-PT" dirty="0" err="1"/>
              <a:t>radioactivas</a:t>
            </a:r>
            <a:r>
              <a:rPr lang="pt-PT" dirty="0"/>
              <a:t> ou de gases tóxicos ou asfixiantes, de inundação ou avalancha, desmoronamento de construção, contaminação de medicamentos, alimentos e de águas.</a:t>
            </a:r>
          </a:p>
          <a:p>
            <a:pPr algn="just"/>
            <a:r>
              <a:rPr lang="pt-PT" dirty="0"/>
              <a:t>Viajar para outro território para fins de treino e financiamento dessas viagens.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 Nova" panose="020B0504020202020204" pitchFamily="34" charset="0"/>
              </a:rPr>
              <a:t>Quadro Legal Nacional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Lei n.º 13/2022. de 8 de Julho - Estabelece o Regime Jurídico de Prevenção, Repressão e Combate ao Terrorismo e Proliferação de Armas de Destruição em Massa e revoga a Lei n.º 5/2018, de 2 de Agosto.</a:t>
            </a:r>
          </a:p>
          <a:p>
            <a:pPr algn="just"/>
            <a:r>
              <a:rPr lang="pt-PT" dirty="0"/>
              <a:t>Estabelecer medidas restritivas aprovadas pelas Resoluções do Conselho de Segurança das Nações Unidas, com vista a adequar aos desafios da conjuntura e à conformidade legal no plano nacional e internacional.</a:t>
            </a:r>
          </a:p>
          <a:p>
            <a:pPr marL="0" indent="0">
              <a:buNone/>
            </a:pPr>
            <a:endParaRPr lang="pt-P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 Nova" panose="020B0504020202020204" pitchFamily="34" charset="0"/>
              </a:rPr>
              <a:t>Quadro Legal Nacional - </a:t>
            </a:r>
            <a:r>
              <a:rPr lang="pt-PT" sz="2800" dirty="0">
                <a:latin typeface="Arial Nova" panose="020B0504020202020204" pitchFamily="34" charset="0"/>
              </a:rPr>
              <a:t>Vigente</a:t>
            </a:r>
            <a:endParaRPr lang="pt-P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3057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b="1" dirty="0">
                <a:latin typeface="Arial Nova" panose="020B0504020202020204" pitchFamily="34" charset="0"/>
              </a:rPr>
              <a:t>Lei n.º 15/2023, de 28 de Agosto </a:t>
            </a:r>
            <a:r>
              <a:rPr lang="pt-PT" dirty="0">
                <a:latin typeface="Arial Nova" panose="020B0504020202020204" pitchFamily="34" charset="0"/>
              </a:rPr>
              <a:t>– Revogou a Lei n.º 13/2022, de 8 de Julho, “de modo a conformar com os </a:t>
            </a:r>
            <a:r>
              <a:rPr lang="pt-PT" b="1" dirty="0">
                <a:latin typeface="Arial Nova" panose="020B0504020202020204" pitchFamily="34" charset="0"/>
              </a:rPr>
              <a:t>instrumentos jurídicos internacionais que vinculam o Estado moçambicano</a:t>
            </a:r>
            <a:r>
              <a:rPr lang="pt-PT" dirty="0">
                <a:latin typeface="Arial Nova" panose="020B0504020202020204" pitchFamily="34" charset="0"/>
              </a:rPr>
              <a:t>”.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(Nota: Retirada do </a:t>
            </a:r>
            <a:r>
              <a:rPr lang="pt-PT" dirty="0" err="1">
                <a:latin typeface="Arial Nova" panose="020B0504020202020204" pitchFamily="34" charset="0"/>
              </a:rPr>
              <a:t>art</a:t>
            </a:r>
            <a:r>
              <a:rPr lang="pt-PT" dirty="0">
                <a:latin typeface="Arial Nova" panose="020B0504020202020204" pitchFamily="34" charset="0"/>
              </a:rPr>
              <a:t>. 12 da Lei anterior sobre “actos terroristas”.</a:t>
            </a:r>
          </a:p>
          <a:p>
            <a:endParaRPr lang="pt-PT" b="1" dirty="0">
              <a:latin typeface="Arial Nova" panose="020B0504020202020204" pitchFamily="34" charset="0"/>
            </a:endParaRPr>
          </a:p>
          <a:p>
            <a:pPr algn="just"/>
            <a:r>
              <a:rPr lang="pt-PT" b="1" dirty="0">
                <a:latin typeface="Arial Nova" panose="020B0504020202020204" pitchFamily="34" charset="0"/>
              </a:rPr>
              <a:t>Lei n.º 4/2024, de 22 de Março - A</a:t>
            </a:r>
            <a:r>
              <a:rPr lang="pt-PT" dirty="0">
                <a:latin typeface="Arial Nova" panose="020B0504020202020204" pitchFamily="34" charset="0"/>
              </a:rPr>
              <a:t>lteração pontual da Lei n.º 15/2023, 28 de Agosto, que estabelece o Regime Jurídico de Prevenção, Repressão e Combate ao Terrorismo e Proliferação de Armas de Destruição em Massa, “de modo a conformar algumas disposições legais com as r</a:t>
            </a:r>
            <a:r>
              <a:rPr lang="pt-PT" b="1" dirty="0">
                <a:latin typeface="Arial Nova" panose="020B0504020202020204" pitchFamily="34" charset="0"/>
              </a:rPr>
              <a:t>ecomendações do Grupo de Acção Financeira e os instrumentos jurídicos internacionais</a:t>
            </a:r>
            <a:r>
              <a:rPr lang="pt-PT" dirty="0">
                <a:latin typeface="Arial Nova" panose="020B0504020202020204" pitchFamily="34" charset="0"/>
              </a:rPr>
              <a:t>, admitidos na ordem jurídica interna. 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Nota: Reposição do </a:t>
            </a:r>
            <a:r>
              <a:rPr lang="pt-PT" dirty="0" err="1">
                <a:latin typeface="Arial Nova" panose="020B0504020202020204" pitchFamily="34" charset="0"/>
              </a:rPr>
              <a:t>art</a:t>
            </a:r>
            <a:r>
              <a:rPr lang="pt-PT" dirty="0">
                <a:latin typeface="Arial Nova" panose="020B0504020202020204" pitchFamily="34" charset="0"/>
              </a:rPr>
              <a:t>. 11-A sobre “actos terroristas”.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0240"/>
            <a:ext cx="9144000" cy="723881"/>
          </a:xfrm>
        </p:spPr>
        <p:txBody>
          <a:bodyPr>
            <a:normAutofit fontScale="90000"/>
          </a:bodyPr>
          <a:lstStyle/>
          <a:p>
            <a:b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III COLÓQUIO INTERNACIONAL DE DIREITO PROCESSUAL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13635"/>
            <a:ext cx="12192000" cy="511108"/>
          </a:xfrm>
        </p:spPr>
        <p:txBody>
          <a:bodyPr>
            <a:normAutofit/>
          </a:bodyPr>
          <a:lstStyle/>
          <a:p>
            <a:r>
              <a:rPr lang="pt-PT" dirty="0"/>
              <a:t>REPÚBLICA DE MOÇAMBIQUE</a:t>
            </a:r>
          </a:p>
        </p:txBody>
      </p:sp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59" y="454342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/>
          <p:nvPr/>
        </p:nvSpPr>
        <p:spPr>
          <a:xfrm>
            <a:off x="1676400" y="4036423"/>
            <a:ext cx="9144000" cy="113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dirty="0">
                <a:solidFill>
                  <a:srgbClr val="FF0000"/>
                </a:solidFill>
              </a:rPr>
              <a:t>Quadro Legal, Políticas e Estratégias de Prevenção e Combate ao Terrorismo</a:t>
            </a:r>
          </a:p>
        </p:txBody>
      </p:sp>
      <p:sp>
        <p:nvSpPr>
          <p:cNvPr id="6" name="Subtitle 2"/>
          <p:cNvSpPr txBox="1"/>
          <p:nvPr/>
        </p:nvSpPr>
        <p:spPr>
          <a:xfrm>
            <a:off x="1676400" y="3095899"/>
            <a:ext cx="9144000" cy="813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dirty="0">
                <a:latin typeface="Consolas" panose="020B0609020204030204" pitchFamily="49" charset="0"/>
              </a:rPr>
              <a:t>Lema: Reforçando o Papel do Judiciário na Prevenção e Combate ao Terrorismo e Tráfico de Drogas</a:t>
            </a:r>
          </a:p>
        </p:txBody>
      </p:sp>
      <p:sp>
        <p:nvSpPr>
          <p:cNvPr id="7" name="Subtitle 2"/>
          <p:cNvSpPr txBox="1"/>
          <p:nvPr/>
        </p:nvSpPr>
        <p:spPr>
          <a:xfrm>
            <a:off x="1981200" y="5625871"/>
            <a:ext cx="9144000" cy="77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/>
              <a:t>Firmino Emílio</a:t>
            </a:r>
          </a:p>
          <a:p>
            <a:r>
              <a:rPr lang="pt-PT" dirty="0" err="1"/>
              <a:t>Sub</a:t>
            </a:r>
            <a:r>
              <a:rPr lang="pt-PT" dirty="0"/>
              <a:t>-Procurador-Geral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 Nova" panose="020B0504020202020204" pitchFamily="34" charset="0"/>
              </a:rPr>
              <a:t>Quadro Legal Nacional - </a:t>
            </a:r>
            <a:r>
              <a:rPr lang="pt-PT" sz="2800" dirty="0">
                <a:latin typeface="Arial Nova" panose="020B0504020202020204" pitchFamily="34" charset="0"/>
              </a:rPr>
              <a:t>Vigente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11220994" cy="50814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u="sng" dirty="0">
                <a:latin typeface="Arial Nova" panose="020B0504020202020204" pitchFamily="34" charset="0"/>
              </a:rPr>
              <a:t>Aspectos Processuais relevantes</a:t>
            </a:r>
            <a:r>
              <a:rPr lang="pt-PT" dirty="0">
                <a:latin typeface="Arial Nova" panose="020B0504020202020204" pitchFamily="34" charset="0"/>
              </a:rPr>
              <a:t>: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Artigo 54  </a:t>
            </a:r>
            <a:r>
              <a:rPr lang="pt-PT" b="1" dirty="0">
                <a:latin typeface="Arial Nova" panose="020B0504020202020204" pitchFamily="34" charset="0"/>
              </a:rPr>
              <a:t>Inadmissibilidades de liberdade  provisória e condicional</a:t>
            </a:r>
            <a:r>
              <a:rPr lang="pt-PT" dirty="0">
                <a:latin typeface="Arial Nova" panose="020B0504020202020204" pitchFamily="34" charset="0"/>
              </a:rPr>
              <a:t>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Artigo 55  </a:t>
            </a:r>
            <a:r>
              <a:rPr lang="pt-PT" b="1" dirty="0">
                <a:latin typeface="Arial Nova" panose="020B0504020202020204" pitchFamily="34" charset="0"/>
              </a:rPr>
              <a:t>Buscas e apreensões  - </a:t>
            </a:r>
            <a:r>
              <a:rPr lang="pt-PT" dirty="0">
                <a:latin typeface="Arial Nova" panose="020B0504020202020204" pitchFamily="34" charset="0"/>
              </a:rPr>
              <a:t>são permitidas a </a:t>
            </a:r>
            <a:r>
              <a:rPr lang="pt-PT" b="1" dirty="0">
                <a:latin typeface="Arial Nova" panose="020B0504020202020204" pitchFamily="34" charset="0"/>
              </a:rPr>
              <a:t>qualquer hora</a:t>
            </a:r>
            <a:r>
              <a:rPr lang="pt-PT" dirty="0">
                <a:latin typeface="Arial Nova" panose="020B0504020202020204" pitchFamily="34" charset="0"/>
              </a:rPr>
              <a:t>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Artigo 56  </a:t>
            </a:r>
            <a:r>
              <a:rPr lang="pt-PT" b="1" dirty="0">
                <a:latin typeface="Arial Nova" panose="020B0504020202020204" pitchFamily="34" charset="0"/>
              </a:rPr>
              <a:t>Prisão preventiva – é obrigatória 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 prisão preventiva cessa nas seguintes situações:</a:t>
            </a:r>
          </a:p>
          <a:p>
            <a:pPr algn="just"/>
            <a:r>
              <a:rPr lang="pt-PT" i="1" dirty="0">
                <a:latin typeface="Arial Nova" panose="020B0504020202020204" pitchFamily="34" charset="0"/>
              </a:rPr>
              <a:t>a) </a:t>
            </a:r>
            <a:r>
              <a:rPr lang="pt-PT" b="1" dirty="0">
                <a:latin typeface="Arial Nova" panose="020B0504020202020204" pitchFamily="34" charset="0"/>
              </a:rPr>
              <a:t>24 meses </a:t>
            </a:r>
            <a:r>
              <a:rPr lang="pt-PT" dirty="0">
                <a:latin typeface="Arial Nova" panose="020B0504020202020204" pitchFamily="34" charset="0"/>
              </a:rPr>
              <a:t>a contar da data da detenção, até a acusação do arguido;</a:t>
            </a:r>
          </a:p>
          <a:p>
            <a:pPr algn="just"/>
            <a:r>
              <a:rPr lang="pt-PT" i="1" dirty="0">
                <a:latin typeface="Arial Nova" panose="020B0504020202020204" pitchFamily="34" charset="0"/>
              </a:rPr>
              <a:t>b) </a:t>
            </a:r>
            <a:r>
              <a:rPr lang="pt-PT" b="1" dirty="0">
                <a:latin typeface="Arial Nova" panose="020B0504020202020204" pitchFamily="34" charset="0"/>
              </a:rPr>
              <a:t>36 meses </a:t>
            </a:r>
            <a:r>
              <a:rPr lang="pt-PT" dirty="0">
                <a:latin typeface="Arial Nova" panose="020B0504020202020204" pitchFamily="34" charset="0"/>
              </a:rPr>
              <a:t>sem que o arguido seja pronunciado;</a:t>
            </a:r>
          </a:p>
          <a:p>
            <a:pPr algn="just"/>
            <a:r>
              <a:rPr lang="pt-PT" i="1" dirty="0">
                <a:latin typeface="Arial Nova" panose="020B0504020202020204" pitchFamily="34" charset="0"/>
              </a:rPr>
              <a:t>c) </a:t>
            </a:r>
            <a:r>
              <a:rPr lang="pt-PT" b="1" dirty="0">
                <a:latin typeface="Arial Nova" panose="020B0504020202020204" pitchFamily="34" charset="0"/>
              </a:rPr>
              <a:t>48 meses </a:t>
            </a:r>
            <a:r>
              <a:rPr lang="pt-PT" dirty="0">
                <a:latin typeface="Arial Nova" panose="020B0504020202020204" pitchFamily="34" charset="0"/>
              </a:rPr>
              <a:t>até a condenação em primeira instância;</a:t>
            </a:r>
          </a:p>
          <a:p>
            <a:pPr algn="just"/>
            <a:r>
              <a:rPr lang="pt-PT" i="1" dirty="0">
                <a:latin typeface="Arial Nova" panose="020B0504020202020204" pitchFamily="34" charset="0"/>
              </a:rPr>
              <a:t>d) </a:t>
            </a:r>
            <a:r>
              <a:rPr lang="pt-PT" b="1" dirty="0">
                <a:latin typeface="Arial Nova" panose="020B0504020202020204" pitchFamily="34" charset="0"/>
              </a:rPr>
              <a:t>60 meses </a:t>
            </a:r>
            <a:r>
              <a:rPr lang="pt-PT" dirty="0">
                <a:latin typeface="Arial Nova" panose="020B0504020202020204" pitchFamily="34" charset="0"/>
              </a:rPr>
              <a:t>com condenação não transitada em julgado.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Artigo 57  - </a:t>
            </a:r>
            <a:r>
              <a:rPr lang="pt-PT" b="1" dirty="0">
                <a:latin typeface="Arial Nova" panose="020B0504020202020204" pitchFamily="34" charset="0"/>
              </a:rPr>
              <a:t>Prazo de instrução  - </a:t>
            </a:r>
            <a:r>
              <a:rPr lang="pt-PT" dirty="0">
                <a:latin typeface="Arial Nova" panose="020B0504020202020204" pitchFamily="34" charset="0"/>
              </a:rPr>
              <a:t>18 meses.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Artigo 58 - </a:t>
            </a:r>
            <a:r>
              <a:rPr lang="pt-PT" b="1" dirty="0">
                <a:latin typeface="Arial Nova" panose="020B0504020202020204" pitchFamily="34" charset="0"/>
              </a:rPr>
              <a:t>Investigação e instrução criminal  </a:t>
            </a:r>
            <a:r>
              <a:rPr lang="pt-PT" dirty="0">
                <a:latin typeface="Arial Nova" panose="020B0504020202020204" pitchFamily="34" charset="0"/>
              </a:rPr>
              <a:t>- Exclusiva do Serviço Nacional de Investigação Criminal, direcção pelo M.P.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u="sng" dirty="0">
                <a:latin typeface="Arial Nova" panose="020B0504020202020204" pitchFamily="34" charset="0"/>
              </a:rPr>
              <a:t>Aspectos Processuais Relevantes</a:t>
            </a:r>
          </a:p>
          <a:p>
            <a:pPr algn="just"/>
            <a:endParaRPr lang="pt-PT" dirty="0">
              <a:latin typeface="Arial Nova" panose="020B0504020202020204" pitchFamily="34" charset="0"/>
            </a:endParaRP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Artigo 61 - Responsabilidade criminal das </a:t>
            </a:r>
            <a:r>
              <a:rPr lang="pt-PT" b="1" dirty="0">
                <a:latin typeface="Arial Nova" panose="020B0504020202020204" pitchFamily="34" charset="0"/>
              </a:rPr>
              <a:t>pessoas colectivas e equiparadas </a:t>
            </a:r>
            <a:r>
              <a:rPr lang="pt-PT" dirty="0">
                <a:latin typeface="Arial Nova" panose="020B0504020202020204" pitchFamily="34" charset="0"/>
              </a:rPr>
              <a:t>– Penas</a:t>
            </a:r>
          </a:p>
          <a:p>
            <a:pPr algn="just"/>
            <a:endParaRPr lang="pt-PT" dirty="0">
              <a:latin typeface="Arial Nova" panose="020B0504020202020204" pitchFamily="34" charset="0"/>
            </a:endParaRP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Artigo 63 - </a:t>
            </a:r>
            <a:r>
              <a:rPr lang="pt-PT" b="1" dirty="0">
                <a:latin typeface="Arial Nova" panose="020B0504020202020204" pitchFamily="34" charset="0"/>
              </a:rPr>
              <a:t>Secções especializadas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As autoridades de investigação, acusação e julgamento devem criar secções especializadas para investigar, acusar e julgar os crimes de terrorismo.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b="1" dirty="0">
                <a:latin typeface="Arial Nova" panose="020B0504020202020204" pitchFamily="34" charset="0"/>
              </a:rPr>
              <a:t>Quadro Legal Nacional - </a:t>
            </a:r>
            <a:r>
              <a:rPr lang="pt-PT" sz="2800" dirty="0">
                <a:latin typeface="Arial Nova" panose="020B0504020202020204" pitchFamily="34" charset="0"/>
              </a:rPr>
              <a:t>Vigente</a:t>
            </a:r>
            <a:endParaRPr lang="pt-P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 Nova" panose="020B0504020202020204" pitchFamily="34" charset="0"/>
              </a:rPr>
              <a:t>Quadro Legal Nacional - </a:t>
            </a:r>
            <a:r>
              <a:rPr lang="pt-PT" sz="2800" dirty="0">
                <a:latin typeface="Arial Nova" panose="020B0504020202020204" pitchFamily="34" charset="0"/>
              </a:rPr>
              <a:t>Vigente</a:t>
            </a:r>
            <a:endParaRPr lang="pt-PT" b="1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/>
              <a:t>Decreto n.º 54/2023, de 31 de Agosto – </a:t>
            </a:r>
            <a:r>
              <a:rPr lang="pt-PT" dirty="0"/>
              <a:t>Regulamento da Lei n.º 15/2023, de 28 de Agosto, que estabelece o Regime Jurídico Específico Aplicável à Prevenção, Repressão e Combate ao Terrorismo, Proliferação de Armas de Destruição em Massa e acções conexas, aos actos e organizações terroristas, bem como às medidas restritivas aprovadas pelas Resoluções do Conselho de Segurança das Nações Unidas, com vista a adequar os desafios da conjuntura e à conformidade legal no plano nacional e internacional.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 Nova" panose="020B0504020202020204" pitchFamily="34" charset="0"/>
              </a:rPr>
              <a:t>Quadro Legal Nacional - </a:t>
            </a:r>
            <a:r>
              <a:rPr lang="pt-PT" sz="2800" dirty="0">
                <a:latin typeface="Arial Nova" panose="020B0504020202020204" pitchFamily="34" charset="0"/>
              </a:rPr>
              <a:t>Geral</a:t>
            </a:r>
            <a:endParaRPr lang="pt-PT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>
                <a:latin typeface="Arial Nova" panose="020B0504020202020204" pitchFamily="34" charset="0"/>
              </a:rPr>
              <a:t>Lei n.º 21/2019, de 11 de Novembro </a:t>
            </a:r>
            <a:r>
              <a:rPr lang="pt-PT" dirty="0">
                <a:latin typeface="Arial Nova" panose="020B0504020202020204" pitchFamily="34" charset="0"/>
              </a:rPr>
              <a:t>- Estabelece os princípios e procedimentos da cooperação jurídica e judiciária internacional em matéria penal. Fixa as formas de cooperação jurídica e judiciária internacional em matéria penal. (auxílio judiciário mútuo em matéria penal).</a:t>
            </a:r>
          </a:p>
          <a:p>
            <a:pPr algn="just"/>
            <a:r>
              <a:rPr lang="pt-PT" b="1" dirty="0">
                <a:latin typeface="Arial Nova" panose="020B0504020202020204" pitchFamily="34" charset="0"/>
              </a:rPr>
              <a:t>Lei n.º 13/2020 de 23 de Dezembro </a:t>
            </a:r>
            <a:r>
              <a:rPr lang="pt-PT" dirty="0">
                <a:latin typeface="Arial Nova" panose="020B0504020202020204" pitchFamily="34" charset="0"/>
              </a:rPr>
              <a:t>- Havendo necessidade de estabelecer o regime jurídico especial de perda alargada de bens, recuperação e gestão de activos a favor do Estado, resultantes de actividade ilícita ou criminosa (artigo 3 da Lei).</a:t>
            </a:r>
          </a:p>
          <a:p>
            <a:pPr algn="just"/>
            <a:endParaRPr lang="pt-PT" dirty="0">
              <a:latin typeface="Arial Nova" panose="020B0504020202020204" pitchFamily="34" charset="0"/>
            </a:endParaRPr>
          </a:p>
          <a:p>
            <a:pPr algn="just"/>
            <a:endParaRPr lang="pt-PT" dirty="0">
              <a:latin typeface="Arial Nova" panose="020B0504020202020204" pitchFamily="34" charset="0"/>
            </a:endParaRPr>
          </a:p>
          <a:p>
            <a:endParaRPr lang="pt-PT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7" y="427264"/>
            <a:ext cx="10515600" cy="1325563"/>
          </a:xfrm>
        </p:spPr>
        <p:txBody>
          <a:bodyPr/>
          <a:lstStyle/>
          <a:p>
            <a:r>
              <a:rPr lang="pt-PT" b="1" dirty="0">
                <a:latin typeface="Arial Nova" panose="020B0504020202020204" pitchFamily="34" charset="0"/>
              </a:rPr>
              <a:t>Quadro Legal Nacional - </a:t>
            </a:r>
            <a:r>
              <a:rPr lang="pt-PT" sz="2800" dirty="0">
                <a:latin typeface="Arial Nova" panose="020B0504020202020204" pitchFamily="34" charset="0"/>
              </a:rPr>
              <a:t>Geral</a:t>
            </a:r>
            <a:endParaRPr lang="pt-PT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1825625"/>
            <a:ext cx="11639005" cy="4351338"/>
          </a:xfrm>
        </p:spPr>
        <p:txBody>
          <a:bodyPr>
            <a:normAutofit/>
          </a:bodyPr>
          <a:lstStyle/>
          <a:p>
            <a:pPr algn="just"/>
            <a:r>
              <a:rPr lang="pt-PT" b="1" dirty="0">
                <a:latin typeface="Arial Nova" panose="020B0504020202020204" pitchFamily="34" charset="0"/>
              </a:rPr>
              <a:t>Código Penal – </a:t>
            </a:r>
            <a:r>
              <a:rPr lang="pt-PT" dirty="0">
                <a:latin typeface="Arial Nova" panose="020B0504020202020204" pitchFamily="34" charset="0"/>
              </a:rPr>
              <a:t>Aprovado pela Lei n.º  24/2019 de 24 de Dezembro (essencialmente parte geral e algumas tipologias de crimes aplicáveis).</a:t>
            </a:r>
          </a:p>
          <a:p>
            <a:pPr algn="just"/>
            <a:r>
              <a:rPr lang="pt-PT" b="1" dirty="0">
                <a:latin typeface="Arial Nova" panose="020B0504020202020204" pitchFamily="34" charset="0"/>
              </a:rPr>
              <a:t>Código do Processo Penal </a:t>
            </a:r>
            <a:r>
              <a:rPr lang="pt-PT" dirty="0">
                <a:latin typeface="Arial Nova" panose="020B0504020202020204" pitchFamily="34" charset="0"/>
              </a:rPr>
              <a:t>– Aprovado Lei n.º  25/2019   de 26 de Dezembro – tramitação do processo, recursos, Habeas corpus, etc.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 </a:t>
            </a:r>
            <a:r>
              <a:rPr lang="pt-PT" b="1" dirty="0">
                <a:latin typeface="Arial Nova" panose="020B0504020202020204" pitchFamily="34" charset="0"/>
              </a:rPr>
              <a:t>Lei nº 1/2022, de 1 de Janeiro </a:t>
            </a:r>
            <a:r>
              <a:rPr lang="pt-PT" dirty="0">
                <a:latin typeface="Arial Nova" panose="020B0504020202020204" pitchFamily="34" charset="0"/>
              </a:rPr>
              <a:t>– Lei do MP e Cria o Gabinete Central de Combate à Criminalidade Organizada e Transnacional, incluindo o Terrorismo</a:t>
            </a:r>
          </a:p>
          <a:p>
            <a:pPr algn="just"/>
            <a:endParaRPr lang="pt-PT" dirty="0">
              <a:latin typeface="Arial Nova" panose="020B0504020202020204" pitchFamily="34" charset="0"/>
            </a:endParaRPr>
          </a:p>
          <a:p>
            <a:pPr algn="just"/>
            <a:endParaRPr lang="pt-PT" dirty="0">
              <a:latin typeface="Arial Nova" panose="020B0504020202020204" pitchFamily="34" charset="0"/>
            </a:endParaRPr>
          </a:p>
          <a:p>
            <a:endParaRPr lang="pt-PT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Políticas e Estratégias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417"/>
            <a:ext cx="11140440" cy="4635546"/>
          </a:xfrm>
        </p:spPr>
        <p:txBody>
          <a:bodyPr>
            <a:normAutofit/>
          </a:bodyPr>
          <a:lstStyle/>
          <a:p>
            <a:pPr algn="just"/>
            <a:r>
              <a:rPr lang="pt-PT" dirty="0"/>
              <a:t>Lei n.º 12/2019 de 23 de Setembro – </a:t>
            </a:r>
            <a:r>
              <a:rPr lang="pt-PT" b="1" dirty="0"/>
              <a:t>Politica Nacional de Defesa e Segurança</a:t>
            </a:r>
            <a:r>
              <a:rPr lang="pt-PT" dirty="0"/>
              <a:t>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Artigo 3 (Objectivos)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Defender a independência, a soberania, a integridade e a inviolabilidade do território nacional;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Salvaguardar a segurança interna e externa do Estado;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Prevenir e combater os crimes contra a segurança do Estado ou de </a:t>
            </a:r>
            <a:r>
              <a:rPr lang="pt-PT" b="1" dirty="0">
                <a:latin typeface="Arial Nova" panose="020B0504020202020204" pitchFamily="34" charset="0"/>
              </a:rPr>
              <a:t>natureza transnacional e outras formas de crime organizado</a:t>
            </a:r>
            <a:r>
              <a:rPr lang="pt-PT" dirty="0">
                <a:latin typeface="Arial Nova" panose="020B0504020202020204" pitchFamily="34" charset="0"/>
              </a:rPr>
              <a:t>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Assegurar a defesa do território nacional face a todo tipo de ameaça, incluindo </a:t>
            </a:r>
            <a:r>
              <a:rPr lang="pt-PT" b="1" dirty="0">
                <a:latin typeface="Arial Nova" panose="020B0504020202020204" pitchFamily="34" charset="0"/>
              </a:rPr>
              <a:t>o terrorismo </a:t>
            </a:r>
            <a:r>
              <a:rPr lang="pt-PT" dirty="0">
                <a:latin typeface="Arial Nova" panose="020B0504020202020204" pitchFamily="34" charset="0"/>
              </a:rPr>
              <a:t>(</a:t>
            </a:r>
            <a:r>
              <a:rPr lang="pt-PT" dirty="0" err="1">
                <a:latin typeface="Arial Nova" panose="020B0504020202020204" pitchFamily="34" charset="0"/>
              </a:rPr>
              <a:t>art</a:t>
            </a:r>
            <a:r>
              <a:rPr lang="pt-PT" dirty="0">
                <a:latin typeface="Arial Nova" panose="020B0504020202020204" pitchFamily="34" charset="0"/>
              </a:rPr>
              <a:t>. 10)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Políticas e Estratégias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>
                <a:solidFill>
                  <a:srgbClr val="FF0000"/>
                </a:solidFill>
                <a:latin typeface="Arial Nova" panose="020B0504020202020204" pitchFamily="34" charset="0"/>
              </a:rPr>
              <a:t>Estratégia Nacional de Combate ao Crime Organizado e Transnacional (ENCCOT)</a:t>
            </a:r>
          </a:p>
          <a:p>
            <a:pPr algn="just"/>
            <a:r>
              <a:rPr lang="pt-PT" b="1" dirty="0">
                <a:solidFill>
                  <a:srgbClr val="FF0000"/>
                </a:solidFill>
                <a:latin typeface="Arial Nova" panose="020B0504020202020204" pitchFamily="34" charset="0"/>
              </a:rPr>
              <a:t>Estratégia Nacional de Prevenção e Combate ao Terrorismo e Extremismo Violento (ENPCTEV)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ENPCTEV - Objectivos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8335" cy="4446270"/>
          </a:xfrm>
        </p:spPr>
        <p:txBody>
          <a:bodyPr/>
          <a:lstStyle/>
          <a:p>
            <a:pPr algn="just"/>
            <a:r>
              <a:rPr lang="pt-PT" altLang="en-US"/>
              <a:t>Será um i</a:t>
            </a:r>
            <a:r>
              <a:rPr lang="en-US" altLang="pt-PT"/>
              <a:t>nstrumento director do Estado mo</a:t>
            </a:r>
            <a:r>
              <a:rPr lang="" altLang="en-US"/>
              <a:t>ç</a:t>
            </a:r>
            <a:r>
              <a:rPr lang="en-US" altLang="pt-PT"/>
              <a:t>ambicano, para harmonizar, coordenar e orientar os esfor</a:t>
            </a:r>
            <a:r>
              <a:rPr lang="" altLang="en-US"/>
              <a:t>ç</a:t>
            </a:r>
            <a:r>
              <a:rPr lang="en-US" altLang="pt-PT"/>
              <a:t>os, incluindo o emprego racional de recursos de diversos intervenientes, e tem por objectivo refor</a:t>
            </a:r>
            <a:r>
              <a:rPr lang="" altLang="en-US"/>
              <a:t>ç</a:t>
            </a:r>
            <a:r>
              <a:rPr lang="en-US" altLang="pt-PT"/>
              <a:t>ar a capacidade nacional para a preven</a:t>
            </a:r>
            <a:r>
              <a:rPr lang="" altLang="en-US"/>
              <a:t>ç</a:t>
            </a:r>
            <a:r>
              <a:rPr lang="en-US" altLang="en-US"/>
              <a:t>ã</a:t>
            </a:r>
            <a:r>
              <a:rPr lang="en-US" altLang="pt-PT"/>
              <a:t>o e combate ao TEV. </a:t>
            </a:r>
          </a:p>
          <a:p>
            <a:pPr algn="just"/>
            <a:r>
              <a:rPr lang="en-US" altLang="pt-PT"/>
              <a:t>De forma espec</a:t>
            </a:r>
            <a:r>
              <a:rPr lang="en-US" altLang="en-US"/>
              <a:t>í</a:t>
            </a:r>
            <a:r>
              <a:rPr lang="en-US" altLang="pt-PT"/>
              <a:t>fica, visa</a:t>
            </a:r>
            <a:r>
              <a:rPr lang="pt-PT" altLang="en-US"/>
              <a:t>rá: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PT" altLang="en-US"/>
              <a:t>A</a:t>
            </a:r>
            <a:r>
              <a:rPr lang="en-US" altLang="pt-PT"/>
              <a:t>primorar a compreens</a:t>
            </a:r>
            <a:r>
              <a:rPr lang="en-US" altLang="en-US"/>
              <a:t>ã</a:t>
            </a:r>
            <a:r>
              <a:rPr lang="en-US" altLang="pt-PT"/>
              <a:t>o sobre os factores ou causas profundas do TEV;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PT" altLang="en-US"/>
              <a:t>D</a:t>
            </a:r>
            <a:r>
              <a:rPr lang="en-US" altLang="pt-PT"/>
              <a:t>eterminar as linhas de ac</a:t>
            </a:r>
            <a:r>
              <a:rPr lang="" altLang="en-US"/>
              <a:t>ç</a:t>
            </a:r>
            <a:r>
              <a:rPr lang="en-US" altLang="en-US"/>
              <a:t>ã</a:t>
            </a:r>
            <a:r>
              <a:rPr lang="en-US" altLang="pt-PT"/>
              <a:t>o estrat</a:t>
            </a:r>
            <a:r>
              <a:rPr lang="en-US" altLang="en-US"/>
              <a:t>é</a:t>
            </a:r>
            <a:r>
              <a:rPr lang="en-US" altLang="pt-PT"/>
              <a:t>gica para o fortalecimento dos mecanismos de preven</a:t>
            </a:r>
            <a:r>
              <a:rPr lang="" altLang="en-US"/>
              <a:t>ç</a:t>
            </a:r>
            <a:r>
              <a:rPr lang="en-US" altLang="en-US"/>
              <a:t>ã</a:t>
            </a:r>
            <a:r>
              <a:rPr lang="en-US" altLang="pt-PT"/>
              <a:t>o e combate a estes fen</a:t>
            </a:r>
            <a:r>
              <a:rPr lang="en-US" altLang="en-US"/>
              <a:t>ó</a:t>
            </a:r>
            <a:r>
              <a:rPr lang="en-US" altLang="pt-PT"/>
              <a:t>menos.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b="1"/>
              <a:t>ENPCTEV - PILARES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03860" y="1825625"/>
            <a:ext cx="11487150" cy="4624705"/>
          </a:xfrm>
        </p:spPr>
        <p:txBody>
          <a:bodyPr/>
          <a:lstStyle/>
          <a:p>
            <a:r>
              <a:rPr lang="pt-PT" altLang="en-US" b="1">
                <a:latin typeface="Arial" panose="020B0604020202020204" pitchFamily="34" charset="0"/>
                <a:cs typeface="Arial" panose="020B0604020202020204" pitchFamily="34" charset="0"/>
              </a:rPr>
              <a:t>Detectar</a:t>
            </a:r>
            <a:r>
              <a:rPr lang="pt-PT" altLang="en-US">
                <a:latin typeface="Arial" panose="020B0604020202020204" pitchFamily="34" charset="0"/>
                <a:cs typeface="Arial" panose="020B0604020202020204" pitchFamily="34" charset="0"/>
              </a:rPr>
              <a:t> - V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isa contribuir para identificar precocemente ind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cios de potenciais actividade</a:t>
            </a:r>
            <a:r>
              <a:rPr lang="pt-PT" altLang="en-US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 terrorista</a:t>
            </a:r>
            <a:r>
              <a:rPr lang="pt-PT" altLang="en-US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PT" altLang="en-US" b="1">
                <a:latin typeface="Arial" panose="020B0604020202020204" pitchFamily="34" charset="0"/>
                <a:cs typeface="Arial" panose="020B0604020202020204" pitchFamily="34" charset="0"/>
              </a:rPr>
              <a:t>Prevenir</a:t>
            </a:r>
            <a:r>
              <a:rPr lang="pt-PT" altLang="en-US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Tem em vista a cria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o de condi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çõ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es para evitar a ocorr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ncia de actos de recrutamento, radicaliza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o e dissemina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o de narrativas extremistas no seio das comunidades para evitar o surgimento e consolida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o de factores ou causas do extremismo violento conducente ao terrorismo.</a:t>
            </a:r>
          </a:p>
          <a:p>
            <a:pPr algn="just"/>
            <a:r>
              <a:rPr lang="pt-PT" altLang="en-US" b="1">
                <a:latin typeface="Arial" panose="020B0604020202020204" pitchFamily="34" charset="0"/>
                <a:cs typeface="Arial" panose="020B0604020202020204" pitchFamily="34" charset="0"/>
              </a:rPr>
              <a:t>Proteger</a:t>
            </a:r>
            <a:r>
              <a:rPr lang="pt-PT" altLang="en-US">
                <a:latin typeface="Arial" panose="020B0604020202020204" pitchFamily="34" charset="0"/>
                <a:cs typeface="Arial" panose="020B0604020202020204" pitchFamily="34" charset="0"/>
              </a:rPr>
              <a:t> - A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çõ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es que visam fortalecer a protec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o de potenciais alvos dos terroristas, com enfoque para assentamentos comunit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rios, altas individualidades do Estado, e infraestruturas cr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ticas no territ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rio nacional.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b="1">
                <a:sym typeface="+mn-ea"/>
              </a:rPr>
              <a:t>ENPCTEV - PILARES</a:t>
            </a:r>
            <a:endParaRPr lang="pt-PT" alt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altLang="en-US" b="1">
                <a:latin typeface="Arial" panose="020B0604020202020204" pitchFamily="34" charset="0"/>
                <a:cs typeface="Arial" panose="020B0604020202020204" pitchFamily="34" charset="0"/>
              </a:rPr>
              <a:t>Perseguir</a:t>
            </a:r>
            <a:r>
              <a:rPr lang="pt-PT" altLang="en-US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vis</a:t>
            </a:r>
            <a:r>
              <a:rPr lang="pt-PT" altLang="en-US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impedir o planeamento e a execu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o de ataques terroristas, cortar as fontes de financiamento e rotas de abastecimento logist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co, bem como a responsabiliza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o criminal dos seus autores.</a:t>
            </a:r>
          </a:p>
          <a:p>
            <a:pPr algn="just"/>
            <a:r>
              <a:rPr lang="pt-PT" altLang="en-US" b="1">
                <a:latin typeface="Arial" panose="020B0604020202020204" pitchFamily="34" charset="0"/>
                <a:cs typeface="Arial" panose="020B0604020202020204" pitchFamily="34" charset="0"/>
              </a:rPr>
              <a:t>Mitigar</a:t>
            </a:r>
            <a:r>
              <a:rPr lang="pt-PT" altLang="en-US">
                <a:latin typeface="Arial" panose="020B0604020202020204" pitchFamily="34" charset="0"/>
                <a:cs typeface="Arial" panose="020B0604020202020204" pitchFamily="34" charset="0"/>
              </a:rPr>
              <a:t> - Visa m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itigar os danos decorrentes de actos terroristas, antes, durante e 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s-ocorr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ncia</a:t>
            </a:r>
            <a:r>
              <a:rPr lang="pt-PT" alt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incluindo a assist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ncia às v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pt-PT">
                <a:latin typeface="Arial" panose="020B0604020202020204" pitchFamily="34" charset="0"/>
                <a:cs typeface="Arial" panose="020B0604020202020204" pitchFamily="34" charset="0"/>
              </a:rPr>
              <a:t>timas de actos terroristas.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5400" b="1" dirty="0">
                <a:latin typeface="Consolas" panose="020B0609020204030204" pitchFamily="49" charset="0"/>
              </a:rPr>
              <a:t>Estrutura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>
                <a:latin typeface="Arial Nova" panose="020B0504020202020204" pitchFamily="34" charset="0"/>
              </a:rPr>
              <a:t>I. Instrumentos Internacionais</a:t>
            </a:r>
          </a:p>
          <a:p>
            <a:pPr marL="0" indent="0">
              <a:buNone/>
            </a:pPr>
            <a:r>
              <a:rPr lang="pt-PT" dirty="0">
                <a:latin typeface="Arial Nova" panose="020B0504020202020204" pitchFamily="34" charset="0"/>
              </a:rPr>
              <a:t>II. Instrumentos Regionais</a:t>
            </a:r>
          </a:p>
          <a:p>
            <a:pPr marL="0" indent="0">
              <a:buNone/>
            </a:pPr>
            <a:r>
              <a:rPr lang="pt-PT" dirty="0">
                <a:latin typeface="Arial Nova" panose="020B0504020202020204" pitchFamily="34" charset="0"/>
              </a:rPr>
              <a:t>III. Quadro Legal Nacional</a:t>
            </a:r>
          </a:p>
          <a:p>
            <a:pPr marL="0" indent="0">
              <a:buNone/>
            </a:pPr>
            <a:r>
              <a:rPr lang="pt-PT" dirty="0">
                <a:latin typeface="Arial Nova" panose="020B0504020202020204" pitchFamily="34" charset="0"/>
              </a:rPr>
              <a:t>1. Referência histórica</a:t>
            </a:r>
          </a:p>
          <a:p>
            <a:pPr marL="0" indent="0">
              <a:buNone/>
            </a:pPr>
            <a:r>
              <a:rPr lang="pt-PT" dirty="0">
                <a:latin typeface="Arial Nova" panose="020B0504020202020204" pitchFamily="34" charset="0"/>
              </a:rPr>
              <a:t>2. Legislação vigente (específica e geral)</a:t>
            </a:r>
          </a:p>
          <a:p>
            <a:pPr marL="0" indent="0">
              <a:buNone/>
            </a:pPr>
            <a:r>
              <a:rPr lang="pt-PT" dirty="0">
                <a:latin typeface="Arial Nova" panose="020B0504020202020204" pitchFamily="34" charset="0"/>
              </a:rPr>
              <a:t>IV. Políticas e Estratégias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2762250"/>
            <a:ext cx="15240000" cy="12382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731F34-F909-42B8-B2A9-8DA5229EB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2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b="1" dirty="0">
                <a:latin typeface="Arial Nova" panose="020B0504020202020204" pitchFamily="34" charset="0"/>
              </a:rPr>
              <a:t>Conceito de Terrorismo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>
                <a:solidFill>
                  <a:srgbClr val="001D35"/>
                </a:solidFill>
                <a:latin typeface="Google Sans"/>
              </a:rPr>
              <a:t>U</a:t>
            </a:r>
            <a:r>
              <a:rPr lang="pt-BR" sz="3200" b="0" i="0" dirty="0">
                <a:solidFill>
                  <a:srgbClr val="001D35"/>
                </a:solidFill>
                <a:effectLst/>
                <a:latin typeface="Google Sans"/>
              </a:rPr>
              <a:t>so de violência ou ameaça de violência para causar medo e intimidar pessoas, grupos ou governos. </a:t>
            </a:r>
          </a:p>
          <a:p>
            <a:pPr algn="just"/>
            <a:r>
              <a:rPr lang="pt-BR" sz="3200" b="0" i="0" dirty="0">
                <a:solidFill>
                  <a:srgbClr val="001D35"/>
                </a:solidFill>
                <a:effectLst/>
                <a:latin typeface="Google Sans"/>
              </a:rPr>
              <a:t>O objectivo é alcançar determinados fins através de </a:t>
            </a:r>
            <a:r>
              <a:rPr lang="pt-BR" sz="3200" b="0" i="0" dirty="0">
                <a:solidFill>
                  <a:srgbClr val="1F1F1F"/>
                </a:solidFill>
                <a:effectLst/>
                <a:latin typeface="Google Sans"/>
              </a:rPr>
              <a:t>actos violentos que atingem pessoas inocentes, que não têm culpa nenhuma, com o objectivo de </a:t>
            </a:r>
            <a:r>
              <a:rPr lang="pt-BR" sz="3200" b="1" i="0" dirty="0">
                <a:solidFill>
                  <a:srgbClr val="1F1F1F"/>
                </a:solidFill>
                <a:effectLst/>
                <a:latin typeface="Google Sans"/>
              </a:rPr>
              <a:t>espalhar o terror</a:t>
            </a:r>
            <a:r>
              <a:rPr lang="pt-BR" sz="3200" b="0" i="0" dirty="0">
                <a:solidFill>
                  <a:srgbClr val="1F1F1F"/>
                </a:solidFill>
                <a:effectLst/>
                <a:latin typeface="Google Sans"/>
              </a:rPr>
              <a:t>, medo e pânico na população com </a:t>
            </a:r>
            <a:r>
              <a:rPr lang="pt-BR" sz="3200" b="0" i="0" dirty="0">
                <a:solidFill>
                  <a:srgbClr val="001D35"/>
                </a:solidFill>
                <a:effectLst/>
                <a:latin typeface="Google Sans"/>
              </a:rPr>
              <a:t>fins, geralmente políticos, religiosos ou ideológicos. </a:t>
            </a:r>
            <a:endParaRPr lang="pt-PT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Instrumentos Internacionais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Arial Nova" panose="020B0504020202020204" pitchFamily="34" charset="0"/>
              </a:rPr>
              <a:t>Moçambique assinou diversos tratados, acordos e convenções internacionais relativos à prevenção e combate ao terrorismo.</a:t>
            </a:r>
          </a:p>
          <a:p>
            <a:pPr algn="just"/>
            <a:endParaRPr lang="pt-PT" dirty="0">
              <a:latin typeface="Arial Nova" panose="020B0504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latin typeface="Arial Nova" panose="020B0504020202020204" pitchFamily="34" charset="0"/>
              </a:rPr>
              <a:t>Resolução n.º 86/2002, de 11 de Dezembro – Ratifica a </a:t>
            </a:r>
            <a:r>
              <a:rPr lang="pt-PT" b="1" dirty="0">
                <a:latin typeface="Arial Nova" panose="020B0504020202020204" pitchFamily="34" charset="0"/>
              </a:rPr>
              <a:t>Convenção das Nações Unidas contra a Criminalidade Organizada Transnacional </a:t>
            </a:r>
            <a:r>
              <a:rPr lang="pt-PT" dirty="0">
                <a:latin typeface="Arial Nova" panose="020B0504020202020204" pitchFamily="34" charset="0"/>
              </a:rPr>
              <a:t>(CNUCOT), que tem por objectivo promover a cooperação na prevenção e combate à criminalidade organizada e transnacional, incluindo o terrorismo.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b="1" dirty="0">
                <a:latin typeface="Arial Nova" panose="020B0504020202020204" pitchFamily="34" charset="0"/>
              </a:rPr>
              <a:t>Resolução </a:t>
            </a:r>
            <a:r>
              <a:rPr lang="pt-PT" b="1" dirty="0" err="1">
                <a:latin typeface="Arial Nova" panose="020B0504020202020204" pitchFamily="34" charset="0"/>
              </a:rPr>
              <a:t>n.°</a:t>
            </a:r>
            <a:r>
              <a:rPr lang="pt-PT" b="1" dirty="0">
                <a:latin typeface="Arial Nova" panose="020B0504020202020204" pitchFamily="34" charset="0"/>
              </a:rPr>
              <a:t> 76/2002, de 2 de Outubro - </a:t>
            </a:r>
            <a:r>
              <a:rPr lang="pt-PT" dirty="0">
                <a:latin typeface="Arial Nova" panose="020B0504020202020204" pitchFamily="34" charset="0"/>
              </a:rPr>
              <a:t>Ratifica a adesão da República de Moçambique à </a:t>
            </a:r>
            <a:r>
              <a:rPr lang="pt-PT" b="1" dirty="0">
                <a:latin typeface="Arial Nova" panose="020B0504020202020204" pitchFamily="34" charset="0"/>
              </a:rPr>
              <a:t>Convenção Internacional para a repressão de atentados terroristas à bomba</a:t>
            </a:r>
            <a:r>
              <a:rPr lang="pt-PT" dirty="0">
                <a:latin typeface="Arial Nova" panose="020B0504020202020204" pitchFamily="34" charset="0"/>
              </a:rPr>
              <a:t>, adoptada pela Assembleia Geral das Nações Unidas, em 15 de Dezembro de 1997.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Visa, combater crimes de envolvimento directo ou cumplicidade na ilícita e internacional distribuição, colocação, descarregamento e detonação de um </a:t>
            </a:r>
            <a:r>
              <a:rPr lang="pt-PT" b="1" dirty="0">
                <a:latin typeface="Arial Nova" panose="020B0504020202020204" pitchFamily="34" charset="0"/>
              </a:rPr>
              <a:t>explosivo ou outro instrumento letal </a:t>
            </a:r>
            <a:r>
              <a:rPr lang="pt-PT" dirty="0">
                <a:latin typeface="Arial Nova" panose="020B0504020202020204" pitchFamily="34" charset="0"/>
              </a:rPr>
              <a:t>dentro ou contra um local público, uma instalação do Estado ou público, um sistema de transporte público ou uma </a:t>
            </a:r>
            <a:r>
              <a:rPr lang="pt-PT" dirty="0" err="1">
                <a:latin typeface="Arial Nova" panose="020B0504020202020204" pitchFamily="34" charset="0"/>
              </a:rPr>
              <a:t>infra-estrutura</a:t>
            </a:r>
            <a:r>
              <a:rPr lang="pt-PT" dirty="0">
                <a:latin typeface="Arial Nova" panose="020B0504020202020204" pitchFamily="34" charset="0"/>
              </a:rPr>
              <a:t> com o propósito de causar a morte ou danos físicos graves, ou com o propósito de obter elevados níveis de destruição de tal local, sempre que dessa destruição resultar uma significativa perda económica ou fortes probabilidades de a causar (</a:t>
            </a:r>
            <a:r>
              <a:rPr lang="pt-PT" dirty="0" err="1">
                <a:latin typeface="Arial Nova" panose="020B0504020202020204" pitchFamily="34" charset="0"/>
              </a:rPr>
              <a:t>art</a:t>
            </a:r>
            <a:r>
              <a:rPr lang="pt-PT" dirty="0">
                <a:latin typeface="Arial Nova" panose="020B0504020202020204" pitchFamily="34" charset="0"/>
              </a:rPr>
              <a:t>. 2 da Convenção)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Instrumentos Internacionais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3" y="1825625"/>
            <a:ext cx="11403875" cy="481030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PT" b="1" dirty="0">
                <a:latin typeface="Arial Nova" panose="020B0504020202020204" pitchFamily="34" charset="0"/>
              </a:rPr>
              <a:t>Resolução </a:t>
            </a:r>
            <a:r>
              <a:rPr lang="pt-PT" b="1" dirty="0" err="1">
                <a:latin typeface="Arial Nova" panose="020B0504020202020204" pitchFamily="34" charset="0"/>
              </a:rPr>
              <a:t>n.°</a:t>
            </a:r>
            <a:r>
              <a:rPr lang="pt-PT" b="1" dirty="0">
                <a:latin typeface="Arial Nova" panose="020B0504020202020204" pitchFamily="34" charset="0"/>
              </a:rPr>
              <a:t> 69/2002, de 2 de Outubro - </a:t>
            </a:r>
            <a:r>
              <a:rPr lang="pt-PT" dirty="0">
                <a:latin typeface="Arial Nova" panose="020B0504020202020204" pitchFamily="34" charset="0"/>
              </a:rPr>
              <a:t>Ratifica a adesão da República de Moçambique à Convenção para a </a:t>
            </a:r>
            <a:r>
              <a:rPr lang="pt-PT" b="1" dirty="0">
                <a:latin typeface="Arial Nova" panose="020B0504020202020204" pitchFamily="34" charset="0"/>
              </a:rPr>
              <a:t>repressão da captura ilícita de aeronaves,</a:t>
            </a:r>
            <a:r>
              <a:rPr lang="pt-PT" dirty="0">
                <a:latin typeface="Arial Nova" panose="020B0504020202020204" pitchFamily="34" charset="0"/>
              </a:rPr>
              <a:t> feita em Haia (Reino dos Países Baixos) aos 16 de Dezembro de 1970.</a:t>
            </a:r>
          </a:p>
          <a:p>
            <a:pPr algn="just"/>
            <a:r>
              <a:rPr lang="pt-PT" b="1" dirty="0">
                <a:latin typeface="Arial Nova" panose="020B0504020202020204" pitchFamily="34" charset="0"/>
              </a:rPr>
              <a:t>Resolução </a:t>
            </a:r>
            <a:r>
              <a:rPr lang="pt-PT" b="1" dirty="0" err="1">
                <a:latin typeface="Arial Nova" panose="020B0504020202020204" pitchFamily="34" charset="0"/>
              </a:rPr>
              <a:t>n.°</a:t>
            </a:r>
            <a:r>
              <a:rPr lang="pt-PT" b="1" dirty="0">
                <a:latin typeface="Arial Nova" panose="020B0504020202020204" pitchFamily="34" charset="0"/>
              </a:rPr>
              <a:t> 71/2002, de 2 de Outubro - </a:t>
            </a:r>
            <a:r>
              <a:rPr lang="pt-PT" dirty="0">
                <a:latin typeface="Arial Nova" panose="020B0504020202020204" pitchFamily="34" charset="0"/>
              </a:rPr>
              <a:t>Ratifica a adesão da República de Moçambique à Convenção sobre a </a:t>
            </a:r>
            <a:r>
              <a:rPr lang="pt-PT" b="1" dirty="0">
                <a:latin typeface="Arial Nova" panose="020B0504020202020204" pitchFamily="34" charset="0"/>
              </a:rPr>
              <a:t>protecção física de materiais nucleares</a:t>
            </a:r>
            <a:r>
              <a:rPr lang="pt-PT" dirty="0">
                <a:latin typeface="Arial Nova" panose="020B0504020202020204" pitchFamily="34" charset="0"/>
              </a:rPr>
              <a:t>, feita em Viena (Áustria), aos 26 de Outubro de 1979.</a:t>
            </a:r>
          </a:p>
          <a:p>
            <a:pPr algn="just"/>
            <a:r>
              <a:rPr lang="pt-PT" b="1" dirty="0">
                <a:latin typeface="Arial Nova" panose="020B0504020202020204" pitchFamily="34" charset="0"/>
              </a:rPr>
              <a:t>Resolução n." 72/2002, de 2 de Outubro - </a:t>
            </a:r>
            <a:r>
              <a:rPr lang="pt-PT" dirty="0">
                <a:latin typeface="Arial Nova" panose="020B0504020202020204" pitchFamily="34" charset="0"/>
              </a:rPr>
              <a:t>Ratifica a adesão da República de Moçambique à Convenção para a </a:t>
            </a:r>
            <a:r>
              <a:rPr lang="pt-PT" b="1" dirty="0">
                <a:latin typeface="Arial Nova" panose="020B0504020202020204" pitchFamily="34" charset="0"/>
              </a:rPr>
              <a:t>repressão de actos ilícitos contra a Segurança da Aviação Civil</a:t>
            </a:r>
            <a:r>
              <a:rPr lang="pt-PT" dirty="0">
                <a:latin typeface="Arial Nova" panose="020B0504020202020204" pitchFamily="34" charset="0"/>
              </a:rPr>
              <a:t>, feita em Montreal (Canadá), a 23 de Setembro de 1971.</a:t>
            </a:r>
          </a:p>
          <a:p>
            <a:pPr algn="just"/>
            <a:r>
              <a:rPr lang="pt-PT" b="1" dirty="0">
                <a:latin typeface="Arial Nova" panose="020B0504020202020204" pitchFamily="34" charset="0"/>
              </a:rPr>
              <a:t>Resolução </a:t>
            </a:r>
            <a:r>
              <a:rPr lang="pt-PT" b="1" dirty="0" err="1">
                <a:latin typeface="Arial Nova" panose="020B0504020202020204" pitchFamily="34" charset="0"/>
              </a:rPr>
              <a:t>n.°</a:t>
            </a:r>
            <a:r>
              <a:rPr lang="pt-PT" b="1" dirty="0">
                <a:latin typeface="Arial Nova" panose="020B0504020202020204" pitchFamily="34" charset="0"/>
              </a:rPr>
              <a:t> 73/2002, de 2 de Outubro - </a:t>
            </a:r>
            <a:r>
              <a:rPr lang="pt-PT" dirty="0">
                <a:latin typeface="Arial Nova" panose="020B0504020202020204" pitchFamily="34" charset="0"/>
              </a:rPr>
              <a:t>Ratifica a adesão da República de Moçambique ao Protocolo para </a:t>
            </a:r>
            <a:r>
              <a:rPr lang="pt-PT" b="1" dirty="0">
                <a:latin typeface="Arial Nova" panose="020B0504020202020204" pitchFamily="34" charset="0"/>
              </a:rPr>
              <a:t>repressão de actos de violência ilícitos em aeroportos utilizados pela Aviação Civil Internacional</a:t>
            </a:r>
            <a:r>
              <a:rPr lang="pt-PT" dirty="0">
                <a:latin typeface="Arial Nova" panose="020B0504020202020204" pitchFamily="34" charset="0"/>
              </a:rPr>
              <a:t>, feito em Montreal (Canadá), aos 24 de Fevereiro de 1988, em  complemento da Convenção para a repressão de actos ilícitos contra a Segurança da Aviação Civil, concluída em Montreal (Canadá), aos 23 de Setembro de 1971.</a:t>
            </a:r>
          </a:p>
          <a:p>
            <a:pPr algn="just"/>
            <a:r>
              <a:rPr lang="pt-PT" b="1" dirty="0">
                <a:latin typeface="Arial Nova" panose="020B0504020202020204" pitchFamily="34" charset="0"/>
              </a:rPr>
              <a:t>Resolução </a:t>
            </a:r>
            <a:r>
              <a:rPr lang="pt-PT" b="1" dirty="0" err="1">
                <a:latin typeface="Arial Nova" panose="020B0504020202020204" pitchFamily="34" charset="0"/>
              </a:rPr>
              <a:t>n.°</a:t>
            </a:r>
            <a:r>
              <a:rPr lang="pt-PT" b="1" dirty="0">
                <a:latin typeface="Arial Nova" panose="020B0504020202020204" pitchFamily="34" charset="0"/>
              </a:rPr>
              <a:t> 74/2002, de 2 de Outubro - </a:t>
            </a:r>
            <a:r>
              <a:rPr lang="pt-PT" dirty="0">
                <a:latin typeface="Arial Nova" panose="020B0504020202020204" pitchFamily="34" charset="0"/>
              </a:rPr>
              <a:t>Ratifica a adesão da República de Moçambique à Convenção para a </a:t>
            </a:r>
            <a:r>
              <a:rPr lang="pt-PT" b="1" dirty="0">
                <a:latin typeface="Arial Nova" panose="020B0504020202020204" pitchFamily="34" charset="0"/>
              </a:rPr>
              <a:t>supressão de actos ilícitos contra a Segurança da Navegação Marítima</a:t>
            </a:r>
            <a:r>
              <a:rPr lang="pt-PT" dirty="0">
                <a:latin typeface="Arial Nova" panose="020B0504020202020204" pitchFamily="34" charset="0"/>
              </a:rPr>
              <a:t>, feita em Roma (Itália) aos 10 de Março de 1988.</a:t>
            </a:r>
          </a:p>
          <a:p>
            <a:pPr algn="just"/>
            <a:r>
              <a:rPr lang="pt-PT" b="1" dirty="0">
                <a:latin typeface="Arial Nova" panose="020B0504020202020204" pitchFamily="34" charset="0"/>
              </a:rPr>
              <a:t>Resolução </a:t>
            </a:r>
            <a:r>
              <a:rPr lang="pt-PT" b="1" dirty="0" err="1">
                <a:latin typeface="Arial Nova" panose="020B0504020202020204" pitchFamily="34" charset="0"/>
              </a:rPr>
              <a:t>n.°</a:t>
            </a:r>
            <a:r>
              <a:rPr lang="pt-PT" b="1" dirty="0">
                <a:latin typeface="Arial Nova" panose="020B0504020202020204" pitchFamily="34" charset="0"/>
              </a:rPr>
              <a:t> 75/2002, de 2 de Outubro - </a:t>
            </a:r>
            <a:r>
              <a:rPr lang="pt-PT" dirty="0">
                <a:latin typeface="Arial Nova" panose="020B0504020202020204" pitchFamily="34" charset="0"/>
              </a:rPr>
              <a:t>Ratifica a adesão da República de Moçambique ao Protocolo para </a:t>
            </a:r>
            <a:r>
              <a:rPr lang="pt-PT" b="1" dirty="0">
                <a:latin typeface="Arial Nova" panose="020B0504020202020204" pitchFamily="34" charset="0"/>
              </a:rPr>
              <a:t>supressão de actos ilícitos contra a Segurança das Plataformas Fixas localizadas na Plataforma Continental</a:t>
            </a:r>
            <a:r>
              <a:rPr lang="pt-PT" dirty="0">
                <a:latin typeface="Arial Nova" panose="020B0504020202020204" pitchFamily="34" charset="0"/>
              </a:rPr>
              <a:t>, feito em Roma (Itália), aos 10 de Março de 1988.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Instrumentos Internacionais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32" y="1690688"/>
            <a:ext cx="11434354" cy="4866866"/>
          </a:xfrm>
        </p:spPr>
        <p:txBody>
          <a:bodyPr>
            <a:noAutofit/>
          </a:bodyPr>
          <a:lstStyle/>
          <a:p>
            <a:pPr algn="just"/>
            <a:r>
              <a:rPr lang="pt-PT" sz="2400" b="1" dirty="0">
                <a:latin typeface="Arial Nova" panose="020B0504020202020204" pitchFamily="34" charset="0"/>
              </a:rPr>
              <a:t>Resolução </a:t>
            </a:r>
            <a:r>
              <a:rPr lang="pt-PT" sz="2400" b="1" dirty="0" err="1">
                <a:latin typeface="Arial Nova" panose="020B0504020202020204" pitchFamily="34" charset="0"/>
              </a:rPr>
              <a:t>n.°</a:t>
            </a:r>
            <a:r>
              <a:rPr lang="pt-PT" sz="2400" b="1" dirty="0">
                <a:latin typeface="Arial Nova" panose="020B0504020202020204" pitchFamily="34" charset="0"/>
              </a:rPr>
              <a:t> 78/2002, de 2 de Outubro - </a:t>
            </a:r>
            <a:r>
              <a:rPr lang="pt-PT" sz="2400" dirty="0">
                <a:latin typeface="Arial Nova" panose="020B0504020202020204" pitchFamily="34" charset="0"/>
              </a:rPr>
              <a:t>Ratifica a adesão da República de Moçambique à Convenção referente </a:t>
            </a:r>
            <a:r>
              <a:rPr lang="pt-PT" sz="2400" b="1" dirty="0">
                <a:latin typeface="Arial Nova" panose="020B0504020202020204" pitchFamily="34" charset="0"/>
              </a:rPr>
              <a:t>às infracções e a certos outros actos cometidos a bordo de aeronaves</a:t>
            </a:r>
            <a:r>
              <a:rPr lang="pt-PT" sz="2400" dirty="0">
                <a:latin typeface="Arial Nova" panose="020B0504020202020204" pitchFamily="34" charset="0"/>
              </a:rPr>
              <a:t>, adoptada em Tóquio (Japão), aos 14 de Setembro de 1963.</a:t>
            </a:r>
          </a:p>
          <a:p>
            <a:pPr algn="just"/>
            <a:r>
              <a:rPr lang="pt-PT" sz="2400" b="1" dirty="0">
                <a:latin typeface="Arial Nova" panose="020B0504020202020204" pitchFamily="34" charset="0"/>
              </a:rPr>
              <a:t>Resolução </a:t>
            </a:r>
            <a:r>
              <a:rPr lang="pt-PT" sz="2400" b="1" dirty="0" err="1">
                <a:latin typeface="Arial Nova" panose="020B0504020202020204" pitchFamily="34" charset="0"/>
              </a:rPr>
              <a:t>n.</a:t>
            </a:r>
            <a:r>
              <a:rPr lang="pt-PT" sz="2400" dirty="0" err="1">
                <a:latin typeface="Arial Nova" panose="020B0504020202020204" pitchFamily="34" charset="0"/>
              </a:rPr>
              <a:t>°</a:t>
            </a:r>
            <a:r>
              <a:rPr lang="pt-PT" sz="2400" dirty="0">
                <a:latin typeface="Arial Nova" panose="020B0504020202020204" pitchFamily="34" charset="0"/>
              </a:rPr>
              <a:t> </a:t>
            </a:r>
            <a:r>
              <a:rPr lang="pt-PT" sz="2400" b="1" dirty="0">
                <a:latin typeface="Arial Nova" panose="020B0504020202020204" pitchFamily="34" charset="0"/>
              </a:rPr>
              <a:t>79/2002, de 2 de Outubro - </a:t>
            </a:r>
            <a:r>
              <a:rPr lang="pt-PT" sz="2400" dirty="0">
                <a:latin typeface="Arial Nova" panose="020B0504020202020204" pitchFamily="34" charset="0"/>
              </a:rPr>
              <a:t>Ratifica a adesão da República de Moçambique à Convenção Internacional para a eliminação do </a:t>
            </a:r>
            <a:r>
              <a:rPr lang="pt-PT" sz="2400" b="1" dirty="0">
                <a:latin typeface="Arial Nova" panose="020B0504020202020204" pitchFamily="34" charset="0"/>
              </a:rPr>
              <a:t>financiamento do terrorismo</a:t>
            </a:r>
            <a:r>
              <a:rPr lang="pt-PT" sz="2400" dirty="0">
                <a:latin typeface="Arial Nova" panose="020B0504020202020204" pitchFamily="34" charset="0"/>
              </a:rPr>
              <a:t>.</a:t>
            </a:r>
          </a:p>
          <a:p>
            <a:pPr algn="just"/>
            <a:r>
              <a:rPr lang="pt-PT" sz="2400" b="1" dirty="0">
                <a:latin typeface="Arial Nova" panose="020B0504020202020204" pitchFamily="34" charset="0"/>
              </a:rPr>
              <a:t>Resolução </a:t>
            </a:r>
            <a:r>
              <a:rPr lang="pt-PT" sz="2400" b="1" dirty="0" err="1">
                <a:latin typeface="Arial Nova" panose="020B0504020202020204" pitchFamily="34" charset="0"/>
              </a:rPr>
              <a:t>n.°</a:t>
            </a:r>
            <a:r>
              <a:rPr lang="pt-PT" sz="2400" b="1" dirty="0">
                <a:latin typeface="Arial Nova" panose="020B0504020202020204" pitchFamily="34" charset="0"/>
              </a:rPr>
              <a:t> 80/2002, de 2 de Outubro - </a:t>
            </a:r>
            <a:r>
              <a:rPr lang="pt-PT" sz="2400" dirty="0">
                <a:latin typeface="Arial Nova" panose="020B0504020202020204" pitchFamily="34" charset="0"/>
              </a:rPr>
              <a:t>Ratifica a adesão da República de Moçambique à Convenção relativa à </a:t>
            </a:r>
            <a:r>
              <a:rPr lang="pt-PT" sz="2400" b="1" dirty="0">
                <a:latin typeface="Arial Nova" panose="020B0504020202020204" pitchFamily="34" charset="0"/>
              </a:rPr>
              <a:t>marcação dos explosivos plásticos para fins de detecção</a:t>
            </a:r>
            <a:r>
              <a:rPr lang="pt-PT" sz="2400" dirty="0">
                <a:latin typeface="Arial Nova" panose="020B0504020202020204" pitchFamily="34" charset="0"/>
              </a:rPr>
              <a:t>, adoptada em Montreal, a 1 de Março de 1991.</a:t>
            </a:r>
          </a:p>
          <a:p>
            <a:pPr algn="just"/>
            <a:r>
              <a:rPr lang="pt-PT" sz="2400" b="1" dirty="0">
                <a:latin typeface="Arial Nova" panose="020B0504020202020204" pitchFamily="34" charset="0"/>
              </a:rPr>
              <a:t>Resolução </a:t>
            </a:r>
            <a:r>
              <a:rPr lang="pt-PT" sz="2400" b="1" dirty="0" err="1">
                <a:latin typeface="Arial Nova" panose="020B0504020202020204" pitchFamily="34" charset="0"/>
              </a:rPr>
              <a:t>n.°</a:t>
            </a:r>
            <a:r>
              <a:rPr lang="pt-PT" sz="2400" b="1" dirty="0">
                <a:latin typeface="Arial Nova" panose="020B0504020202020204" pitchFamily="34" charset="0"/>
              </a:rPr>
              <a:t> 81/2002, de 2 de Outubro - </a:t>
            </a:r>
            <a:r>
              <a:rPr lang="pt-PT" sz="2400" dirty="0">
                <a:latin typeface="Arial Nova" panose="020B0504020202020204" pitchFamily="34" charset="0"/>
              </a:rPr>
              <a:t>Ratifica a adesão da República de Moçambique à Convenção </a:t>
            </a:r>
            <a:r>
              <a:rPr lang="pt-PT" sz="2400" b="1" dirty="0">
                <a:latin typeface="Arial Nova" panose="020B0504020202020204" pitchFamily="34" charset="0"/>
              </a:rPr>
              <a:t>contra a tomada de reféns</a:t>
            </a:r>
            <a:r>
              <a:rPr lang="pt-PT" sz="2400" dirty="0">
                <a:latin typeface="Arial Nova" panose="020B0504020202020204" pitchFamily="34" charset="0"/>
              </a:rPr>
              <a:t>, adoptada pela Assembleia Geral das Nações Unidas, em 17 de Dezembro de 1979.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Instrumentos Internacionais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rial Nova" panose="020B0504020202020204" pitchFamily="34" charset="0"/>
              </a:rPr>
              <a:t>Instrumentos Regionais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Arial Nova" panose="020B0504020202020204" pitchFamily="34" charset="0"/>
              </a:rPr>
              <a:t>Resolução n.º 77/2002, de 2 de Outubro - Ratificada a adesão da República de Moçambique à </a:t>
            </a:r>
            <a:r>
              <a:rPr lang="pt-PT" b="1" dirty="0">
                <a:latin typeface="Arial Nova" panose="020B0504020202020204" pitchFamily="34" charset="0"/>
              </a:rPr>
              <a:t>Convenção da Organização da Unidade Africana (OUA), relativa à Prevenção e Combate ao Terrorismo</a:t>
            </a:r>
            <a:r>
              <a:rPr lang="pt-PT" dirty="0">
                <a:latin typeface="Arial Nova" panose="020B0504020202020204" pitchFamily="34" charset="0"/>
              </a:rPr>
              <a:t>, adoptada em Argel (Argélia), aos 13 de Julho de 1999.</a:t>
            </a:r>
          </a:p>
          <a:p>
            <a:pPr algn="just"/>
            <a:r>
              <a:rPr lang="pt-PT" dirty="0">
                <a:latin typeface="Arial Nova" panose="020B0504020202020204" pitchFamily="34" charset="0"/>
              </a:rPr>
              <a:t>Moçambique compromete-se a cooperar com outros Estados Parte na prevenção e no combate aos actos terroristas, em conformidade com a sua legislação e os seus procedimentos nacionais (artigo 5 desta Convenção).</a:t>
            </a:r>
          </a:p>
          <a:p>
            <a:pPr algn="just"/>
            <a:endParaRPr lang="pt-PT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2922</Words>
  <Application>Microsoft Office PowerPoint</Application>
  <PresentationFormat>Widescreen</PresentationFormat>
  <Paragraphs>137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Nova</vt:lpstr>
      <vt:lpstr>Calibri</vt:lpstr>
      <vt:lpstr>Calibri Light</vt:lpstr>
      <vt:lpstr>Consolas</vt:lpstr>
      <vt:lpstr>Google Sans</vt:lpstr>
      <vt:lpstr>Office Theme</vt:lpstr>
      <vt:lpstr>PowerPoint Presentation</vt:lpstr>
      <vt:lpstr> III COLÓQUIO INTERNACIONAL DE DIREITO PROCESSUAL</vt:lpstr>
      <vt:lpstr>Estrutura</vt:lpstr>
      <vt:lpstr>Conceito de Terrorismo</vt:lpstr>
      <vt:lpstr>Instrumentos Internacionais</vt:lpstr>
      <vt:lpstr>Instrumentos Internacionais</vt:lpstr>
      <vt:lpstr>Instrumentos Internacionais</vt:lpstr>
      <vt:lpstr>Instrumentos Internacionais</vt:lpstr>
      <vt:lpstr>Instrumentos Regionais</vt:lpstr>
      <vt:lpstr>Instrumentos Regionais</vt:lpstr>
      <vt:lpstr>Quadro Legal Nacional – Breve referencia histórica</vt:lpstr>
      <vt:lpstr>Quadro Legal Nacional – Breve referencia histórica</vt:lpstr>
      <vt:lpstr>Quadro Legal Nacional – Breve referencia histórica</vt:lpstr>
      <vt:lpstr>Quadro Legal Nacional</vt:lpstr>
      <vt:lpstr>Quadro Legal Nacional</vt:lpstr>
      <vt:lpstr>Quadro Legal Nacional</vt:lpstr>
      <vt:lpstr>Quadro Legal Nacional</vt:lpstr>
      <vt:lpstr>Quadro Legal Nacional</vt:lpstr>
      <vt:lpstr>Quadro Legal Nacional - Vigente</vt:lpstr>
      <vt:lpstr>Quadro Legal Nacional - Vigente</vt:lpstr>
      <vt:lpstr>Quadro Legal Nacional - Vigente</vt:lpstr>
      <vt:lpstr>Quadro Legal Nacional - Vigente</vt:lpstr>
      <vt:lpstr>Quadro Legal Nacional - Geral</vt:lpstr>
      <vt:lpstr>Quadro Legal Nacional - Geral</vt:lpstr>
      <vt:lpstr>Políticas e Estratégias</vt:lpstr>
      <vt:lpstr>Políticas e Estratégias</vt:lpstr>
      <vt:lpstr>ENPCTEV - Objectivos</vt:lpstr>
      <vt:lpstr>ENPCTEV - PILARES</vt:lpstr>
      <vt:lpstr>ENPCTEV - PILARES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COLÓQUIO INTERNACIONAL DE DIREITO PROCESSUAL</dc:title>
  <dc:creator>Firmino Emilio</dc:creator>
  <cp:lastModifiedBy>Preferred Customer</cp:lastModifiedBy>
  <cp:revision>37</cp:revision>
  <dcterms:created xsi:type="dcterms:W3CDTF">2025-02-11T12:35:00Z</dcterms:created>
  <dcterms:modified xsi:type="dcterms:W3CDTF">2025-02-13T09:22:22Z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DE2A307EE6E348F88B431F8F8DAFD119_13</vt:lpwstr>
  </property>
  <property fmtid="{D5CDD505-2E9C-101B-9397-08002B2CF9AE}" pid="3" name="KSOProductBuildVer">
    <vt:lpwstr>2070-12.2.0.19805</vt:lpwstr>
  </property>
</Properties>
</file>