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83" r:id="rId2"/>
    <p:sldId id="256" r:id="rId3"/>
    <p:sldId id="257" r:id="rId4"/>
    <p:sldId id="258" r:id="rId5"/>
    <p:sldId id="271" r:id="rId6"/>
    <p:sldId id="272" r:id="rId7"/>
    <p:sldId id="278" r:id="rId8"/>
    <p:sldId id="279" r:id="rId9"/>
    <p:sldId id="280" r:id="rId10"/>
    <p:sldId id="273" r:id="rId11"/>
    <p:sldId id="275" r:id="rId12"/>
    <p:sldId id="276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82" r:id="rId21"/>
    <p:sldId id="281" r:id="rId22"/>
    <p:sldId id="270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9EA6F81-F883-41A3-BB73-437460C20D8F}">
          <p14:sldIdLst>
            <p14:sldId id="283"/>
            <p14:sldId id="256"/>
          </p14:sldIdLst>
        </p14:section>
        <p14:section name="Seção sem Título" id="{5EE32B1F-0CF5-402A-AE3E-12EB34A9645B}">
          <p14:sldIdLst>
            <p14:sldId id="257"/>
            <p14:sldId id="258"/>
            <p14:sldId id="271"/>
            <p14:sldId id="272"/>
            <p14:sldId id="278"/>
            <p14:sldId id="279"/>
            <p14:sldId id="280"/>
            <p14:sldId id="273"/>
            <p14:sldId id="275"/>
            <p14:sldId id="276"/>
            <p14:sldId id="261"/>
            <p14:sldId id="262"/>
            <p14:sldId id="263"/>
            <p14:sldId id="264"/>
            <p14:sldId id="265"/>
            <p14:sldId id="266"/>
            <p14:sldId id="267"/>
            <p14:sldId id="282"/>
            <p14:sldId id="281"/>
            <p14:sldId id="270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17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82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4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55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41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2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2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4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73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9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3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2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/>
              <a:t>Prisão</a:t>
            </a:r>
            <a:r>
              <a:rPr dirty="0"/>
              <a:t> </a:t>
            </a:r>
            <a:r>
              <a:rPr dirty="0" err="1"/>
              <a:t>Preventiva</a:t>
            </a:r>
            <a:r>
              <a:rPr dirty="0"/>
              <a:t> e a Liberdade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z="3000" b="1" dirty="0" err="1"/>
              <a:t>Princípios</a:t>
            </a:r>
            <a:r>
              <a:rPr sz="3000" b="1" dirty="0"/>
              <a:t> da </a:t>
            </a:r>
            <a:r>
              <a:rPr sz="3000" b="1" dirty="0" err="1"/>
              <a:t>proporcionalidade</a:t>
            </a:r>
            <a:r>
              <a:rPr sz="3000" b="1" dirty="0"/>
              <a:t> e </a:t>
            </a:r>
            <a:r>
              <a:rPr sz="3000" b="1" dirty="0" err="1"/>
              <a:t>adequação</a:t>
            </a:r>
            <a:r>
              <a:rPr sz="3000" b="1" dirty="0"/>
              <a:t>.</a:t>
            </a:r>
            <a:endParaRPr lang="pt-PT" sz="3000" b="1" dirty="0"/>
          </a:p>
          <a:p>
            <a:pPr marL="0" indent="0">
              <a:buNone/>
            </a:pPr>
            <a:r>
              <a:rPr lang="pt-PT" dirty="0"/>
              <a:t>🔹 </a:t>
            </a:r>
            <a:r>
              <a:rPr lang="pt-PT" b="1" dirty="0"/>
              <a:t>Evita abusos do poder judiciário e arbitrariedades.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🔹 </a:t>
            </a:r>
            <a:r>
              <a:rPr lang="pt-PT" b="1" dirty="0"/>
              <a:t>Garante que a privação da liberdade seja usada apenas quando realmente necessária.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🔹 </a:t>
            </a:r>
            <a:r>
              <a:rPr lang="pt-PT" b="1" dirty="0"/>
              <a:t>Protege o direito fundamental à liberdade e a presunção de inocência.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>🔹 </a:t>
            </a:r>
            <a:r>
              <a:rPr lang="pt-PT" b="1" dirty="0"/>
              <a:t>Impede que pessoas fiquem presas preventivamente sem justificativa adequada.</a:t>
            </a:r>
            <a:endParaRPr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E7DEC78-0308-4769-85EF-B22849C2C4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130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Legislação</a:t>
            </a:r>
            <a:r>
              <a:rPr b="1" dirty="0"/>
              <a:t> </a:t>
            </a:r>
            <a:r>
              <a:rPr b="1" dirty="0" err="1"/>
              <a:t>Comparada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2800" dirty="0" smtClean="0"/>
              <a:t>Na região (Africa do Sul, Zimbabwe, Namíbia Lesotho e Eswatini) </a:t>
            </a:r>
          </a:p>
          <a:p>
            <a:r>
              <a:rPr lang="pt-PT" sz="2800" dirty="0" smtClean="0"/>
              <a:t>As decisões não são geralmente sujeitas a recurso, reforçando o princípio de que o remedio deve ser rápido e definitivo. </a:t>
            </a:r>
          </a:p>
          <a:p>
            <a:r>
              <a:rPr lang="pt-PT" sz="2800" dirty="0" smtClean="0"/>
              <a:t>Exceptuam-se os casos que envolvem crimes contra a segurança do Estado, o que reforça a importância do habeas corpus como garantia contra detenção ou prisão arbitraria (High courts, tribunais de competência genérica) </a:t>
            </a:r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3EA51BC-9FFA-43DB-83D6-F0A1FCE56C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92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586737"/>
            <a:ext cx="6571343" cy="1049235"/>
          </a:xfrm>
        </p:spPr>
        <p:txBody>
          <a:bodyPr/>
          <a:lstStyle/>
          <a:p>
            <a:pPr algn="ctr"/>
            <a:r>
              <a:rPr lang="pt-PT" b="1" dirty="0" smtClean="0"/>
              <a:t>Legislação Comparada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Portugal: competência do Supremo Tribunal de Justiça.</a:t>
            </a:r>
          </a:p>
          <a:p>
            <a:r>
              <a:rPr lang="pt-PT" sz="2800" dirty="0" smtClean="0"/>
              <a:t>Angola: competência do juiz presidente do tribunal da causa.</a:t>
            </a:r>
          </a:p>
          <a:p>
            <a:r>
              <a:rPr lang="pt-PT" sz="2800" dirty="0" smtClean="0"/>
              <a:t>Moçambique:  Tribunais Superiores de Recurso </a:t>
            </a:r>
            <a:r>
              <a:rPr sz="2800" dirty="0" smtClean="0"/>
              <a:t>(</a:t>
            </a:r>
            <a:r>
              <a:rPr sz="2800" dirty="0"/>
              <a:t>TSR).</a:t>
            </a:r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3EA51BC-9FFA-43DB-83D6-F0A1FCE56C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29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b="1" dirty="0" err="1"/>
              <a:t>Competência</a:t>
            </a:r>
            <a:r>
              <a:rPr b="1" dirty="0"/>
              <a:t> dos </a:t>
            </a:r>
            <a:r>
              <a:rPr b="1" dirty="0" err="1"/>
              <a:t>Tribunais</a:t>
            </a:r>
            <a:r>
              <a:rPr b="1" dirty="0"/>
              <a:t> </a:t>
            </a:r>
            <a:r>
              <a:rPr b="1" dirty="0" err="1"/>
              <a:t>Superiores</a:t>
            </a:r>
            <a:r>
              <a:rPr b="1" dirty="0"/>
              <a:t> de </a:t>
            </a:r>
            <a:r>
              <a:rPr b="1" dirty="0" err="1"/>
              <a:t>Recurso</a:t>
            </a:r>
            <a:r>
              <a:rPr b="1" dirty="0"/>
              <a:t> (TSR)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Alterações introduzidas pela Lei nº 25/2019.</a:t>
            </a:r>
          </a:p>
          <a:p>
            <a:r>
              <a:rPr lang="pt-PT" sz="2800" dirty="0" smtClean="0"/>
              <a:t>Fundamento da descentralização:</a:t>
            </a:r>
          </a:p>
          <a:p>
            <a:r>
              <a:rPr lang="pt-PT" sz="2800" dirty="0" smtClean="0"/>
              <a:t>Celeridade, acessibilidade da justiça, proximidade física do tribunal 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41387278-C376-4D2C-8E8C-63818EAE2B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Tramitação</a:t>
            </a:r>
            <a:r>
              <a:rPr b="1" dirty="0"/>
              <a:t> do Habeas Corpus </a:t>
            </a:r>
            <a:r>
              <a:rPr b="1" dirty="0" err="1"/>
              <a:t>nos</a:t>
            </a:r>
            <a:r>
              <a:rPr b="1" dirty="0"/>
              <a:t> TSR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Petição dirigida ao Presidente do TSR.</a:t>
            </a:r>
          </a:p>
          <a:p>
            <a:r>
              <a:rPr lang="pt-PT" sz="2800" dirty="0" smtClean="0"/>
              <a:t>Distribuição imediata e resposta da entidade prisional.</a:t>
            </a:r>
          </a:p>
          <a:p>
            <a:r>
              <a:rPr lang="pt-PT" sz="2800" dirty="0" smtClean="0"/>
              <a:t>Decisão proferida até 8 dias a contar da data da entrada.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FA546CE0-8F84-432D-8323-AC8CEAE3D5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Decisões</a:t>
            </a:r>
            <a:r>
              <a:rPr b="1" dirty="0"/>
              <a:t> dos TSR e </a:t>
            </a:r>
            <a:r>
              <a:rPr b="1" dirty="0" err="1"/>
              <a:t>Recorribilidade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O Código de Processo Penal não define expressamente a recorribilidade.</a:t>
            </a:r>
          </a:p>
          <a:p>
            <a:r>
              <a:rPr lang="pt-PT" sz="2800" dirty="0" smtClean="0"/>
              <a:t>Questão jurídica: O princípio geral da recorribilidade aplica-se ao habeas corpus?</a:t>
            </a:r>
          </a:p>
          <a:p>
            <a:r>
              <a:rPr lang="pt-PT" sz="2800" dirty="0" smtClean="0"/>
              <a:t>Divergências na doutrina e na jurisprudência.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DE22E437-7DFC-4702-AC85-8D859CC55D6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Direito</a:t>
            </a:r>
            <a:r>
              <a:rPr b="1" dirty="0"/>
              <a:t> </a:t>
            </a:r>
            <a:r>
              <a:rPr b="1" dirty="0" err="1"/>
              <a:t>Constitucional</a:t>
            </a:r>
            <a:r>
              <a:rPr b="1" dirty="0"/>
              <a:t> </a:t>
            </a:r>
            <a:r>
              <a:rPr b="1" dirty="0" err="1"/>
              <a:t>ao</a:t>
            </a:r>
            <a:r>
              <a:rPr b="1" dirty="0"/>
              <a:t> </a:t>
            </a:r>
            <a:r>
              <a:rPr b="1" dirty="0" err="1"/>
              <a:t>Recurso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Artigos 59, 65 e 70 da Constituição da República de Moçambique.</a:t>
            </a:r>
          </a:p>
          <a:p>
            <a:r>
              <a:rPr lang="pt-PT" sz="2800" dirty="0" smtClean="0"/>
              <a:t>Garantias previstas em tratados internacionais de direitos humanos.</a:t>
            </a:r>
          </a:p>
          <a:p>
            <a:r>
              <a:rPr lang="pt-PT" sz="2800" dirty="0" smtClean="0"/>
              <a:t>Impacto no acesso à justiça e à ampla defesa.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FD149450-DFE9-4A6C-8231-31D1B43BA0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Perspectivas</a:t>
            </a:r>
            <a:r>
              <a:rPr b="1" dirty="0"/>
              <a:t> de </a:t>
            </a:r>
            <a:r>
              <a:rPr b="1" dirty="0" err="1"/>
              <a:t>Direito</a:t>
            </a:r>
            <a:r>
              <a:rPr b="1" dirty="0"/>
              <a:t> </a:t>
            </a:r>
            <a:r>
              <a:rPr b="1" dirty="0" err="1"/>
              <a:t>Comparado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800" dirty="0" smtClean="0"/>
              <a:t>Portugal: decisões finais sem recurso adicional.</a:t>
            </a:r>
          </a:p>
          <a:p>
            <a:r>
              <a:rPr lang="pt-PT" sz="2800" dirty="0" smtClean="0"/>
              <a:t>Angola: possibilidade de recurso para o tribunal superior imediato. </a:t>
            </a:r>
          </a:p>
          <a:p>
            <a:r>
              <a:rPr lang="pt-PT" sz="2800" dirty="0" smtClean="0"/>
              <a:t>Brasil: Exemplo (art.º 667 do C. P. Penal)    </a:t>
            </a:r>
          </a:p>
          <a:p>
            <a:r>
              <a:rPr lang="pt-PT" sz="2800" dirty="0" smtClean="0"/>
              <a:t>Moçambique: a lei não se posiciona quanto </a:t>
            </a:r>
            <a:r>
              <a:rPr lang="pt-PT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</a:t>
            </a:r>
            <a:r>
              <a:rPr lang="pt-PT" sz="2800" dirty="0" smtClean="0"/>
              <a:t>recorribilidade.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1577670F-8016-4532-9608-944CF82213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Análise</a:t>
            </a:r>
            <a:r>
              <a:rPr b="1" dirty="0"/>
              <a:t> </a:t>
            </a:r>
            <a:r>
              <a:rPr b="1" dirty="0" err="1"/>
              <a:t>Crítica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Benefícios do modelo vigente  (proximidade e celeridade)</a:t>
            </a:r>
          </a:p>
          <a:p>
            <a:r>
              <a:rPr lang="pt-PT" sz="2800" dirty="0" smtClean="0"/>
              <a:t>Desafios da descentralização (falta de uniformidade e capacidade institucional)</a:t>
            </a:r>
          </a:p>
          <a:p>
            <a:r>
              <a:rPr lang="pt-PT" sz="2800" dirty="0" smtClean="0"/>
              <a:t>Questões jurídicas sobre a legitimidade do Tribunal Supremo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3987E59B-9FF9-4FDF-BC8D-836E903A06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Vexata</a:t>
            </a:r>
            <a:r>
              <a:rPr lang="en-US" b="1" dirty="0" smtClean="0"/>
              <a:t> </a:t>
            </a:r>
            <a:r>
              <a:rPr lang="en-US" b="1" dirty="0" err="1" smtClean="0"/>
              <a:t>questio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 sz="2800" dirty="0" smtClean="0"/>
              <a:t>Recorribilidade? </a:t>
            </a:r>
          </a:p>
          <a:p>
            <a:r>
              <a:rPr lang="pt-PT" sz="2800" dirty="0" smtClean="0"/>
              <a:t>(inconstitucionalidade da norma aplicada na base da qual foi decretada a detenção ou prisão </a:t>
            </a:r>
          </a:p>
          <a:p>
            <a:r>
              <a:rPr lang="pt-PT" sz="2800" dirty="0" smtClean="0"/>
              <a:t>Irrecorribilidade (atenta a natureza e finalidade do habeas corpus) </a:t>
            </a:r>
          </a:p>
          <a:p>
            <a:r>
              <a:rPr lang="pt-PT" sz="2800" dirty="0" smtClean="0"/>
              <a:t>Fortalecer a capacidade institucional dos Tribunais Superiores de Recurso.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390856E8-B090-48B2-AB3F-6DB84E8784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209"/>
            <a:ext cx="8229600" cy="2117034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/>
              <a:t/>
            </a:r>
            <a:br>
              <a:rPr lang="pt-PT" b="1" dirty="0"/>
            </a:br>
            <a:r>
              <a:rPr sz="4000" b="1" dirty="0"/>
              <a:t>Tribunal </a:t>
            </a:r>
            <a:r>
              <a:rPr lang="pt-PT" sz="4000" b="1" dirty="0" smtClean="0"/>
              <a:t>Supremo</a:t>
            </a:r>
            <a:r>
              <a:rPr lang="pt-PT" dirty="0"/>
              <a:t/>
            </a:r>
            <a:br>
              <a:rPr lang="pt-PT" dirty="0"/>
            </a:br>
            <a:r>
              <a:rPr lang="pt-PT" sz="2200" b="1" dirty="0"/>
              <a:t>III Colóquio Internacional de Direito Processual Penal</a:t>
            </a:r>
            <a:r>
              <a:rPr lang="pt-PT" b="1" dirty="0"/>
              <a:t/>
            </a:r>
            <a:br>
              <a:rPr lang="pt-PT" b="1" dirty="0"/>
            </a:b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04" y="2321300"/>
            <a:ext cx="8507896" cy="4262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dirty="0"/>
          </a:p>
          <a:p>
            <a:pPr algn="ctr"/>
            <a:r>
              <a:rPr b="1" dirty="0"/>
              <a:t> </a:t>
            </a:r>
            <a:r>
              <a:rPr lang="en-US" b="1" dirty="0" smtClean="0"/>
              <a:t>DA RECORRIBILDADDE OU IRRECORRIBILIDADE </a:t>
            </a:r>
            <a:r>
              <a:rPr b="1" dirty="0" smtClean="0"/>
              <a:t>D</a:t>
            </a:r>
            <a:r>
              <a:rPr lang="en-US" b="1" dirty="0" smtClean="0"/>
              <a:t>AS DECISOES DOS TSRs SOBRE HABEAS CORPUS – EIS A QUESTÃO</a:t>
            </a:r>
            <a:endParaRPr b="1" dirty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400" dirty="0" smtClean="0"/>
              <a:t>Maputo, 13 a 14 de </a:t>
            </a:r>
            <a:r>
              <a:rPr lang="en-US" sz="2400" dirty="0" err="1" smtClean="0"/>
              <a:t>Fevereiro</a:t>
            </a:r>
            <a:r>
              <a:rPr lang="en-US" sz="2400" dirty="0" smtClean="0"/>
              <a:t> de 2025 </a:t>
            </a:r>
            <a:endParaRPr lang="en-US" sz="2400" dirty="0"/>
          </a:p>
          <a:p>
            <a:pPr marL="0" indent="0" algn="ctr">
              <a:lnSpc>
                <a:spcPct val="100000"/>
              </a:lnSpc>
              <a:buNone/>
            </a:pPr>
            <a:r>
              <a:rPr sz="2400" dirty="0" err="1" smtClean="0"/>
              <a:t>Luís</a:t>
            </a:r>
            <a:r>
              <a:rPr sz="2400" dirty="0" smtClean="0"/>
              <a:t> Mondlane</a:t>
            </a:r>
            <a:endParaRPr sz="24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D87E9629-9BBE-4A21-A457-B4830997B5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/>
              <a:t>Impacto</a:t>
            </a:r>
            <a:r>
              <a:rPr b="1" dirty="0"/>
              <a:t> da </a:t>
            </a:r>
            <a:r>
              <a:rPr b="1" dirty="0" err="1"/>
              <a:t>Reforma</a:t>
            </a:r>
            <a:r>
              <a:rPr b="1" dirty="0"/>
              <a:t> </a:t>
            </a:r>
            <a:r>
              <a:rPr b="1" dirty="0" err="1" smtClean="0"/>
              <a:t>Legislativa</a:t>
            </a:r>
            <a:r>
              <a:rPr lang="en-US" b="1" dirty="0" smtClean="0"/>
              <a:t> (C.P. Penal)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Segurança jurídica e previsibilidade nas decisões.</a:t>
            </a:r>
          </a:p>
          <a:p>
            <a:r>
              <a:rPr lang="pt-PT" sz="2800" dirty="0" smtClean="0"/>
              <a:t>Alinhamento com princípios constitucionais e internacionais.</a:t>
            </a:r>
          </a:p>
          <a:p>
            <a:r>
              <a:rPr lang="pt-PT" sz="2800" dirty="0" smtClean="0"/>
              <a:t>Melhoria do acesso à justiça e proteção da liberdade individual.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CFAACFC-BEF2-469C-919E-D109FCF8A0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36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Conclusão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Atenta a distinta natureza, especificidade e finalidade do habeas corpus, qual o caminho a seguir? </a:t>
            </a:r>
          </a:p>
          <a:p>
            <a:r>
              <a:rPr lang="pt-PT" sz="2800" dirty="0" smtClean="0"/>
              <a:t>A jurisprudência que se vem firmando perfila a irrecorribilidade das decisões sobre o habeas corpus</a:t>
            </a: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F5291B5B-6AF2-43B4-A008-B148ECB4E9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9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Agradecimentos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sz="2800" b="1" dirty="0" err="1" smtClean="0"/>
              <a:t>Muito</a:t>
            </a:r>
            <a:r>
              <a:rPr sz="2800" b="1" dirty="0" smtClean="0"/>
              <a:t> </a:t>
            </a:r>
            <a:r>
              <a:rPr sz="2800" b="1" dirty="0"/>
              <a:t>obrigado pela </a:t>
            </a:r>
            <a:r>
              <a:rPr lang="en-US" sz="2800" b="1" dirty="0" err="1" smtClean="0"/>
              <a:t>Vossa</a:t>
            </a:r>
            <a:r>
              <a:rPr lang="en-US" sz="2800" b="1" dirty="0" smtClean="0"/>
              <a:t> </a:t>
            </a:r>
            <a:r>
              <a:rPr sz="2800" b="1" dirty="0" err="1" smtClean="0"/>
              <a:t>atenção</a:t>
            </a:r>
            <a:r>
              <a:rPr sz="2800" b="1" dirty="0"/>
              <a:t>!</a:t>
            </a:r>
            <a:endParaRPr lang="pt-PT" sz="2800" b="1" dirty="0"/>
          </a:p>
          <a:p>
            <a:pPr marL="0" indent="0" algn="ctr">
              <a:buNone/>
            </a:pPr>
            <a:endParaRPr lang="pt-PT" sz="28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71008DE2-FDE8-4471-8083-966892CB15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7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105" y="922868"/>
            <a:ext cx="6951871" cy="566530"/>
          </a:xfrm>
        </p:spPr>
        <p:txBody>
          <a:bodyPr>
            <a:noAutofit/>
          </a:bodyPr>
          <a:lstStyle/>
          <a:p>
            <a:pPr algn="ctr"/>
            <a:r>
              <a:rPr sz="4000" b="1" dirty="0" err="1"/>
              <a:t>Introdução</a:t>
            </a:r>
            <a:endParaRPr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087217"/>
            <a:ext cx="6798736" cy="2863941"/>
          </a:xfrm>
        </p:spPr>
        <p:txBody>
          <a:bodyPr>
            <a:normAutofit lnSpcReduction="10000"/>
          </a:bodyPr>
          <a:lstStyle/>
          <a:p>
            <a:r>
              <a:rPr lang="pt-PT" sz="2800" dirty="0" smtClean="0"/>
              <a:t>O habeas corpus e sua relevância no Estado de Direito Democrático.</a:t>
            </a:r>
          </a:p>
          <a:p>
            <a:r>
              <a:rPr lang="pt-PT" sz="2800" dirty="0" smtClean="0"/>
              <a:t>Proteção contra abusos de poder.</a:t>
            </a:r>
          </a:p>
          <a:p>
            <a:r>
              <a:rPr lang="pt-PT" sz="2800" dirty="0" smtClean="0"/>
              <a:t>Direito/Garantia constitucional para a protecção do direito à liberdade individual.</a:t>
            </a:r>
            <a:endParaRPr lang="pt-PT" sz="2800" dirty="0"/>
          </a:p>
        </p:txBody>
      </p:sp>
      <p:pic>
        <p:nvPicPr>
          <p:cNvPr id="5" name="Imagem 4" descr="Emblema de Moçambique – Wikipédia, a enciclopédia livre">
            <a:extLst>
              <a:ext uri="{FF2B5EF4-FFF2-40B4-BE49-F238E27FC236}">
                <a16:creationId xmlns:a16="http://schemas.microsoft.com/office/drawing/2014/main" id="{777B41A9-1A03-4E04-A169-013CE4739E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Conceito</a:t>
            </a:r>
            <a:r>
              <a:rPr b="1" dirty="0"/>
              <a:t> e </a:t>
            </a:r>
            <a:r>
              <a:rPr b="1" dirty="0" err="1"/>
              <a:t>Finalidade</a:t>
            </a:r>
            <a:r>
              <a:rPr b="1" dirty="0"/>
              <a:t> do Habeas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sz="3200" b="1" dirty="0" smtClean="0"/>
              <a:t>Providência extraordinária excepcional e urgente.</a:t>
            </a:r>
          </a:p>
          <a:p>
            <a:pPr marL="0" indent="0">
              <a:buNone/>
            </a:pPr>
            <a:r>
              <a:rPr lang="pt-PT" sz="2600" dirty="0" smtClean="0"/>
              <a:t>O </a:t>
            </a:r>
            <a:r>
              <a:rPr lang="pt-PT" sz="2600" b="1" dirty="0" smtClean="0"/>
              <a:t>habeas corpus</a:t>
            </a:r>
            <a:r>
              <a:rPr lang="pt-PT" sz="2600" dirty="0" smtClean="0"/>
              <a:t> é um </a:t>
            </a:r>
            <a:r>
              <a:rPr lang="pt-PT" sz="2600" i="1" dirty="0" err="1" smtClean="0"/>
              <a:t>remedium</a:t>
            </a:r>
            <a:r>
              <a:rPr lang="pt-PT" sz="2600" i="1" dirty="0" smtClean="0"/>
              <a:t> </a:t>
            </a:r>
            <a:r>
              <a:rPr lang="pt-PT" sz="2600" i="1" dirty="0" err="1" smtClean="0"/>
              <a:t>juris</a:t>
            </a:r>
            <a:r>
              <a:rPr lang="pt-PT" sz="2600" dirty="0" smtClean="0"/>
              <a:t>, de consagração constitucional que visa atalhar com rapidez e eficiência uma situação de privação da liberdade (detenção ou prisão) actual e efectiva, inquinada de ilegalidade (Mendes). </a:t>
            </a:r>
          </a:p>
          <a:p>
            <a:pPr marL="0" indent="0">
              <a:buNone/>
            </a:pPr>
            <a:r>
              <a:rPr lang="pt-PT" sz="2600" dirty="0" smtClean="0"/>
              <a:t>Um direito subjetivo (direito-garantia) reconhecido para a tutela de um outro direito fundamental dos mais importantes  - o direito </a:t>
            </a:r>
            <a:r>
              <a:rPr lang="pt-PT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liberdade pessoal (Germano Marques da Silva). </a:t>
            </a:r>
            <a:endParaRPr lang="pt-PT" sz="32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6C4D932-2124-4D9C-A263-F1C2131C70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b="1" dirty="0" err="1"/>
              <a:t>Conceito</a:t>
            </a:r>
            <a:r>
              <a:rPr b="1" dirty="0"/>
              <a:t> e </a:t>
            </a:r>
            <a:r>
              <a:rPr b="1" dirty="0" err="1"/>
              <a:t>Finalidade</a:t>
            </a:r>
            <a:r>
              <a:rPr b="1" dirty="0"/>
              <a:t> do Habeas Corpus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939" y="2015733"/>
            <a:ext cx="6861895" cy="357999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sz="3200" dirty="0"/>
          </a:p>
          <a:p>
            <a:r>
              <a:rPr sz="8300" b="1" dirty="0" err="1"/>
              <a:t>Proteção</a:t>
            </a:r>
            <a:r>
              <a:rPr sz="8300" b="1" dirty="0"/>
              <a:t> da </a:t>
            </a:r>
            <a:r>
              <a:rPr sz="8300" b="1" dirty="0" err="1"/>
              <a:t>liberdade</a:t>
            </a:r>
            <a:r>
              <a:rPr sz="8300" b="1" dirty="0"/>
              <a:t> </a:t>
            </a:r>
            <a:r>
              <a:rPr sz="8300" b="1" dirty="0" err="1"/>
              <a:t>física</a:t>
            </a:r>
            <a:r>
              <a:rPr sz="8300" b="1" dirty="0"/>
              <a:t> e </a:t>
            </a:r>
            <a:r>
              <a:rPr sz="8300" b="1" dirty="0" err="1"/>
              <a:t>locomoção</a:t>
            </a:r>
            <a:r>
              <a:rPr sz="8300" b="1" dirty="0"/>
              <a:t>.</a:t>
            </a:r>
            <a:endParaRPr lang="pt-PT" sz="8300" b="1" dirty="0"/>
          </a:p>
          <a:p>
            <a:pPr marL="0" indent="0">
              <a:buNone/>
            </a:pPr>
            <a:r>
              <a:rPr lang="pt-PT" sz="5500" dirty="0"/>
              <a:t>O </a:t>
            </a:r>
            <a:r>
              <a:rPr lang="pt-PT" sz="5500" b="1" dirty="0"/>
              <a:t>habeas corpus</a:t>
            </a:r>
            <a:r>
              <a:rPr lang="pt-PT" sz="5500" dirty="0"/>
              <a:t> é um dos instrumentos jurídicos mais importantes para a </a:t>
            </a:r>
            <a:r>
              <a:rPr lang="pt-PT" sz="5500" b="1" dirty="0"/>
              <a:t>proteção da liberdade física e de </a:t>
            </a:r>
            <a:r>
              <a:rPr lang="pt-PT" sz="5500" b="1" dirty="0" smtClean="0"/>
              <a:t>locomoção</a:t>
            </a:r>
            <a:r>
              <a:rPr lang="pt-PT" sz="5500" dirty="0" smtClean="0"/>
              <a:t> e de segurança, </a:t>
            </a:r>
            <a:r>
              <a:rPr lang="pt-PT" sz="5500" dirty="0"/>
              <a:t>assegurando que nenhuma pessoa seja privada da sua liberdade de forma </a:t>
            </a:r>
            <a:r>
              <a:rPr lang="pt-PT" sz="5500" b="1" dirty="0"/>
              <a:t>arbitrária, ilegal ou </a:t>
            </a:r>
            <a:r>
              <a:rPr lang="pt-PT" sz="5500" b="1" dirty="0" smtClean="0"/>
              <a:t>abusiva</a:t>
            </a:r>
            <a:r>
              <a:rPr lang="pt-PT" sz="5500" dirty="0"/>
              <a:t> </a:t>
            </a:r>
            <a:r>
              <a:rPr lang="pt-PT" sz="5500" dirty="0" smtClean="0"/>
              <a:t>(</a:t>
            </a:r>
            <a:r>
              <a:rPr lang="pt-PT" sz="5500" dirty="0" err="1" smtClean="0"/>
              <a:t>Art</a:t>
            </a:r>
            <a:r>
              <a:rPr lang="pt-PT" sz="5500" dirty="0" smtClean="0"/>
              <a:t>. 59, n</a:t>
            </a:r>
            <a:r>
              <a:rPr lang="pt-PT" sz="55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º 1 da CRM e instrumentos internacionais relevantes). </a:t>
            </a:r>
            <a:endParaRPr lang="pt-PT" sz="5500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6C4D932-2124-4D9C-A263-F1C2131C70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Meios</a:t>
            </a:r>
            <a:r>
              <a:rPr lang="en-US" b="1" dirty="0" smtClean="0"/>
              <a:t> de </a:t>
            </a:r>
            <a:r>
              <a:rPr lang="en-US" b="1" dirty="0" err="1" smtClean="0"/>
              <a:t>impugnaÇÃO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t-PT" sz="3600" b="1" dirty="0" smtClean="0"/>
              <a:t>Recurso ordinário </a:t>
            </a:r>
          </a:p>
          <a:p>
            <a:pPr algn="just"/>
            <a:r>
              <a:rPr lang="pt-PT" sz="3600" b="1" dirty="0" smtClean="0"/>
              <a:t>Pedido de alteração ou revogação da Medida de Coacção </a:t>
            </a:r>
          </a:p>
          <a:p>
            <a:pPr algn="just"/>
            <a:r>
              <a:rPr lang="pt-PT" sz="3600" b="1" dirty="0" smtClean="0"/>
              <a:t>Reclamação </a:t>
            </a:r>
          </a:p>
          <a:p>
            <a:pPr algn="just"/>
            <a:r>
              <a:rPr lang="pt-PT" sz="3600" b="1" dirty="0" smtClean="0"/>
              <a:t>Princípio geral da recorribilidade (art.º 451 do C. P. Penal)</a:t>
            </a:r>
          </a:p>
          <a:p>
            <a:pPr algn="just"/>
            <a:r>
              <a:rPr lang="pt-PT" sz="3600" b="1" dirty="0" smtClean="0"/>
              <a:t>Pode recorrer-se do despacho que impuser medida de coacção para o tribunal de hierarquia imediatamente superior</a:t>
            </a:r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6C4D932-2124-4D9C-A263-F1C2131C70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17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Meios</a:t>
            </a:r>
            <a:r>
              <a:rPr lang="en-US" b="1" dirty="0" smtClean="0"/>
              <a:t> de </a:t>
            </a:r>
            <a:r>
              <a:rPr lang="en-US" b="1" dirty="0" err="1" smtClean="0"/>
              <a:t>impugnaÇÃO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sz="3600" b="1" dirty="0" smtClean="0"/>
              <a:t>Habeas corpus – providência extraordinária, excepcional e urgente destinada a sustar em breve trecho uma situação de privação de liberdade inquinada de ilegalidade</a:t>
            </a:r>
          </a:p>
          <a:p>
            <a:endParaRPr lang="pt-PT" sz="2800" b="1" dirty="0"/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6C4D932-2124-4D9C-A263-F1C2131C70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20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Princípios reitores do estado </a:t>
            </a:r>
            <a:r>
              <a:rPr lang="en-US" dirty="0" smtClean="0"/>
              <a:t>de Direito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PT" sz="2600" b="1" dirty="0" smtClean="0"/>
              <a:t>Dignidade da pessoa humana (bem ou valor antropológico, espiritual e universal representado na exigência do respeito pela condição de ser humano</a:t>
            </a:r>
          </a:p>
          <a:p>
            <a:r>
              <a:rPr lang="pt-PT" sz="2600" b="1" dirty="0" smtClean="0"/>
              <a:t>pressuposto existencial e fim do Estado de direito</a:t>
            </a:r>
            <a:r>
              <a:rPr lang="pt-PT" sz="2600" b="1" dirty="0"/>
              <a:t> </a:t>
            </a:r>
            <a:endParaRPr lang="pt-PT" sz="2600" b="1" dirty="0" smtClean="0"/>
          </a:p>
          <a:p>
            <a:r>
              <a:rPr lang="pt-PT" sz="2600" b="1" dirty="0" smtClean="0"/>
              <a:t> justificação axiológica do sistema de direitos fundamentais (de Morais, Carlo Blanco) </a:t>
            </a:r>
          </a:p>
          <a:p>
            <a:r>
              <a:rPr lang="pt-PT" sz="2600" b="1" dirty="0" smtClean="0"/>
              <a:t>O Estado não existe em si mesmo, mas para servir o seu elemento humano, conformado por gerações passadas, presentes e futuras </a:t>
            </a:r>
          </a:p>
          <a:p>
            <a:r>
              <a:rPr lang="pt-PT" sz="2600" b="1" dirty="0" smtClean="0"/>
              <a:t>Dignidade é, antes de mais: </a:t>
            </a:r>
          </a:p>
          <a:p>
            <a:r>
              <a:rPr lang="pt-PT" sz="2600" b="1" dirty="0" err="1" smtClean="0"/>
              <a:t>Umunhu</a:t>
            </a:r>
            <a:r>
              <a:rPr lang="pt-PT" sz="2600" b="1" dirty="0" smtClean="0"/>
              <a:t>, </a:t>
            </a:r>
            <a:r>
              <a:rPr lang="pt-PT" sz="2600" b="1" dirty="0" err="1"/>
              <a:t>W</a:t>
            </a:r>
            <a:r>
              <a:rPr lang="pt-PT" sz="2600" b="1" dirty="0" err="1" smtClean="0"/>
              <a:t>umuundu</a:t>
            </a:r>
            <a:r>
              <a:rPr lang="pt-PT" sz="2600" b="1" dirty="0" smtClean="0"/>
              <a:t>, </a:t>
            </a:r>
            <a:r>
              <a:rPr lang="pt-PT" sz="2600" b="1" dirty="0" err="1"/>
              <a:t>U</a:t>
            </a:r>
            <a:r>
              <a:rPr lang="pt-PT" sz="2600" b="1" dirty="0" err="1" smtClean="0"/>
              <a:t>muthu</a:t>
            </a:r>
            <a:r>
              <a:rPr lang="pt-PT" sz="2600" b="1" dirty="0" smtClean="0"/>
              <a:t>, </a:t>
            </a:r>
            <a:r>
              <a:rPr lang="pt-PT" sz="2600" b="1" dirty="0" err="1"/>
              <a:t>U</a:t>
            </a:r>
            <a:r>
              <a:rPr lang="pt-PT" sz="2600" b="1" dirty="0" err="1" smtClean="0"/>
              <a:t>bunto</a:t>
            </a:r>
            <a:r>
              <a:rPr lang="pt-PT" sz="2600" b="1" dirty="0" smtClean="0"/>
              <a:t> </a:t>
            </a:r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E7DEC78-0308-4769-85EF-B22849C2C4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46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Princípios reitores do estado </a:t>
            </a:r>
            <a:r>
              <a:rPr lang="en-US" dirty="0" smtClean="0"/>
              <a:t>de Direito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600" b="1" dirty="0" smtClean="0"/>
              <a:t>Proporcionalidade </a:t>
            </a:r>
          </a:p>
          <a:p>
            <a:r>
              <a:rPr lang="pt-PT" sz="2600" b="1" dirty="0" smtClean="0"/>
              <a:t>Critérios ou subprincípios: </a:t>
            </a:r>
          </a:p>
          <a:p>
            <a:r>
              <a:rPr lang="pt-PT" sz="2600" b="1" dirty="0" smtClean="0"/>
              <a:t>Adequação </a:t>
            </a:r>
          </a:p>
          <a:p>
            <a:r>
              <a:rPr lang="pt-PT" sz="2600" b="1" dirty="0" smtClean="0"/>
              <a:t>Necessidade</a:t>
            </a:r>
          </a:p>
          <a:p>
            <a:r>
              <a:rPr lang="pt-PT" sz="2600" b="1" dirty="0" smtClean="0"/>
              <a:t>Proporcionalidade (strictu </a:t>
            </a:r>
            <a:r>
              <a:rPr lang="pt-PT" sz="2600" b="1" dirty="0" err="1" smtClean="0"/>
              <a:t>sensu</a:t>
            </a:r>
            <a:r>
              <a:rPr lang="pt-PT" sz="2600" b="1" dirty="0" smtClean="0"/>
              <a:t>)   </a:t>
            </a:r>
          </a:p>
        </p:txBody>
      </p:sp>
      <p:pic>
        <p:nvPicPr>
          <p:cNvPr id="4" name="Imagem 3" descr="Emblema de Moçambique – Wikipédia, a enciclopédia livre">
            <a:extLst>
              <a:ext uri="{FF2B5EF4-FFF2-40B4-BE49-F238E27FC236}">
                <a16:creationId xmlns:a16="http://schemas.microsoft.com/office/drawing/2014/main" id="{9E7DEC78-0308-4769-85EF-B22849C2C4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76" y="54152"/>
            <a:ext cx="1088998" cy="105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558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510</TotalTime>
  <Words>838</Words>
  <Application>Microsoft Office PowerPoint</Application>
  <PresentationFormat>On-screen Show (4:3)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Galeria</vt:lpstr>
      <vt:lpstr>PowerPoint Presentation</vt:lpstr>
      <vt:lpstr> Tribunal Supremo III Colóquio Internacional de Direito Processual Penal </vt:lpstr>
      <vt:lpstr>Introdução</vt:lpstr>
      <vt:lpstr>Conceito e Finalidade do Habeas Corpus</vt:lpstr>
      <vt:lpstr>Conceito e Finalidade do Habeas Corpus</vt:lpstr>
      <vt:lpstr>Meios de impugnaÇÃO</vt:lpstr>
      <vt:lpstr>Meios de impugnaÇÃO</vt:lpstr>
      <vt:lpstr>Princípios reitores do estado de Direito</vt:lpstr>
      <vt:lpstr>Princípios reitores do estado de Direito</vt:lpstr>
      <vt:lpstr>Prisão Preventiva e a Liberdade</vt:lpstr>
      <vt:lpstr>Legislação Comparada</vt:lpstr>
      <vt:lpstr>Legislação Comparada</vt:lpstr>
      <vt:lpstr>Competência dos Tribunais Superiores de Recurso (TSR)</vt:lpstr>
      <vt:lpstr>Tramitação do Habeas Corpus nos TSR</vt:lpstr>
      <vt:lpstr>Decisões dos TSR e Recorribilidade</vt:lpstr>
      <vt:lpstr>Direito Constitucional ao Recurso</vt:lpstr>
      <vt:lpstr>Perspectivas de Direito Comparado</vt:lpstr>
      <vt:lpstr>Análise Crítica</vt:lpstr>
      <vt:lpstr>Vexata questio</vt:lpstr>
      <vt:lpstr>Impacto da Reforma Legislativa (C.P. Penal)</vt:lpstr>
      <vt:lpstr>Conclusão</vt:lpstr>
      <vt:lpstr>Agradecimentos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Tribunal Supremo de Moçambique III Colóquio Internacional de Direito Processual Penal</dc:title>
  <dc:subject/>
  <dc:creator>user</dc:creator>
  <cp:keywords/>
  <dc:description>generated using python-pptx</dc:description>
  <cp:lastModifiedBy>258844730244</cp:lastModifiedBy>
  <cp:revision>53</cp:revision>
  <dcterms:created xsi:type="dcterms:W3CDTF">2013-01-27T09:14:16Z</dcterms:created>
  <dcterms:modified xsi:type="dcterms:W3CDTF">2025-02-14T09:28:40Z</dcterms:modified>
  <cp:category/>
</cp:coreProperties>
</file>