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4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4"/>
  </p:notesMasterIdLst>
  <p:sldIdLst>
    <p:sldId id="2108" r:id="rId4"/>
    <p:sldId id="269" r:id="rId5"/>
    <p:sldId id="257" r:id="rId6"/>
    <p:sldId id="276" r:id="rId7"/>
    <p:sldId id="293" r:id="rId8"/>
    <p:sldId id="301" r:id="rId9"/>
    <p:sldId id="260" r:id="rId10"/>
    <p:sldId id="291" r:id="rId11"/>
    <p:sldId id="298" r:id="rId12"/>
    <p:sldId id="295" r:id="rId13"/>
    <p:sldId id="296" r:id="rId14"/>
    <p:sldId id="297" r:id="rId15"/>
    <p:sldId id="300" r:id="rId16"/>
    <p:sldId id="299" r:id="rId17"/>
    <p:sldId id="285" r:id="rId18"/>
    <p:sldId id="286" r:id="rId19"/>
    <p:sldId id="287" r:id="rId20"/>
    <p:sldId id="288" r:id="rId21"/>
    <p:sldId id="277" r:id="rId22"/>
    <p:sldId id="282" r:id="rId23"/>
    <p:sldId id="271" r:id="rId24"/>
    <p:sldId id="275" r:id="rId25"/>
    <p:sldId id="289" r:id="rId26"/>
    <p:sldId id="270" r:id="rId27"/>
    <p:sldId id="278" r:id="rId28"/>
    <p:sldId id="259" r:id="rId29"/>
    <p:sldId id="274" r:id="rId30"/>
    <p:sldId id="268" r:id="rId31"/>
    <p:sldId id="283" r:id="rId32"/>
    <p:sldId id="2110" r:id="rId33"/>
  </p:sldIdLst>
  <p:sldSz cx="18288000" cy="10287000"/>
  <p:notesSz cx="18288000" cy="10287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8DA"/>
    <a:srgbClr val="3DB0D5"/>
    <a:srgbClr val="18A1CD"/>
    <a:srgbClr val="2FAAD1"/>
    <a:srgbClr val="00AC9C"/>
    <a:srgbClr val="59146D"/>
    <a:srgbClr val="A8D1CE"/>
    <a:srgbClr val="009177"/>
    <a:srgbClr val="EBF5F7"/>
    <a:srgbClr val="1F8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8583AF-7952-C043-B04A-83F5F8B8E09A}" v="388" dt="2024-11-05T14:03:40.20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9"/>
    <p:restoredTop sz="94709"/>
  </p:normalViewPr>
  <p:slideViewPr>
    <p:cSldViewPr>
      <p:cViewPr varScale="1">
        <p:scale>
          <a:sx n="61" d="100"/>
          <a:sy n="61" d="100"/>
        </p:scale>
        <p:origin x="1016" y="208"/>
      </p:cViewPr>
      <p:guideLst>
        <p:guide orient="horz" pos="2880"/>
        <p:guide pos="216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Relationship Id="rId3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E4149-42A5-BE45-992B-C335AB168634}" type="datetimeFigureOut">
              <a:rPr lang="pt-PT" smtClean="0"/>
              <a:t>17/02/25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40703-6ED6-024D-9C4B-69133BA7A9E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2620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9062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681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2677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4905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415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6390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8635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9817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0495D7-F08C-8667-5E0C-18353AA69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9268009-41AF-805F-2A99-516FEF180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76EDA63-9755-A27F-0CD4-1E385FFD7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FF8D0C-6532-9183-8C03-B483FC960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6709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0495D7-F08C-8667-5E0C-18353AA69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9268009-41AF-805F-2A99-516FEF180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76EDA63-9755-A27F-0CD4-1E385FFD7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FF8D0C-6532-9183-8C03-B483FC960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2700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7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3127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0495D7-F08C-8667-5E0C-18353AA69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9268009-41AF-805F-2A99-516FEF180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76EDA63-9755-A27F-0CD4-1E385FFD7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FF8D0C-6532-9183-8C03-B483FC960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7664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0495D7-F08C-8667-5E0C-18353AA69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9268009-41AF-805F-2A99-516FEF180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76EDA63-9755-A27F-0CD4-1E385FFD7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FF8D0C-6532-9183-8C03-B483FC960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6226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3444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3431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5555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141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8545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77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0058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99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248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9054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40703-6ED6-024D-9C4B-69133BA7A9E9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056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156060" y="9752406"/>
            <a:ext cx="7051040" cy="280034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rgbClr val="189BD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2005"/>
              </a:lnSpc>
            </a:pPr>
            <a:r>
              <a:rPr dirty="0"/>
              <a:t>MAPPING</a:t>
            </a:r>
            <a:r>
              <a:rPr spc="-15" dirty="0"/>
              <a:t> </a:t>
            </a:r>
            <a:r>
              <a:rPr spc="-5" dirty="0"/>
              <a:t>OF</a:t>
            </a:r>
            <a:r>
              <a:rPr spc="5" dirty="0"/>
              <a:t> </a:t>
            </a:r>
            <a:r>
              <a:rPr spc="-25" dirty="0"/>
              <a:t>DIGITAL-RELATED</a:t>
            </a:r>
            <a:r>
              <a:rPr spc="-50" dirty="0"/>
              <a:t> </a:t>
            </a:r>
            <a:r>
              <a:rPr spc="-20" dirty="0"/>
              <a:t>INITIATIVES</a:t>
            </a:r>
            <a:r>
              <a:rPr spc="-15" dirty="0"/>
              <a:t> </a:t>
            </a:r>
            <a:r>
              <a:rPr spc="-5" dirty="0"/>
              <a:t>ACROSS</a:t>
            </a:r>
            <a:r>
              <a:rPr spc="-20" dirty="0"/>
              <a:t> </a:t>
            </a:r>
            <a:r>
              <a:rPr spc="-5" dirty="0"/>
              <a:t>THE </a:t>
            </a:r>
            <a:r>
              <a:rPr dirty="0"/>
              <a:t>UN</a:t>
            </a:r>
            <a:r>
              <a:rPr spc="-10" dirty="0"/>
              <a:t> SYSTEM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156060" y="9752406"/>
            <a:ext cx="7051040" cy="280034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rgbClr val="189BD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2005"/>
              </a:lnSpc>
            </a:pPr>
            <a:r>
              <a:rPr dirty="0"/>
              <a:t>MAPPING</a:t>
            </a:r>
            <a:r>
              <a:rPr spc="-15" dirty="0"/>
              <a:t> </a:t>
            </a:r>
            <a:r>
              <a:rPr spc="-5" dirty="0"/>
              <a:t>OF</a:t>
            </a:r>
            <a:r>
              <a:rPr spc="5" dirty="0"/>
              <a:t> </a:t>
            </a:r>
            <a:r>
              <a:rPr spc="-25" dirty="0"/>
              <a:t>DIGITAL-RELATED</a:t>
            </a:r>
            <a:r>
              <a:rPr spc="-50" dirty="0"/>
              <a:t> </a:t>
            </a:r>
            <a:r>
              <a:rPr spc="-20" dirty="0"/>
              <a:t>INITIATIVES</a:t>
            </a:r>
            <a:r>
              <a:rPr spc="-15" dirty="0"/>
              <a:t> </a:t>
            </a:r>
            <a:r>
              <a:rPr spc="-5" dirty="0"/>
              <a:t>ACROSS</a:t>
            </a:r>
            <a:r>
              <a:rPr spc="-20" dirty="0"/>
              <a:t> </a:t>
            </a:r>
            <a:r>
              <a:rPr spc="-5" dirty="0"/>
              <a:t>THE </a:t>
            </a:r>
            <a:r>
              <a:rPr dirty="0"/>
              <a:t>UN</a:t>
            </a:r>
            <a:r>
              <a:rPr spc="-10" dirty="0"/>
              <a:t> SYSTEM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11156060" y="9752406"/>
            <a:ext cx="7051040" cy="280034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rgbClr val="189BD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2005"/>
              </a:lnSpc>
            </a:pPr>
            <a:r>
              <a:rPr dirty="0"/>
              <a:t>MAPPING</a:t>
            </a:r>
            <a:r>
              <a:rPr spc="-15" dirty="0"/>
              <a:t> </a:t>
            </a:r>
            <a:r>
              <a:rPr spc="-5" dirty="0"/>
              <a:t>OF</a:t>
            </a:r>
            <a:r>
              <a:rPr spc="5" dirty="0"/>
              <a:t> </a:t>
            </a:r>
            <a:r>
              <a:rPr spc="-25" dirty="0"/>
              <a:t>DIGITAL-RELATED</a:t>
            </a:r>
            <a:r>
              <a:rPr spc="-50" dirty="0"/>
              <a:t> </a:t>
            </a:r>
            <a:r>
              <a:rPr spc="-20" dirty="0"/>
              <a:t>INITIATIVES</a:t>
            </a:r>
            <a:r>
              <a:rPr spc="-15" dirty="0"/>
              <a:t> </a:t>
            </a:r>
            <a:r>
              <a:rPr spc="-5" dirty="0"/>
              <a:t>ACROSS</a:t>
            </a:r>
            <a:r>
              <a:rPr spc="-20" dirty="0"/>
              <a:t> </a:t>
            </a:r>
            <a:r>
              <a:rPr spc="-5" dirty="0"/>
              <a:t>THE </a:t>
            </a:r>
            <a:r>
              <a:rPr dirty="0"/>
              <a:t>UN</a:t>
            </a:r>
            <a:r>
              <a:rPr spc="-10" dirty="0"/>
              <a:t> SYSTEM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1156060" y="9752406"/>
            <a:ext cx="7051040" cy="280034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rgbClr val="189BD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2005"/>
              </a:lnSpc>
            </a:pPr>
            <a:r>
              <a:rPr dirty="0"/>
              <a:t>MAPPING</a:t>
            </a:r>
            <a:r>
              <a:rPr spc="-15" dirty="0"/>
              <a:t> </a:t>
            </a:r>
            <a:r>
              <a:rPr spc="-5" dirty="0"/>
              <a:t>OF</a:t>
            </a:r>
            <a:r>
              <a:rPr spc="5" dirty="0"/>
              <a:t> </a:t>
            </a:r>
            <a:r>
              <a:rPr spc="-25" dirty="0"/>
              <a:t>DIGITAL-RELATED</a:t>
            </a:r>
            <a:r>
              <a:rPr spc="-50" dirty="0"/>
              <a:t> </a:t>
            </a:r>
            <a:r>
              <a:rPr spc="-20" dirty="0"/>
              <a:t>INITIATIVES</a:t>
            </a:r>
            <a:r>
              <a:rPr spc="-15" dirty="0"/>
              <a:t> </a:t>
            </a:r>
            <a:r>
              <a:rPr spc="-5" dirty="0"/>
              <a:t>ACROSS</a:t>
            </a:r>
            <a:r>
              <a:rPr spc="-20" dirty="0"/>
              <a:t> </a:t>
            </a:r>
            <a:r>
              <a:rPr spc="-5" dirty="0"/>
              <a:t>THE </a:t>
            </a:r>
            <a:r>
              <a:rPr dirty="0"/>
              <a:t>UN</a:t>
            </a:r>
            <a:r>
              <a:rPr spc="-10" dirty="0"/>
              <a:t> SYSTEM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11156060" y="9752406"/>
            <a:ext cx="7051040" cy="280034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rgbClr val="189BD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2005"/>
              </a:lnSpc>
            </a:pPr>
            <a:r>
              <a:rPr dirty="0"/>
              <a:t>MAPPING</a:t>
            </a:r>
            <a:r>
              <a:rPr spc="-15" dirty="0"/>
              <a:t> </a:t>
            </a:r>
            <a:r>
              <a:rPr spc="-5" dirty="0"/>
              <a:t>OF</a:t>
            </a:r>
            <a:r>
              <a:rPr spc="5" dirty="0"/>
              <a:t> </a:t>
            </a:r>
            <a:r>
              <a:rPr spc="-25" dirty="0"/>
              <a:t>DIGITAL-RELATED</a:t>
            </a:r>
            <a:r>
              <a:rPr spc="-50" dirty="0"/>
              <a:t> </a:t>
            </a:r>
            <a:r>
              <a:rPr spc="-20" dirty="0"/>
              <a:t>INITIATIVES</a:t>
            </a:r>
            <a:r>
              <a:rPr spc="-15" dirty="0"/>
              <a:t> </a:t>
            </a:r>
            <a:r>
              <a:rPr spc="-5" dirty="0"/>
              <a:t>ACROSS</a:t>
            </a:r>
            <a:r>
              <a:rPr spc="-20" dirty="0"/>
              <a:t> </a:t>
            </a:r>
            <a:r>
              <a:rPr spc="-5" dirty="0"/>
              <a:t>THE </a:t>
            </a:r>
            <a:r>
              <a:rPr dirty="0"/>
              <a:t>UN</a:t>
            </a:r>
            <a:r>
              <a:rPr spc="-10" dirty="0"/>
              <a:t> SYSTEM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9420225"/>
          </a:xfrm>
          <a:custGeom>
            <a:avLst/>
            <a:gdLst/>
            <a:ahLst/>
            <a:cxnLst/>
            <a:rect l="l" t="t" r="r" b="b"/>
            <a:pathLst>
              <a:path w="18288000" h="9420225">
                <a:moveTo>
                  <a:pt x="0" y="9419844"/>
                </a:moveTo>
                <a:lnTo>
                  <a:pt x="18288000" y="9419844"/>
                </a:lnTo>
                <a:lnTo>
                  <a:pt x="18288000" y="0"/>
                </a:lnTo>
                <a:lnTo>
                  <a:pt x="0" y="0"/>
                </a:lnTo>
                <a:lnTo>
                  <a:pt x="0" y="9419844"/>
                </a:lnTo>
                <a:close/>
              </a:path>
            </a:pathLst>
          </a:custGeom>
          <a:solidFill>
            <a:srgbClr val="EBF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2586" y="786764"/>
            <a:ext cx="17022826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4875" y="2408301"/>
            <a:ext cx="17478248" cy="685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0" i="0">
          <a:latin typeface="Roboto" panose="02000000000000000000" pitchFamily="2" charset="0"/>
          <a:ea typeface="+mj-ea"/>
          <a:cs typeface="Roboto" panose="02000000000000000000" pitchFamily="2" charset="0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4.jp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4.jp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4.jp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4.jp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4.jp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microsoft.com/office/2007/relationships/hdphoto" Target="../media/hdphoto1.wdp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7.png"/><Relationship Id="rId6" Type="http://schemas.openxmlformats.org/officeDocument/2006/relationships/image" Target="../media/image4.jpg"/><Relationship Id="rId7" Type="http://schemas.openxmlformats.org/officeDocument/2006/relationships/image" Target="../media/image45.jpeg"/><Relationship Id="rId8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mailto:luiz.beggiora@un.org" TargetMode="External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xmlns="" id="{E158D706-6970-0298-2B35-8C1D36CAA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4F64C16-4338-A676-1AC4-72F36E6F4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23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5">
            <a:extLst>
              <a:ext uri="{FF2B5EF4-FFF2-40B4-BE49-F238E27FC236}">
                <a16:creationId xmlns:a16="http://schemas.microsoft.com/office/drawing/2014/main" xmlns="" id="{25A41B5A-2588-D584-CB03-59A5574372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02C9E27E-9862-0A5C-B7F8-232B9B192CC3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A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xmlns="" id="{F63E01AD-82CE-FAF1-BB42-56202CE2248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VIOLENT EXTREMISM AND OTHER TRANSNATIONAL ISSUES IN MOZAMBIQUE</a:t>
            </a:r>
          </a:p>
        </p:txBody>
      </p:sp>
      <p:grpSp>
        <p:nvGrpSpPr>
          <p:cNvPr id="19" name="object 6">
            <a:extLst>
              <a:ext uri="{FF2B5EF4-FFF2-40B4-BE49-F238E27FC236}">
                <a16:creationId xmlns:a16="http://schemas.microsoft.com/office/drawing/2014/main" xmlns="" id="{62F160CB-A1DD-E7C1-48D7-3F4DE6A57060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21" name="object 7">
              <a:extLst>
                <a:ext uri="{FF2B5EF4-FFF2-40B4-BE49-F238E27FC236}">
                  <a16:creationId xmlns:a16="http://schemas.microsoft.com/office/drawing/2014/main" xmlns="" id="{DCA2861B-1BDA-9BAF-AE3B-B550F03B5EE3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xmlns="" id="{5B0B28EB-1985-2BD2-4C9F-CF5F1F2D519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23" name="object 8">
            <a:extLst>
              <a:ext uri="{FF2B5EF4-FFF2-40B4-BE49-F238E27FC236}">
                <a16:creationId xmlns:a16="http://schemas.microsoft.com/office/drawing/2014/main" xmlns="" id="{A55DB3FB-5DDA-CAC4-5A93-22CF0B1295AD}"/>
              </a:ext>
            </a:extLst>
          </p:cNvPr>
          <p:cNvSpPr txBox="1">
            <a:spLocks/>
          </p:cNvSpPr>
          <p:nvPr/>
        </p:nvSpPr>
        <p:spPr>
          <a:xfrm>
            <a:off x="1065987" y="526160"/>
            <a:ext cx="144788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Roboto" panose="02000000000000000000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1" kern="0" spc="270" dirty="0">
                <a:ea typeface="Roboto" panose="02000000000000000000" pitchFamily="2" charset="0"/>
              </a:rPr>
              <a:t>Mundo</a:t>
            </a:r>
            <a:endParaRPr lang="en-AU" kern="0" spc="70" dirty="0">
              <a:ea typeface="Roboto" panose="02000000000000000000" pitchFamily="2" charset="0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xmlns="" id="{5ACD0E2F-4F0B-4FA2-9085-98187FAF2B1B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F8F075-5ADE-D272-9F8B-235CFF0F470D}"/>
              </a:ext>
            </a:extLst>
          </p:cNvPr>
          <p:cNvSpPr txBox="1"/>
          <p:nvPr/>
        </p:nvSpPr>
        <p:spPr>
          <a:xfrm>
            <a:off x="9256481" y="1362694"/>
            <a:ext cx="1111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449D20F9-1840-67D7-DEEF-FAAD5E8FCC0C}"/>
              </a:ext>
            </a:extLst>
          </p:cNvPr>
          <p:cNvSpPr/>
          <p:nvPr/>
        </p:nvSpPr>
        <p:spPr>
          <a:xfrm>
            <a:off x="1599385" y="3222608"/>
            <a:ext cx="5868215" cy="5534475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Laboratórios de produção de metanfetaminas no </a:t>
            </a:r>
            <a:r>
              <a:rPr lang="x-none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Sudoeste Asiático, Sul da Ásia e África 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Maiores mercados de metanfetaminas são o </a:t>
            </a:r>
            <a:r>
              <a:rPr lang="x-none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Próximo e Médio Oriente/Sudoeste Asiático e o Sudeste da Europa 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Apreensões de “</a:t>
            </a:r>
            <a:r>
              <a:rPr lang="pt-PT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captagon</a:t>
            </a:r>
            <a:r>
              <a:rPr lang="pt-PT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 recordes, atingidos em 2021, mantiveram-se em 2022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95C6685A-805A-6807-1728-171E5AD6BF6E}"/>
              </a:ext>
            </a:extLst>
          </p:cNvPr>
          <p:cNvSpPr>
            <a:spLocks noChangeAspect="1"/>
          </p:cNvSpPr>
          <p:nvPr/>
        </p:nvSpPr>
        <p:spPr>
          <a:xfrm>
            <a:off x="1599386" y="2171700"/>
            <a:ext cx="5334814" cy="1050908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ESTIMULANTES  </a:t>
            </a:r>
          </a:p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TIPO ANFETAMÍNICO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6AF1136-E310-A616-7CD7-E495618C84CA}"/>
              </a:ext>
            </a:extLst>
          </p:cNvPr>
          <p:cNvSpPr txBox="1"/>
          <p:nvPr/>
        </p:nvSpPr>
        <p:spPr>
          <a:xfrm>
            <a:off x="8229600" y="2504566"/>
            <a:ext cx="876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Principais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apreensões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metanfetamina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e “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captagon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”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registadas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no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Próximo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Médio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oriente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e sub-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regiões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vizinhas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2019-2023</a:t>
            </a:r>
            <a:endParaRPr lang="pt-PT" b="1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en-GB" b="1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24" name="Picture 23" descr="A map of the world with different colored circles&#10;&#10;Description automatically generated">
            <a:extLst>
              <a:ext uri="{FF2B5EF4-FFF2-40B4-BE49-F238E27FC236}">
                <a16:creationId xmlns:a16="http://schemas.microsoft.com/office/drawing/2014/main" xmlns="" id="{BC7015F1-7A46-A1F5-5B7A-FDB9016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" b="13967"/>
          <a:stretch/>
        </p:blipFill>
        <p:spPr>
          <a:xfrm>
            <a:off x="7620000" y="3162300"/>
            <a:ext cx="9772696" cy="56567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F205BBC-34E3-057C-8A36-23175291AD80}"/>
              </a:ext>
            </a:extLst>
          </p:cNvPr>
          <p:cNvSpPr txBox="1"/>
          <p:nvPr/>
        </p:nvSpPr>
        <p:spPr>
          <a:xfrm>
            <a:off x="12596165" y="8300382"/>
            <a:ext cx="12016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Mundial Sobre Drogas de 2024 do UNODC 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94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5">
            <a:extLst>
              <a:ext uri="{FF2B5EF4-FFF2-40B4-BE49-F238E27FC236}">
                <a16:creationId xmlns:a16="http://schemas.microsoft.com/office/drawing/2014/main" xmlns="" id="{25A41B5A-2588-D584-CB03-59A5574372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02C9E27E-9862-0A5C-B7F8-232B9B192CC3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A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xmlns="" id="{F63E01AD-82CE-FAF1-BB42-56202CE2248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VIOLENT EXTREMISM AND OTHER TRANSNATIONAL ISSUES IN MOZAMBIQUE</a:t>
            </a:r>
          </a:p>
        </p:txBody>
      </p:sp>
      <p:grpSp>
        <p:nvGrpSpPr>
          <p:cNvPr id="19" name="object 6">
            <a:extLst>
              <a:ext uri="{FF2B5EF4-FFF2-40B4-BE49-F238E27FC236}">
                <a16:creationId xmlns:a16="http://schemas.microsoft.com/office/drawing/2014/main" xmlns="" id="{62F160CB-A1DD-E7C1-48D7-3F4DE6A57060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21" name="object 7">
              <a:extLst>
                <a:ext uri="{FF2B5EF4-FFF2-40B4-BE49-F238E27FC236}">
                  <a16:creationId xmlns:a16="http://schemas.microsoft.com/office/drawing/2014/main" xmlns="" id="{DCA2861B-1BDA-9BAF-AE3B-B550F03B5EE3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xmlns="" id="{5B0B28EB-1985-2BD2-4C9F-CF5F1F2D519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23" name="object 8">
            <a:extLst>
              <a:ext uri="{FF2B5EF4-FFF2-40B4-BE49-F238E27FC236}">
                <a16:creationId xmlns:a16="http://schemas.microsoft.com/office/drawing/2014/main" xmlns="" id="{A55DB3FB-5DDA-CAC4-5A93-22CF0B1295AD}"/>
              </a:ext>
            </a:extLst>
          </p:cNvPr>
          <p:cNvSpPr txBox="1">
            <a:spLocks/>
          </p:cNvSpPr>
          <p:nvPr/>
        </p:nvSpPr>
        <p:spPr>
          <a:xfrm>
            <a:off x="1065987" y="526160"/>
            <a:ext cx="144788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Roboto" panose="02000000000000000000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1" kern="0" spc="270" dirty="0">
                <a:ea typeface="Roboto" panose="02000000000000000000" pitchFamily="2" charset="0"/>
              </a:rPr>
              <a:t>Mundo</a:t>
            </a:r>
            <a:endParaRPr lang="en-AU" kern="0" spc="70" dirty="0">
              <a:ea typeface="Roboto" panose="02000000000000000000" pitchFamily="2" charset="0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xmlns="" id="{5ACD0E2F-4F0B-4FA2-9085-98187FAF2B1B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F8F075-5ADE-D272-9F8B-235CFF0F470D}"/>
              </a:ext>
            </a:extLst>
          </p:cNvPr>
          <p:cNvSpPr txBox="1"/>
          <p:nvPr/>
        </p:nvSpPr>
        <p:spPr>
          <a:xfrm>
            <a:off x="9256481" y="1362694"/>
            <a:ext cx="1111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449D20F9-1840-67D7-DEEF-FAAD5E8FCC0C}"/>
              </a:ext>
            </a:extLst>
          </p:cNvPr>
          <p:cNvSpPr/>
          <p:nvPr/>
        </p:nvSpPr>
        <p:spPr>
          <a:xfrm>
            <a:off x="1623388" y="3222608"/>
            <a:ext cx="5439531" cy="4348349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Aumento do </a:t>
            </a:r>
            <a:r>
              <a:rPr lang="x-none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número de novas substâncias psicoactivas (NSP) nos últimos 12 anos </a:t>
            </a: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2022,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surgiram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peso no mercado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nitazenos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um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tipo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opiáceo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sintético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extremamente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potente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risco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overdose)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95C6685A-805A-6807-1728-171E5AD6BF6E}"/>
              </a:ext>
            </a:extLst>
          </p:cNvPr>
          <p:cNvSpPr>
            <a:spLocks noChangeAspect="1"/>
          </p:cNvSpPr>
          <p:nvPr/>
        </p:nvSpPr>
        <p:spPr>
          <a:xfrm>
            <a:off x="1623388" y="2497556"/>
            <a:ext cx="4443355" cy="725052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OPIÁCEOS SINTÉTICOS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xmlns="" id="{054316DD-E65B-5303-6AC3-B6D50C8D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t="5062" r="14707"/>
          <a:stretch/>
        </p:blipFill>
        <p:spPr>
          <a:xfrm>
            <a:off x="7689988" y="1124899"/>
            <a:ext cx="9004024" cy="80016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F205BBC-34E3-057C-8A36-23175291AD80}"/>
              </a:ext>
            </a:extLst>
          </p:cNvPr>
          <p:cNvSpPr txBox="1"/>
          <p:nvPr/>
        </p:nvSpPr>
        <p:spPr>
          <a:xfrm>
            <a:off x="11827953" y="8375028"/>
            <a:ext cx="12016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Mundial Sobre Drogas de 2024 do UNODC 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8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5">
            <a:extLst>
              <a:ext uri="{FF2B5EF4-FFF2-40B4-BE49-F238E27FC236}">
                <a16:creationId xmlns:a16="http://schemas.microsoft.com/office/drawing/2014/main" xmlns="" id="{25A41B5A-2588-D584-CB03-59A5574372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02C9E27E-9862-0A5C-B7F8-232B9B192CC3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A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xmlns="" id="{F63E01AD-82CE-FAF1-BB42-56202CE2248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VIOLENT EXTREMISM AND OTHER TRANSNATIONAL ISSUES IN MOZAMBIQUE</a:t>
            </a:r>
          </a:p>
        </p:txBody>
      </p:sp>
      <p:grpSp>
        <p:nvGrpSpPr>
          <p:cNvPr id="19" name="object 6">
            <a:extLst>
              <a:ext uri="{FF2B5EF4-FFF2-40B4-BE49-F238E27FC236}">
                <a16:creationId xmlns:a16="http://schemas.microsoft.com/office/drawing/2014/main" xmlns="" id="{62F160CB-A1DD-E7C1-48D7-3F4DE6A57060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21" name="object 7">
              <a:extLst>
                <a:ext uri="{FF2B5EF4-FFF2-40B4-BE49-F238E27FC236}">
                  <a16:creationId xmlns:a16="http://schemas.microsoft.com/office/drawing/2014/main" xmlns="" id="{DCA2861B-1BDA-9BAF-AE3B-B550F03B5EE3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xmlns="" id="{5B0B28EB-1985-2BD2-4C9F-CF5F1F2D519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23" name="object 8">
            <a:extLst>
              <a:ext uri="{FF2B5EF4-FFF2-40B4-BE49-F238E27FC236}">
                <a16:creationId xmlns:a16="http://schemas.microsoft.com/office/drawing/2014/main" xmlns="" id="{A55DB3FB-5DDA-CAC4-5A93-22CF0B1295AD}"/>
              </a:ext>
            </a:extLst>
          </p:cNvPr>
          <p:cNvSpPr txBox="1">
            <a:spLocks/>
          </p:cNvSpPr>
          <p:nvPr/>
        </p:nvSpPr>
        <p:spPr>
          <a:xfrm>
            <a:off x="1065987" y="526160"/>
            <a:ext cx="144788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Roboto" panose="02000000000000000000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1" kern="0" spc="270" dirty="0">
                <a:ea typeface="Roboto" panose="02000000000000000000" pitchFamily="2" charset="0"/>
              </a:rPr>
              <a:t>Mundo</a:t>
            </a:r>
            <a:endParaRPr lang="en-AU" kern="0" spc="70" dirty="0">
              <a:ea typeface="Roboto" panose="02000000000000000000" pitchFamily="2" charset="0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xmlns="" id="{5ACD0E2F-4F0B-4FA2-9085-98187FAF2B1B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F8F075-5ADE-D272-9F8B-235CFF0F470D}"/>
              </a:ext>
            </a:extLst>
          </p:cNvPr>
          <p:cNvSpPr txBox="1"/>
          <p:nvPr/>
        </p:nvSpPr>
        <p:spPr>
          <a:xfrm>
            <a:off x="9256481" y="1362694"/>
            <a:ext cx="1111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449D20F9-1840-67D7-DEEF-FAAD5E8FCC0C}"/>
              </a:ext>
            </a:extLst>
          </p:cNvPr>
          <p:cNvSpPr/>
          <p:nvPr/>
        </p:nvSpPr>
        <p:spPr>
          <a:xfrm>
            <a:off x="1294586" y="3238500"/>
            <a:ext cx="6020614" cy="5163172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Produção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drogas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sintéticas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contextos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instabilidade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política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governação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frágil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Grupos armados produtores de tráfico de droga expandem operações, envolvendo-se no cibercrime e fraudes financeiras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Convergência entre tráfico de droga, tráfico de pessoas e crimes ambientais 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Violência derivada da competição entre grupos</a:t>
            </a: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95C6685A-805A-6807-1728-171E5AD6BF6E}"/>
              </a:ext>
            </a:extLst>
          </p:cNvPr>
          <p:cNvSpPr>
            <a:spLocks noChangeAspect="1"/>
          </p:cNvSpPr>
          <p:nvPr/>
        </p:nvSpPr>
        <p:spPr>
          <a:xfrm>
            <a:off x="1294586" y="2095500"/>
            <a:ext cx="4115614" cy="114536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INSTABILIDADE E O </a:t>
            </a:r>
          </a:p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Picture 14" descr="A diagram of a group of people&#10;&#10;Description automatically generated">
            <a:extLst>
              <a:ext uri="{FF2B5EF4-FFF2-40B4-BE49-F238E27FC236}">
                <a16:creationId xmlns:a16="http://schemas.microsoft.com/office/drawing/2014/main" xmlns="" id="{7667A757-29FD-E01C-201F-4704F65C11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r="13110" b="4086"/>
          <a:stretch/>
        </p:blipFill>
        <p:spPr>
          <a:xfrm>
            <a:off x="7637310" y="1546098"/>
            <a:ext cx="9296400" cy="77278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F205BBC-34E3-057C-8A36-23175291AD80}"/>
              </a:ext>
            </a:extLst>
          </p:cNvPr>
          <p:cNvSpPr txBox="1"/>
          <p:nvPr/>
        </p:nvSpPr>
        <p:spPr>
          <a:xfrm>
            <a:off x="12596165" y="8648700"/>
            <a:ext cx="12016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Mundial Sobre Drogas de 2024 do UNODC 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12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13563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 err="1"/>
              <a:t>África</a:t>
            </a:r>
            <a:endParaRPr lang="en-AU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AFD4ED0C-C10E-FDA1-DE88-FE15A02DFC46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154550AA-54FE-A2FE-F2DE-435C93A8A8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2" name="object 6">
            <a:extLst>
              <a:ext uri="{FF2B5EF4-FFF2-40B4-BE49-F238E27FC236}">
                <a16:creationId xmlns:a16="http://schemas.microsoft.com/office/drawing/2014/main" xmlns="" id="{B5A87A6B-EC48-600E-C8C0-722D9B45689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3" name="object 7">
              <a:extLst>
                <a:ext uri="{FF2B5EF4-FFF2-40B4-BE49-F238E27FC236}">
                  <a16:creationId xmlns:a16="http://schemas.microsoft.com/office/drawing/2014/main" xmlns="" id="{AA026102-9969-1980-4D1D-46D0AE8D54A4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xmlns="" id="{B8F64D52-FF51-5BF4-32F5-B1AE55F69E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EF2E9B82-DEEA-9F88-B63B-81E5D5154007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6C14D427-4548-383C-17D7-B4068D318259}"/>
              </a:ext>
            </a:extLst>
          </p:cNvPr>
          <p:cNvSpPr/>
          <p:nvPr/>
        </p:nvSpPr>
        <p:spPr>
          <a:xfrm>
            <a:off x="1839570" y="2565422"/>
            <a:ext cx="6249213" cy="6049007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Grande tráfico interno de </a:t>
            </a: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cannabis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O Norte de África continua a ser um centro de tráfico inter-regional de resina de canábis para a Europa Ocidental</a:t>
            </a: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Metanfetaminas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Sudoeste Asiático à África Austral (incluindo Moçambique)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B1CD2439-1F43-8700-E191-61D8D3A74831}"/>
              </a:ext>
            </a:extLst>
          </p:cNvPr>
          <p:cNvSpPr>
            <a:spLocks noChangeAspect="1"/>
          </p:cNvSpPr>
          <p:nvPr/>
        </p:nvSpPr>
        <p:spPr>
          <a:xfrm>
            <a:off x="1840384" y="1942697"/>
            <a:ext cx="4615147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PRINCIPAIS TENDÊNCIAS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7" name="Picture 26" descr="A map of africa with arrows and arrows pointing to different types of drugs&#10;&#10;Description automatically generated">
            <a:extLst>
              <a:ext uri="{FF2B5EF4-FFF2-40B4-BE49-F238E27FC236}">
                <a16:creationId xmlns:a16="http://schemas.microsoft.com/office/drawing/2014/main" xmlns="" id="{11599858-C255-E7B9-78CB-7D159184EB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"/>
          <a:stretch/>
        </p:blipFill>
        <p:spPr>
          <a:xfrm>
            <a:off x="8317383" y="2447801"/>
            <a:ext cx="8757485" cy="64294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091488B-091C-48AB-FA03-1094125B1AD9}"/>
              </a:ext>
            </a:extLst>
          </p:cNvPr>
          <p:cNvSpPr txBox="1"/>
          <p:nvPr/>
        </p:nvSpPr>
        <p:spPr>
          <a:xfrm>
            <a:off x="12954000" y="8524101"/>
            <a:ext cx="12016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Mundial Sobre Drogas de 2024 do UNODC 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FE870F-D70D-BA4D-0EAF-3B03AF10B9CE}"/>
              </a:ext>
            </a:extLst>
          </p:cNvPr>
          <p:cNvSpPr txBox="1"/>
          <p:nvPr/>
        </p:nvSpPr>
        <p:spPr>
          <a:xfrm>
            <a:off x="8540468" y="1912187"/>
            <a:ext cx="12982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Tráfico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droga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trânsito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África</a:t>
            </a:r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867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13563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 err="1"/>
              <a:t>África</a:t>
            </a:r>
            <a:endParaRPr lang="en-AU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AFD4ED0C-C10E-FDA1-DE88-FE15A02DFC46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154550AA-54FE-A2FE-F2DE-435C93A8A8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2" name="object 6">
            <a:extLst>
              <a:ext uri="{FF2B5EF4-FFF2-40B4-BE49-F238E27FC236}">
                <a16:creationId xmlns:a16="http://schemas.microsoft.com/office/drawing/2014/main" xmlns="" id="{B5A87A6B-EC48-600E-C8C0-722D9B45689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3" name="object 7">
              <a:extLst>
                <a:ext uri="{FF2B5EF4-FFF2-40B4-BE49-F238E27FC236}">
                  <a16:creationId xmlns:a16="http://schemas.microsoft.com/office/drawing/2014/main" xmlns="" id="{AA026102-9969-1980-4D1D-46D0AE8D54A4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xmlns="" id="{B8F64D52-FF51-5BF4-32F5-B1AE55F69E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EF2E9B82-DEEA-9F88-B63B-81E5D5154007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6C14D427-4548-383C-17D7-B4068D318259}"/>
              </a:ext>
            </a:extLst>
          </p:cNvPr>
          <p:cNvSpPr/>
          <p:nvPr/>
        </p:nvSpPr>
        <p:spPr>
          <a:xfrm>
            <a:off x="1839570" y="2565422"/>
            <a:ext cx="6249213" cy="6049007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Heroína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traficada por via de todas as regiões de África, tendo com ponto de entrada muitas vezes a África Oriental (incluindo Moçambique) </a:t>
            </a: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44% dos </a:t>
            </a: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opiáceos farmacêuticos 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apreendidos globalmente entre 2018-2022</a:t>
            </a: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Papel cada vez mais preponderante no tráfico de </a:t>
            </a: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cocaína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(oriunda da América Latina, transitando pela África, tendo como destino final a Europa)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B1CD2439-1F43-8700-E191-61D8D3A74831}"/>
              </a:ext>
            </a:extLst>
          </p:cNvPr>
          <p:cNvSpPr>
            <a:spLocks noChangeAspect="1"/>
          </p:cNvSpPr>
          <p:nvPr/>
        </p:nvSpPr>
        <p:spPr>
          <a:xfrm>
            <a:off x="1840384" y="1942697"/>
            <a:ext cx="4615147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PRINCIPAIS TENDÊNCIAS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7" name="Picture 26" descr="A map of africa with arrows and arrows pointing to different types of drugs&#10;&#10;Description automatically generated">
            <a:extLst>
              <a:ext uri="{FF2B5EF4-FFF2-40B4-BE49-F238E27FC236}">
                <a16:creationId xmlns:a16="http://schemas.microsoft.com/office/drawing/2014/main" xmlns="" id="{11599858-C255-E7B9-78CB-7D159184EB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"/>
          <a:stretch/>
        </p:blipFill>
        <p:spPr>
          <a:xfrm>
            <a:off x="8317383" y="2447801"/>
            <a:ext cx="8757485" cy="64294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091488B-091C-48AB-FA03-1094125B1AD9}"/>
              </a:ext>
            </a:extLst>
          </p:cNvPr>
          <p:cNvSpPr txBox="1"/>
          <p:nvPr/>
        </p:nvSpPr>
        <p:spPr>
          <a:xfrm>
            <a:off x="12954000" y="8524101"/>
            <a:ext cx="12016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Mundial Sobre Drogas de 2024 do UNODC 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FE870F-D70D-BA4D-0EAF-3B03AF10B9CE}"/>
              </a:ext>
            </a:extLst>
          </p:cNvPr>
          <p:cNvSpPr txBox="1"/>
          <p:nvPr/>
        </p:nvSpPr>
        <p:spPr>
          <a:xfrm>
            <a:off x="8540468" y="1912187"/>
            <a:ext cx="12982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Tráfico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droga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trânsito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África</a:t>
            </a:r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11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13563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 err="1"/>
              <a:t>África</a:t>
            </a:r>
            <a:endParaRPr lang="en-AU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AFD4ED0C-C10E-FDA1-DE88-FE15A02DFC46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154550AA-54FE-A2FE-F2DE-435C93A8A8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2" name="object 6">
            <a:extLst>
              <a:ext uri="{FF2B5EF4-FFF2-40B4-BE49-F238E27FC236}">
                <a16:creationId xmlns:a16="http://schemas.microsoft.com/office/drawing/2014/main" xmlns="" id="{B5A87A6B-EC48-600E-C8C0-722D9B45689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3" name="object 7">
              <a:extLst>
                <a:ext uri="{FF2B5EF4-FFF2-40B4-BE49-F238E27FC236}">
                  <a16:creationId xmlns:a16="http://schemas.microsoft.com/office/drawing/2014/main" xmlns="" id="{AA026102-9969-1980-4D1D-46D0AE8D54A4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xmlns="" id="{B8F64D52-FF51-5BF4-32F5-B1AE55F69E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EF2E9B82-DEEA-9F88-B63B-81E5D5154007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pic>
        <p:nvPicPr>
          <p:cNvPr id="12" name="Picture 11" descr="A screenshot of a map&#10;&#10;Description automatically generated">
            <a:extLst>
              <a:ext uri="{FF2B5EF4-FFF2-40B4-BE49-F238E27FC236}">
                <a16:creationId xmlns:a16="http://schemas.microsoft.com/office/drawing/2014/main" xmlns="" id="{31A538E6-982E-D7EE-610E-81CD2987C8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t="9938" b="27884"/>
          <a:stretch/>
        </p:blipFill>
        <p:spPr>
          <a:xfrm>
            <a:off x="8386762" y="1807633"/>
            <a:ext cx="8629650" cy="67448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DF2543A-9907-339D-C93F-EA9AFA836286}"/>
              </a:ext>
            </a:extLst>
          </p:cNvPr>
          <p:cNvSpPr txBox="1"/>
          <p:nvPr/>
        </p:nvSpPr>
        <p:spPr>
          <a:xfrm>
            <a:off x="8305800" y="1314195"/>
            <a:ext cx="12601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Tráfico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cocaína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África</a:t>
            </a:r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10D006A-9CAC-25A5-59E7-D63C4459D3E8}"/>
              </a:ext>
            </a:extLst>
          </p:cNvPr>
          <p:cNvSpPr txBox="1"/>
          <p:nvPr/>
        </p:nvSpPr>
        <p:spPr>
          <a:xfrm>
            <a:off x="13258800" y="8673011"/>
            <a:ext cx="12016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Global Sobre Cocaína do UNODC (2023)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xmlns="" id="{7906EF41-CC87-B0B4-7F2A-EAFEBF45082A}"/>
              </a:ext>
            </a:extLst>
          </p:cNvPr>
          <p:cNvSpPr/>
          <p:nvPr/>
        </p:nvSpPr>
        <p:spPr>
          <a:xfrm>
            <a:off x="1447800" y="2718225"/>
            <a:ext cx="6249213" cy="3475142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Desde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2019,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África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especialmente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Ocidental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Central)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ganha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papel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cada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vez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mais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preponderante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zona de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trânsito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cocaína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para a Europa</a:t>
            </a: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xmlns="" id="{57E0DD3F-802E-77F7-8A6F-A4EA5CFFA502}"/>
              </a:ext>
            </a:extLst>
          </p:cNvPr>
          <p:cNvSpPr>
            <a:spLocks noChangeAspect="1"/>
          </p:cNvSpPr>
          <p:nvPr/>
        </p:nvSpPr>
        <p:spPr>
          <a:xfrm>
            <a:off x="1448614" y="2095500"/>
            <a:ext cx="2057399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COCAÍNA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76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13563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 err="1"/>
              <a:t>África</a:t>
            </a:r>
            <a:endParaRPr lang="en-AU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AFD4ED0C-C10E-FDA1-DE88-FE15A02DFC46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154550AA-54FE-A2FE-F2DE-435C93A8A8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2" name="object 6">
            <a:extLst>
              <a:ext uri="{FF2B5EF4-FFF2-40B4-BE49-F238E27FC236}">
                <a16:creationId xmlns:a16="http://schemas.microsoft.com/office/drawing/2014/main" xmlns="" id="{B5A87A6B-EC48-600E-C8C0-722D9B45689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3" name="object 7">
              <a:extLst>
                <a:ext uri="{FF2B5EF4-FFF2-40B4-BE49-F238E27FC236}">
                  <a16:creationId xmlns:a16="http://schemas.microsoft.com/office/drawing/2014/main" xmlns="" id="{AA026102-9969-1980-4D1D-46D0AE8D54A4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xmlns="" id="{B8F64D52-FF51-5BF4-32F5-B1AE55F69E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EF2E9B82-DEEA-9F88-B63B-81E5D5154007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pic>
        <p:nvPicPr>
          <p:cNvPr id="45" name="Picture 44" descr="A screenshot of a map&#10;&#10;Description automatically generated">
            <a:extLst>
              <a:ext uri="{FF2B5EF4-FFF2-40B4-BE49-F238E27FC236}">
                <a16:creationId xmlns:a16="http://schemas.microsoft.com/office/drawing/2014/main" xmlns="" id="{A49DDFC2-ED53-53BE-D377-3B46BC5590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t="9938" b="27884"/>
          <a:stretch/>
        </p:blipFill>
        <p:spPr>
          <a:xfrm>
            <a:off x="8386762" y="1807633"/>
            <a:ext cx="8629650" cy="674483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C871FE5-6C6B-C2BB-985C-D299090EF144}"/>
              </a:ext>
            </a:extLst>
          </p:cNvPr>
          <p:cNvSpPr txBox="1"/>
          <p:nvPr/>
        </p:nvSpPr>
        <p:spPr>
          <a:xfrm>
            <a:off x="8305800" y="1314195"/>
            <a:ext cx="12601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Tráfico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cocaína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África</a:t>
            </a:r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0976C1F-60CD-AAFE-9ABB-563347B29B07}"/>
              </a:ext>
            </a:extLst>
          </p:cNvPr>
          <p:cNvSpPr txBox="1"/>
          <p:nvPr/>
        </p:nvSpPr>
        <p:spPr>
          <a:xfrm>
            <a:off x="13258800" y="8673011"/>
            <a:ext cx="12016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Global Sobre Cocaína do UNODC (2023)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xmlns="" id="{8C18CA34-5FAF-5510-74DB-DC0E00461A9F}"/>
              </a:ext>
            </a:extLst>
          </p:cNvPr>
          <p:cNvSpPr/>
          <p:nvPr/>
        </p:nvSpPr>
        <p:spPr>
          <a:xfrm>
            <a:off x="1447800" y="2718224"/>
            <a:ext cx="6249213" cy="2250861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Grupos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criminosos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brasileiros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visam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cada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vez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mais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países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africanos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língua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portuguesa</a:t>
            </a: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xmlns="" id="{4903B1A6-6C91-8194-40F9-B324B721238F}"/>
              </a:ext>
            </a:extLst>
          </p:cNvPr>
          <p:cNvSpPr>
            <a:spLocks noChangeAspect="1"/>
          </p:cNvSpPr>
          <p:nvPr/>
        </p:nvSpPr>
        <p:spPr>
          <a:xfrm>
            <a:off x="1448614" y="2095500"/>
            <a:ext cx="2057399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COCAÍNA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57E7A3E8-AE85-7845-6CBF-3B24B9A9597B}"/>
              </a:ext>
            </a:extLst>
          </p:cNvPr>
          <p:cNvSpPr/>
          <p:nvPr/>
        </p:nvSpPr>
        <p:spPr>
          <a:xfrm>
            <a:off x="8858596" y="3277060"/>
            <a:ext cx="1371600" cy="1371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FF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310051A-FA6F-E6E0-9218-686984BFA08B}"/>
              </a:ext>
            </a:extLst>
          </p:cNvPr>
          <p:cNvSpPr/>
          <p:nvPr/>
        </p:nvSpPr>
        <p:spPr>
          <a:xfrm>
            <a:off x="12015787" y="5076033"/>
            <a:ext cx="1371600" cy="1371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29F9FD4-775F-E470-0E62-1D9793158F19}"/>
              </a:ext>
            </a:extLst>
          </p:cNvPr>
          <p:cNvSpPr/>
          <p:nvPr/>
        </p:nvSpPr>
        <p:spPr>
          <a:xfrm>
            <a:off x="14060917" y="5822864"/>
            <a:ext cx="1371600" cy="1371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620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13563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 err="1"/>
              <a:t>África</a:t>
            </a:r>
            <a:endParaRPr lang="en-AU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AFD4ED0C-C10E-FDA1-DE88-FE15A02DFC46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154550AA-54FE-A2FE-F2DE-435C93A8A8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2" name="object 6">
            <a:extLst>
              <a:ext uri="{FF2B5EF4-FFF2-40B4-BE49-F238E27FC236}">
                <a16:creationId xmlns:a16="http://schemas.microsoft.com/office/drawing/2014/main" xmlns="" id="{B5A87A6B-EC48-600E-C8C0-722D9B45689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3" name="object 7">
              <a:extLst>
                <a:ext uri="{FF2B5EF4-FFF2-40B4-BE49-F238E27FC236}">
                  <a16:creationId xmlns:a16="http://schemas.microsoft.com/office/drawing/2014/main" xmlns="" id="{AA026102-9969-1980-4D1D-46D0AE8D54A4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xmlns="" id="{B8F64D52-FF51-5BF4-32F5-B1AE55F69E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EF2E9B82-DEEA-9F88-B63B-81E5D5154007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AEED8E8-684D-FEB8-24F8-40609CEB3F10}"/>
              </a:ext>
            </a:extLst>
          </p:cNvPr>
          <p:cNvSpPr txBox="1"/>
          <p:nvPr/>
        </p:nvSpPr>
        <p:spPr>
          <a:xfrm>
            <a:off x="7717663" y="1915293"/>
            <a:ext cx="12982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Apreensões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cocaína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África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do Sul, 2002-2021</a:t>
            </a:r>
            <a:endParaRPr lang="pt-PT" b="1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47" name="Picture 46" descr="A graph with green and blue bars&#10;&#10;Description automatically generated">
            <a:extLst>
              <a:ext uri="{FF2B5EF4-FFF2-40B4-BE49-F238E27FC236}">
                <a16:creationId xmlns:a16="http://schemas.microsoft.com/office/drawing/2014/main" xmlns="" id="{C3AB3A2F-29DD-2040-466E-ABE129182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803" y="2430358"/>
            <a:ext cx="9351137" cy="660798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800897E-3736-2132-DCEF-5F4357413FF2}"/>
              </a:ext>
            </a:extLst>
          </p:cNvPr>
          <p:cNvSpPr txBox="1"/>
          <p:nvPr/>
        </p:nvSpPr>
        <p:spPr>
          <a:xfrm>
            <a:off x="11506200" y="8412233"/>
            <a:ext cx="1201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Global Sobre Cocaína do UNODC (2023). </a:t>
            </a:r>
          </a:p>
          <a:p>
            <a:r>
              <a:rPr lang="en-GB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N.B.: Dados </a:t>
            </a:r>
            <a:r>
              <a:rPr lang="en-GB" sz="1200" i="1" dirty="0" err="1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agregados</a:t>
            </a:r>
            <a:r>
              <a:rPr lang="en-GB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para 2010, 2011, 2013, 2014, 2019 e 2019 </a:t>
            </a:r>
            <a:r>
              <a:rPr lang="en-GB" sz="1200" i="1" dirty="0" err="1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não</a:t>
            </a:r>
            <a:r>
              <a:rPr lang="en-GB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1200" i="1" dirty="0" err="1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disponíveis</a:t>
            </a:r>
            <a:r>
              <a:rPr lang="en-GB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.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xmlns="" id="{F817086D-48AF-5815-7C60-92A7F854CCFB}"/>
              </a:ext>
            </a:extLst>
          </p:cNvPr>
          <p:cNvSpPr/>
          <p:nvPr/>
        </p:nvSpPr>
        <p:spPr>
          <a:xfrm>
            <a:off x="1447800" y="2718224"/>
            <a:ext cx="6249213" cy="2250861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Níveis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recorde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apreensões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totais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apreensões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grandes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África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xmlns="" id="{95331BFF-A414-21F2-3B01-B234A3B7A256}"/>
              </a:ext>
            </a:extLst>
          </p:cNvPr>
          <p:cNvSpPr>
            <a:spLocks noChangeAspect="1"/>
          </p:cNvSpPr>
          <p:nvPr/>
        </p:nvSpPr>
        <p:spPr>
          <a:xfrm>
            <a:off x="1448614" y="2095500"/>
            <a:ext cx="2057399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COCAÍNA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7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13563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 err="1"/>
              <a:t>África</a:t>
            </a:r>
            <a:endParaRPr lang="en-AU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AFD4ED0C-C10E-FDA1-DE88-FE15A02DFC46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154550AA-54FE-A2FE-F2DE-435C93A8A8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2" name="object 6">
            <a:extLst>
              <a:ext uri="{FF2B5EF4-FFF2-40B4-BE49-F238E27FC236}">
                <a16:creationId xmlns:a16="http://schemas.microsoft.com/office/drawing/2014/main" xmlns="" id="{B5A87A6B-EC48-600E-C8C0-722D9B45689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3" name="object 7">
              <a:extLst>
                <a:ext uri="{FF2B5EF4-FFF2-40B4-BE49-F238E27FC236}">
                  <a16:creationId xmlns:a16="http://schemas.microsoft.com/office/drawing/2014/main" xmlns="" id="{AA026102-9969-1980-4D1D-46D0AE8D54A4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xmlns="" id="{B8F64D52-FF51-5BF4-32F5-B1AE55F69E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EF2E9B82-DEEA-9F88-B63B-81E5D5154007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7CF71D-9A82-F64B-5FA4-FE0B647DEA87}"/>
              </a:ext>
            </a:extLst>
          </p:cNvPr>
          <p:cNvSpPr txBox="1"/>
          <p:nvPr/>
        </p:nvSpPr>
        <p:spPr>
          <a:xfrm>
            <a:off x="7924800" y="2235031"/>
            <a:ext cx="12982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Aumento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percentual das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apreensões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cocaína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por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(sub)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região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2019-21 versus 2016-18</a:t>
            </a:r>
            <a:endParaRPr lang="pt-PT" b="1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pt-PT" b="1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38" name="Picture 37" descr="A screenshot of a graph&#10;&#10;Description automatically generated">
            <a:extLst>
              <a:ext uri="{FF2B5EF4-FFF2-40B4-BE49-F238E27FC236}">
                <a16:creationId xmlns:a16="http://schemas.microsoft.com/office/drawing/2014/main" xmlns="" id="{036A47C7-D8B1-FEA8-4E1D-7B4956A67D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2" b="32182"/>
          <a:stretch/>
        </p:blipFill>
        <p:spPr>
          <a:xfrm>
            <a:off x="7732903" y="2528242"/>
            <a:ext cx="10101954" cy="549103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2E2CE39-68FB-8BED-F785-E57F4A26B80D}"/>
              </a:ext>
            </a:extLst>
          </p:cNvPr>
          <p:cNvSpPr txBox="1"/>
          <p:nvPr/>
        </p:nvSpPr>
        <p:spPr>
          <a:xfrm>
            <a:off x="13716000" y="7081136"/>
            <a:ext cx="1201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Global Sobre Cocaína do UNODC (2023)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xmlns="" id="{316FFF7A-C7D6-6A1F-FBA2-3676EFBB506A}"/>
              </a:ext>
            </a:extLst>
          </p:cNvPr>
          <p:cNvSpPr/>
          <p:nvPr/>
        </p:nvSpPr>
        <p:spPr>
          <a:xfrm>
            <a:off x="1447800" y="2718224"/>
            <a:ext cx="6249213" cy="2250861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África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registou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maior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aumento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percentual 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apreensões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totais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cocaína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(2019-2021 vs. 2016-2018)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xmlns="" id="{405880BB-BE7D-A297-0E6C-DCD3E541C9A4}"/>
              </a:ext>
            </a:extLst>
          </p:cNvPr>
          <p:cNvSpPr>
            <a:spLocks noChangeAspect="1"/>
          </p:cNvSpPr>
          <p:nvPr/>
        </p:nvSpPr>
        <p:spPr>
          <a:xfrm>
            <a:off x="1448614" y="2095500"/>
            <a:ext cx="2057399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COCAÍNA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1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78444F-2E0C-A822-79A7-CBEAE4B8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F0424CF4-2091-3006-651E-CDB1AF0719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5986" y="526160"/>
            <a:ext cx="154694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/>
              <a:t>Moçambique</a:t>
            </a:r>
            <a:endParaRPr lang="en-AU" spc="31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xmlns="" id="{EF9E85DB-E01A-3501-F19D-F727475AE2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8EC9561B-18AB-6D78-509E-47CAFADD6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2" y="9592444"/>
            <a:ext cx="3081020" cy="522206"/>
          </a:xfrm>
          <a:prstGeom prst="rect">
            <a:avLst/>
          </a:prstGeom>
        </p:spPr>
      </p:pic>
      <p:sp>
        <p:nvSpPr>
          <p:cNvPr id="10" name="object 12">
            <a:extLst>
              <a:ext uri="{FF2B5EF4-FFF2-40B4-BE49-F238E27FC236}">
                <a16:creationId xmlns:a16="http://schemas.microsoft.com/office/drawing/2014/main" xmlns="" id="{E287715E-C49E-A3A7-59C9-1F2FDFD9775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12" name="object 6">
            <a:extLst>
              <a:ext uri="{FF2B5EF4-FFF2-40B4-BE49-F238E27FC236}">
                <a16:creationId xmlns:a16="http://schemas.microsoft.com/office/drawing/2014/main" xmlns="" id="{E9BD4F1E-668B-06CF-ECAB-C8D8968922C4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xmlns="" id="{CEA495E0-0BFF-E11C-A05B-08815BC455CF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xmlns="" id="{080752D7-BB9C-1F5A-F393-2DC1573287C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F3CFBAEC-5832-D87A-7F2F-F10A19C36266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pic>
        <p:nvPicPr>
          <p:cNvPr id="18" name="Picture 17" descr="A map of africa with green arrows&#10;&#10;Description automatically generated">
            <a:extLst>
              <a:ext uri="{FF2B5EF4-FFF2-40B4-BE49-F238E27FC236}">
                <a16:creationId xmlns:a16="http://schemas.microsoft.com/office/drawing/2014/main" xmlns="" id="{DAD5F2B5-B627-FE72-470D-97570FBFAF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"/>
          <a:stretch/>
        </p:blipFill>
        <p:spPr>
          <a:xfrm>
            <a:off x="7702041" y="2778281"/>
            <a:ext cx="8486003" cy="5613030"/>
          </a:xfrm>
          <a:prstGeom prst="rect">
            <a:avLst/>
          </a:prstGeom>
          <a:ln w="19050">
            <a:solidFill>
              <a:srgbClr val="18A1CD"/>
            </a:solidFill>
          </a:ln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EDB1BC21-9828-6D35-2CC5-FFAF99345155}"/>
              </a:ext>
            </a:extLst>
          </p:cNvPr>
          <p:cNvSpPr/>
          <p:nvPr/>
        </p:nvSpPr>
        <p:spPr>
          <a:xfrm>
            <a:off x="1057519" y="2628051"/>
            <a:ext cx="4962281" cy="2459063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Moçambique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nó-chave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“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Rota do Sul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125E72C3-5F73-3FC9-816F-52B85950FB01}"/>
              </a:ext>
            </a:extLst>
          </p:cNvPr>
          <p:cNvSpPr>
            <a:spLocks noChangeAspect="1"/>
          </p:cNvSpPr>
          <p:nvPr/>
        </p:nvSpPr>
        <p:spPr>
          <a:xfrm>
            <a:off x="1058333" y="2005326"/>
            <a:ext cx="2057399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HEROÍNA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6C16BE8-5885-891F-22AB-AEF0864CBB9A}"/>
              </a:ext>
            </a:extLst>
          </p:cNvPr>
          <p:cNvSpPr txBox="1"/>
          <p:nvPr/>
        </p:nvSpPr>
        <p:spPr>
          <a:xfrm>
            <a:off x="7543800" y="2114340"/>
            <a:ext cx="12982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Rotas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terrestres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marítimas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da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heroína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metanfetamina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África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Oriental e Austral </a:t>
            </a:r>
            <a:endParaRPr lang="pt-PT" b="1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F6BE0FF-9189-E497-43BC-4A9573C10BEF}"/>
              </a:ext>
            </a:extLst>
          </p:cNvPr>
          <p:cNvSpPr/>
          <p:nvPr/>
        </p:nvSpPr>
        <p:spPr>
          <a:xfrm>
            <a:off x="7696201" y="8330982"/>
            <a:ext cx="8491844" cy="882395"/>
          </a:xfrm>
          <a:prstGeom prst="rect">
            <a:avLst/>
          </a:prstGeom>
          <a:solidFill>
            <a:schemeClr val="bg1"/>
          </a:solidFill>
          <a:ln w="19050">
            <a:solidFill>
              <a:srgbClr val="18A1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BC23BF8-499D-4428-DE74-5AD4EFDEC83E}"/>
              </a:ext>
            </a:extLst>
          </p:cNvPr>
          <p:cNvSpPr txBox="1"/>
          <p:nvPr/>
        </p:nvSpPr>
        <p:spPr>
          <a:xfrm>
            <a:off x="8308721" y="8471237"/>
            <a:ext cx="7766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Elaborado a partir das apresentações dos Estados Membros representados no mapa do Grupo de Trabalho de Peritos sobre o tráfico de opiáceos e metanfetaminas oriundos do Afeganistão através da África Austral e Oriental em (10-11 de Outubro de 2023, Maputo) </a:t>
            </a:r>
          </a:p>
          <a:p>
            <a:pPr algn="r"/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algn="r"/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0162FE9-0FD1-0B18-1D09-CD269B182EDC}"/>
              </a:ext>
            </a:extLst>
          </p:cNvPr>
          <p:cNvSpPr/>
          <p:nvPr/>
        </p:nvSpPr>
        <p:spPr>
          <a:xfrm>
            <a:off x="7702041" y="8205731"/>
            <a:ext cx="8486003" cy="279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9384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DB0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ue and white graphic of a globe and a hand holding a scale&#10;&#10;Description automatically generated">
            <a:extLst>
              <a:ext uri="{FF2B5EF4-FFF2-40B4-BE49-F238E27FC236}">
                <a16:creationId xmlns:a16="http://schemas.microsoft.com/office/drawing/2014/main" xmlns="" id="{5B9DDB7A-0EEB-EA77-95DA-3682AE5FA6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38552" r="50000" b="983"/>
          <a:stretch/>
        </p:blipFill>
        <p:spPr>
          <a:xfrm>
            <a:off x="12728236" y="0"/>
            <a:ext cx="5559764" cy="4819627"/>
          </a:xfrm>
          <a:prstGeom prst="rect">
            <a:avLst/>
          </a:prstGeom>
        </p:spPr>
      </p:pic>
      <p:sp>
        <p:nvSpPr>
          <p:cNvPr id="27" name="object 12">
            <a:extLst>
              <a:ext uri="{FF2B5EF4-FFF2-40B4-BE49-F238E27FC236}">
                <a16:creationId xmlns:a16="http://schemas.microsoft.com/office/drawing/2014/main" xmlns="" id="{141FD24B-7709-8E38-53A3-8A9496B779FF}"/>
              </a:ext>
            </a:extLst>
          </p:cNvPr>
          <p:cNvSpPr txBox="1">
            <a:spLocks/>
          </p:cNvSpPr>
          <p:nvPr/>
        </p:nvSpPr>
        <p:spPr>
          <a:xfrm>
            <a:off x="1056895" y="2857500"/>
            <a:ext cx="10670244" cy="33752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endParaRPr lang="en-AU" sz="5400" b="1" kern="0" spc="165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2700">
              <a:spcBef>
                <a:spcPts val="100"/>
              </a:spcBef>
            </a:pPr>
            <a:r>
              <a:rPr lang="en-AU" sz="5400" b="1" kern="0" spc="1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TRÁFICO DE DROGAS </a:t>
            </a:r>
          </a:p>
          <a:p>
            <a:pPr marL="12700">
              <a:spcBef>
                <a:spcPts val="100"/>
              </a:spcBef>
            </a:pPr>
            <a:r>
              <a:rPr lang="en-AU" sz="5400" b="1" kern="0" spc="1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MUNDO E</a:t>
            </a:r>
          </a:p>
          <a:p>
            <a:pPr marL="12700">
              <a:spcBef>
                <a:spcPts val="100"/>
              </a:spcBef>
            </a:pPr>
            <a:r>
              <a:rPr lang="en-AU" sz="5400" b="1" kern="0" spc="1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MOÇAMBIQUE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9D2198E-F1CC-391D-3A6C-257AFEDAE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935" y="747902"/>
            <a:ext cx="4224096" cy="1486883"/>
          </a:xfrm>
          <a:prstGeom prst="rect">
            <a:avLst/>
          </a:prstGeom>
        </p:spPr>
      </p:pic>
      <p:grpSp>
        <p:nvGrpSpPr>
          <p:cNvPr id="3" name="object 6">
            <a:extLst>
              <a:ext uri="{FF2B5EF4-FFF2-40B4-BE49-F238E27FC236}">
                <a16:creationId xmlns:a16="http://schemas.microsoft.com/office/drawing/2014/main" xmlns="" id="{6BAD483A-D7F1-B3C9-1EBF-02BA7F14BE7C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4" name="object 7">
              <a:extLst>
                <a:ext uri="{FF2B5EF4-FFF2-40B4-BE49-F238E27FC236}">
                  <a16:creationId xmlns:a16="http://schemas.microsoft.com/office/drawing/2014/main" xmlns="" id="{84604908-55DE-B456-2CF6-0FA0DDF36870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 dirty="0">
                <a:latin typeface="Roboto" panose="02000000000000000000" pitchFamily="2" charset="0"/>
              </a:endParaRPr>
            </a:p>
          </p:txBody>
        </p:sp>
        <p:pic>
          <p:nvPicPr>
            <p:cNvPr id="5" name="object 8">
              <a:extLst>
                <a:ext uri="{FF2B5EF4-FFF2-40B4-BE49-F238E27FC236}">
                  <a16:creationId xmlns:a16="http://schemas.microsoft.com/office/drawing/2014/main" xmlns="" id="{77522014-FD00-0665-9673-7372FA73AD2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xmlns="" id="{D024A0E6-35A1-B374-FCD2-6E651C3A4BB6}"/>
              </a:ext>
            </a:extLst>
          </p:cNvPr>
          <p:cNvSpPr txBox="1">
            <a:spLocks/>
          </p:cNvSpPr>
          <p:nvPr/>
        </p:nvSpPr>
        <p:spPr>
          <a:xfrm>
            <a:off x="11049000" y="9714918"/>
            <a:ext cx="747718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-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Escritório das Nações Unidas sobre Drogas e Crime em Moçambique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5" name="object 10">
            <a:extLst>
              <a:ext uri="{FF2B5EF4-FFF2-40B4-BE49-F238E27FC236}">
                <a16:creationId xmlns:a16="http://schemas.microsoft.com/office/drawing/2014/main" xmlns="" id="{16B9602F-9E44-0A65-F4E3-238002FFA2BF}"/>
              </a:ext>
            </a:extLst>
          </p:cNvPr>
          <p:cNvGrpSpPr/>
          <p:nvPr/>
        </p:nvGrpSpPr>
        <p:grpSpPr>
          <a:xfrm>
            <a:off x="1052132" y="6592597"/>
            <a:ext cx="9853930" cy="104775"/>
            <a:chOff x="2657538" y="4373435"/>
            <a:chExt cx="9853930" cy="104775"/>
          </a:xfrm>
        </p:grpSpPr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xmlns="" id="{C967F0DC-6C3D-C7FA-BFBA-E8E732293B7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7000" y="4383023"/>
              <a:ext cx="9834372" cy="85344"/>
            </a:xfrm>
            <a:prstGeom prst="rect">
              <a:avLst/>
            </a:prstGeom>
          </p:spPr>
        </p:pic>
        <p:sp>
          <p:nvSpPr>
            <p:cNvPr id="17" name="object 12">
              <a:extLst>
                <a:ext uri="{FF2B5EF4-FFF2-40B4-BE49-F238E27FC236}">
                  <a16:creationId xmlns:a16="http://schemas.microsoft.com/office/drawing/2014/main" xmlns="" id="{CDA37DFC-88BD-76CE-61D9-7FFB7C392EF8}"/>
                </a:ext>
              </a:extLst>
            </p:cNvPr>
            <p:cNvSpPr/>
            <p:nvPr/>
          </p:nvSpPr>
          <p:spPr>
            <a:xfrm>
              <a:off x="2662301" y="4378197"/>
              <a:ext cx="9844405" cy="95250"/>
            </a:xfrm>
            <a:custGeom>
              <a:avLst/>
              <a:gdLst/>
              <a:ahLst/>
              <a:cxnLst/>
              <a:rect l="l" t="t" r="r" b="b"/>
              <a:pathLst>
                <a:path w="9844405" h="95250">
                  <a:moveTo>
                    <a:pt x="0" y="94869"/>
                  </a:moveTo>
                  <a:lnTo>
                    <a:pt x="9843897" y="94869"/>
                  </a:lnTo>
                  <a:lnTo>
                    <a:pt x="9843897" y="0"/>
                  </a:lnTo>
                  <a:lnTo>
                    <a:pt x="0" y="0"/>
                  </a:lnTo>
                  <a:lnTo>
                    <a:pt x="0" y="9486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166053-4F94-4C20-16BD-63F1A73C857C}"/>
              </a:ext>
            </a:extLst>
          </p:cNvPr>
          <p:cNvSpPr txBox="1"/>
          <p:nvPr/>
        </p:nvSpPr>
        <p:spPr>
          <a:xfrm>
            <a:off x="1056894" y="7057185"/>
            <a:ext cx="9992105" cy="972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lang="en-AU" sz="3000" b="1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Luiz </a:t>
            </a:r>
            <a:r>
              <a:rPr lang="en-AU" sz="3000" b="1" spc="-5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Beggiora</a:t>
            </a:r>
            <a:endParaRPr lang="en-AU" sz="3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en-AU" sz="1800" spc="-5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Oficial</a:t>
            </a:r>
            <a:r>
              <a:rPr lang="en-AU" sz="1800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AU" sz="1800" spc="-5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Prevenção</a:t>
            </a:r>
            <a:r>
              <a:rPr lang="en-AU" sz="1800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Crime e de </a:t>
            </a:r>
            <a:r>
              <a:rPr lang="en-AU" spc="-5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</a:t>
            </a:r>
            <a:r>
              <a:rPr lang="en-AU" sz="1800" spc="-5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ustiça</a:t>
            </a:r>
            <a:r>
              <a:rPr lang="en-AU" sz="1800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AU" sz="1800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riminal do UNODC</a:t>
            </a:r>
          </a:p>
        </p:txBody>
      </p:sp>
      <p:pic>
        <p:nvPicPr>
          <p:cNvPr id="14" name="Picture 13" descr="A blue and white graphic of a globe and a hand holding a scale&#10;&#10;Description automatically generated">
            <a:extLst>
              <a:ext uri="{FF2B5EF4-FFF2-40B4-BE49-F238E27FC236}">
                <a16:creationId xmlns:a16="http://schemas.microsoft.com/office/drawing/2014/main" xmlns="" id="{556E4C5E-7206-B60D-74A1-404890A89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8552"/>
          <a:stretch/>
        </p:blipFill>
        <p:spPr>
          <a:xfrm>
            <a:off x="12954000" y="4825267"/>
            <a:ext cx="5336667" cy="45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6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78444F-2E0C-A822-79A7-CBEAE4B8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F0424CF4-2091-3006-651E-CDB1AF0719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5986" y="526160"/>
            <a:ext cx="154694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/>
              <a:t>Moçambique</a:t>
            </a:r>
            <a:endParaRPr lang="en-AU" spc="31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xmlns="" id="{EF9E85DB-E01A-3501-F19D-F727475AE2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8EC9561B-18AB-6D78-509E-47CAFADD6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2" y="9592444"/>
            <a:ext cx="3081020" cy="522206"/>
          </a:xfrm>
          <a:prstGeom prst="rect">
            <a:avLst/>
          </a:prstGeom>
        </p:spPr>
      </p:pic>
      <p:sp>
        <p:nvSpPr>
          <p:cNvPr id="10" name="object 12">
            <a:extLst>
              <a:ext uri="{FF2B5EF4-FFF2-40B4-BE49-F238E27FC236}">
                <a16:creationId xmlns:a16="http://schemas.microsoft.com/office/drawing/2014/main" xmlns="" id="{E287715E-C49E-A3A7-59C9-1F2FDFD9775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12" name="object 6">
            <a:extLst>
              <a:ext uri="{FF2B5EF4-FFF2-40B4-BE49-F238E27FC236}">
                <a16:creationId xmlns:a16="http://schemas.microsoft.com/office/drawing/2014/main" xmlns="" id="{E9BD4F1E-668B-06CF-ECAB-C8D8968922C4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xmlns="" id="{CEA495E0-0BFF-E11C-A05B-08815BC455CF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xmlns="" id="{080752D7-BB9C-1F5A-F393-2DC1573287C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F3CFBAEC-5832-D87A-7F2F-F10A19C36266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pic>
        <p:nvPicPr>
          <p:cNvPr id="7" name="Picture 6" descr="A graph with red line and numbers&#10;&#10;Description automatically generated">
            <a:extLst>
              <a:ext uri="{FF2B5EF4-FFF2-40B4-BE49-F238E27FC236}">
                <a16:creationId xmlns:a16="http://schemas.microsoft.com/office/drawing/2014/main" xmlns="" id="{209433E3-ED1C-FAF6-3A39-0A25321B24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4"/>
          <a:stretch/>
        </p:blipFill>
        <p:spPr>
          <a:xfrm>
            <a:off x="7543800" y="1763542"/>
            <a:ext cx="11269019" cy="65844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EE898843-A597-2E06-6B9E-4CFDB0A09C9D}"/>
              </a:ext>
            </a:extLst>
          </p:cNvPr>
          <p:cNvSpPr/>
          <p:nvPr/>
        </p:nvSpPr>
        <p:spPr>
          <a:xfrm>
            <a:off x="1057519" y="2628051"/>
            <a:ext cx="4962281" cy="2670905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Aumento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428% 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quantidade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heroína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apreendida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entre 2020 e 2021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Aumento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62% entre 2022 e 2023.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43AA1285-E0CD-0469-D124-6E878579E647}"/>
              </a:ext>
            </a:extLst>
          </p:cNvPr>
          <p:cNvSpPr>
            <a:spLocks noChangeAspect="1"/>
          </p:cNvSpPr>
          <p:nvPr/>
        </p:nvSpPr>
        <p:spPr>
          <a:xfrm>
            <a:off x="1058333" y="2005326"/>
            <a:ext cx="2057399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HEROÍNA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0420F8-13C5-935C-5AB2-435796C687AC}"/>
              </a:ext>
            </a:extLst>
          </p:cNvPr>
          <p:cNvSpPr/>
          <p:nvPr/>
        </p:nvSpPr>
        <p:spPr>
          <a:xfrm>
            <a:off x="7239000" y="1546097"/>
            <a:ext cx="10363200" cy="7284191"/>
          </a:xfrm>
          <a:prstGeom prst="rect">
            <a:avLst/>
          </a:prstGeom>
          <a:noFill/>
          <a:ln>
            <a:solidFill>
              <a:srgbClr val="18A1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A28E44C-4302-0F46-7A8A-1E63FA4DFA03}"/>
              </a:ext>
            </a:extLst>
          </p:cNvPr>
          <p:cNvSpPr txBox="1"/>
          <p:nvPr/>
        </p:nvSpPr>
        <p:spPr>
          <a:xfrm>
            <a:off x="8698408" y="8431368"/>
            <a:ext cx="8739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Elaborado a partir de dados retirados dos Relatórios de Informação Anual 2013-2023 da PGR à Assembleia da Repúbli</a:t>
            </a:r>
            <a:r>
              <a:rPr lang="pt-PT" sz="1200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</a:t>
            </a:r>
          </a:p>
          <a:p>
            <a:pPr algn="r"/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r"/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algn="r"/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49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13563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/>
              <a:t>Moçambique</a:t>
            </a:r>
            <a:endParaRPr lang="en-AU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3D30031A-2626-D244-91EE-60CA00CAF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2" y="9592444"/>
            <a:ext cx="3081020" cy="522206"/>
          </a:xfrm>
          <a:prstGeom prst="rect">
            <a:avLst/>
          </a:prstGeom>
        </p:spPr>
      </p:pic>
      <p:sp>
        <p:nvSpPr>
          <p:cNvPr id="10" name="object 12">
            <a:extLst>
              <a:ext uri="{FF2B5EF4-FFF2-40B4-BE49-F238E27FC236}">
                <a16:creationId xmlns:a16="http://schemas.microsoft.com/office/drawing/2014/main" xmlns="" id="{5EA97157-DA61-C0A9-DE66-2A9737A9E8B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12" name="object 6">
            <a:extLst>
              <a:ext uri="{FF2B5EF4-FFF2-40B4-BE49-F238E27FC236}">
                <a16:creationId xmlns:a16="http://schemas.microsoft.com/office/drawing/2014/main" xmlns="" id="{B2BFBF2C-D089-D9D9-A777-1CBEC8347140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xmlns="" id="{EDC8FF61-886E-16EF-EBD8-451E93D4654C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xmlns="" id="{2324BA75-1403-BBB7-4997-47FFE6E3F37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9E028F80-FDB6-6517-495A-87CBBD585B10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pic>
        <p:nvPicPr>
          <p:cNvPr id="7" name="Picture 6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xmlns="" id="{BF8EA109-F60E-E75B-2C8C-F13CF73A7614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1" b="6245"/>
          <a:stretch/>
        </p:blipFill>
        <p:spPr>
          <a:xfrm>
            <a:off x="7715478" y="1840433"/>
            <a:ext cx="9410243" cy="65844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DFFB6D45-BBCF-F81A-7A67-15A6DD9C594A}"/>
              </a:ext>
            </a:extLst>
          </p:cNvPr>
          <p:cNvSpPr/>
          <p:nvPr/>
        </p:nvSpPr>
        <p:spPr>
          <a:xfrm>
            <a:off x="1065986" y="2753483"/>
            <a:ext cx="5030013" cy="3609217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Aumento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quantidade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total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droga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apreendida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entre 2022 e 2023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115%</a:t>
            </a: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Ligações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entre o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Brasil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Moçambique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678C0345-CC7D-4ACE-6B51-66CCB1845C24}"/>
              </a:ext>
            </a:extLst>
          </p:cNvPr>
          <p:cNvSpPr>
            <a:spLocks noChangeAspect="1"/>
          </p:cNvSpPr>
          <p:nvPr/>
        </p:nvSpPr>
        <p:spPr>
          <a:xfrm>
            <a:off x="1066800" y="2130758"/>
            <a:ext cx="2057399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COCAÍNA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703D1AB-5361-3E29-5FEE-D7221B5B5E86}"/>
              </a:ext>
            </a:extLst>
          </p:cNvPr>
          <p:cNvSpPr txBox="1"/>
          <p:nvPr/>
        </p:nvSpPr>
        <p:spPr>
          <a:xfrm>
            <a:off x="8686800" y="8435008"/>
            <a:ext cx="8739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Elaborado a partir de dados retirados dos Relatórios de Informação Anual 2013-2023 da PGR à Assembleia da Repúbli</a:t>
            </a:r>
            <a:r>
              <a:rPr lang="pt-PT" sz="1200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</a:t>
            </a:r>
          </a:p>
          <a:p>
            <a:pPr algn="r"/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r"/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algn="r"/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07308DA-0DE6-1399-4F21-D94A4CF51177}"/>
              </a:ext>
            </a:extLst>
          </p:cNvPr>
          <p:cNvSpPr/>
          <p:nvPr/>
        </p:nvSpPr>
        <p:spPr>
          <a:xfrm>
            <a:off x="7239000" y="1546097"/>
            <a:ext cx="10363200" cy="7284191"/>
          </a:xfrm>
          <a:prstGeom prst="rect">
            <a:avLst/>
          </a:prstGeom>
          <a:noFill/>
          <a:ln>
            <a:solidFill>
              <a:srgbClr val="18A1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8592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78444F-2E0C-A822-79A7-CBEAE4B8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F0424CF4-2091-3006-651E-CDB1AF0719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5986" y="526160"/>
            <a:ext cx="154694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/>
              <a:t>Moçambique</a:t>
            </a:r>
            <a:endParaRPr lang="en-AU" spc="31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xmlns="" id="{EF9E85DB-E01A-3501-F19D-F727475AE2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8EC9561B-18AB-6D78-509E-47CAFADD6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2" y="9592444"/>
            <a:ext cx="3081020" cy="522206"/>
          </a:xfrm>
          <a:prstGeom prst="rect">
            <a:avLst/>
          </a:prstGeom>
        </p:spPr>
      </p:pic>
      <p:sp>
        <p:nvSpPr>
          <p:cNvPr id="10" name="object 12">
            <a:extLst>
              <a:ext uri="{FF2B5EF4-FFF2-40B4-BE49-F238E27FC236}">
                <a16:creationId xmlns:a16="http://schemas.microsoft.com/office/drawing/2014/main" xmlns="" id="{E287715E-C49E-A3A7-59C9-1F2FDFD9775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12" name="object 6">
            <a:extLst>
              <a:ext uri="{FF2B5EF4-FFF2-40B4-BE49-F238E27FC236}">
                <a16:creationId xmlns:a16="http://schemas.microsoft.com/office/drawing/2014/main" xmlns="" id="{E9BD4F1E-668B-06CF-ECAB-C8D8968922C4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xmlns="" id="{CEA495E0-0BFF-E11C-A05B-08815BC455CF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xmlns="" id="{080752D7-BB9C-1F5A-F393-2DC1573287C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F3CFBAEC-5832-D87A-7F2F-F10A19C36266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9754F65-C4EB-09F9-5827-A37D8DA2D9BC}"/>
              </a:ext>
            </a:extLst>
          </p:cNvPr>
          <p:cNvCxnSpPr>
            <a:cxnSpLocks/>
          </p:cNvCxnSpPr>
          <p:nvPr/>
        </p:nvCxnSpPr>
        <p:spPr>
          <a:xfrm>
            <a:off x="11717477" y="7129504"/>
            <a:ext cx="93523" cy="274320"/>
          </a:xfrm>
          <a:prstGeom prst="line">
            <a:avLst/>
          </a:prstGeom>
          <a:ln>
            <a:solidFill>
              <a:srgbClr val="009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graph on a black background&#10;&#10;Description automatically generated">
            <a:extLst>
              <a:ext uri="{FF2B5EF4-FFF2-40B4-BE49-F238E27FC236}">
                <a16:creationId xmlns:a16="http://schemas.microsoft.com/office/drawing/2014/main" xmlns="" id="{8C49AFFC-42E7-2318-411E-A0AA089CD35E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2"/>
          <a:stretch/>
        </p:blipFill>
        <p:spPr>
          <a:xfrm>
            <a:off x="7236652" y="2391110"/>
            <a:ext cx="10215495" cy="5894041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66788D6F-91D0-8373-5671-61F2B47A4A99}"/>
              </a:ext>
            </a:extLst>
          </p:cNvPr>
          <p:cNvSpPr/>
          <p:nvPr/>
        </p:nvSpPr>
        <p:spPr>
          <a:xfrm>
            <a:off x="1065171" y="3325153"/>
            <a:ext cx="5107029" cy="3965613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Aumento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6218%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apreensões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metanfetaminas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entre 2020-2021</a:t>
            </a: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Enorme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quantidades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anfetaminas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/mandrax a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partir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2020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BDE9D2FE-4EA6-20FE-B096-B7AFCD15EF10}"/>
              </a:ext>
            </a:extLst>
          </p:cNvPr>
          <p:cNvSpPr>
            <a:spLocks noChangeAspect="1"/>
          </p:cNvSpPr>
          <p:nvPr/>
        </p:nvSpPr>
        <p:spPr>
          <a:xfrm>
            <a:off x="1065986" y="2224431"/>
            <a:ext cx="3810000" cy="1100298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METANFETAMINAS </a:t>
            </a:r>
          </a:p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ANFETAMINAS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B06FC5-884F-1236-C03B-4FCE95C25963}"/>
              </a:ext>
            </a:extLst>
          </p:cNvPr>
          <p:cNvSpPr txBox="1"/>
          <p:nvPr/>
        </p:nvSpPr>
        <p:spPr>
          <a:xfrm>
            <a:off x="8953092" y="8503503"/>
            <a:ext cx="8739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Elaborado a partir de dados retirados dos Relatórios de Informação Anual 2013-2022 da PGR à Assembleia da Repúbli</a:t>
            </a:r>
            <a:r>
              <a:rPr lang="pt-PT" sz="1200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</a:t>
            </a:r>
          </a:p>
          <a:p>
            <a:pPr algn="r"/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r"/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algn="r"/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BDC2414-8B80-13F7-E5F2-44D500A9519F}"/>
              </a:ext>
            </a:extLst>
          </p:cNvPr>
          <p:cNvSpPr/>
          <p:nvPr/>
        </p:nvSpPr>
        <p:spPr>
          <a:xfrm>
            <a:off x="6583556" y="2040473"/>
            <a:ext cx="11247244" cy="6944244"/>
          </a:xfrm>
          <a:prstGeom prst="rect">
            <a:avLst/>
          </a:prstGeom>
          <a:noFill/>
          <a:ln>
            <a:solidFill>
              <a:srgbClr val="18A1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3600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78444F-2E0C-A822-79A7-CBEAE4B8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F0424CF4-2091-3006-651E-CDB1AF0719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5986" y="526160"/>
            <a:ext cx="154694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/>
              <a:t>Moçambique</a:t>
            </a:r>
            <a:endParaRPr lang="en-AU" spc="31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xmlns="" id="{EF9E85DB-E01A-3501-F19D-F727475AE2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8EC9561B-18AB-6D78-509E-47CAFADD6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2" y="9592444"/>
            <a:ext cx="3081020" cy="522206"/>
          </a:xfrm>
          <a:prstGeom prst="rect">
            <a:avLst/>
          </a:prstGeom>
        </p:spPr>
      </p:pic>
      <p:sp>
        <p:nvSpPr>
          <p:cNvPr id="10" name="object 12">
            <a:extLst>
              <a:ext uri="{FF2B5EF4-FFF2-40B4-BE49-F238E27FC236}">
                <a16:creationId xmlns:a16="http://schemas.microsoft.com/office/drawing/2014/main" xmlns="" id="{E287715E-C49E-A3A7-59C9-1F2FDFD9775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12" name="object 6">
            <a:extLst>
              <a:ext uri="{FF2B5EF4-FFF2-40B4-BE49-F238E27FC236}">
                <a16:creationId xmlns:a16="http://schemas.microsoft.com/office/drawing/2014/main" xmlns="" id="{E9BD4F1E-668B-06CF-ECAB-C8D8968922C4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xmlns="" id="{CEA495E0-0BFF-E11C-A05B-08815BC455CF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xmlns="" id="{080752D7-BB9C-1F5A-F393-2DC1573287C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F3CFBAEC-5832-D87A-7F2F-F10A19C36266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D97FE6-C1DF-4E1F-97B3-0FF4A9328815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5573"/>
          <a:stretch/>
        </p:blipFill>
        <p:spPr bwMode="auto">
          <a:xfrm>
            <a:off x="6854968" y="5726640"/>
            <a:ext cx="3132000" cy="3132000"/>
          </a:xfrm>
          <a:prstGeom prst="rect">
            <a:avLst/>
          </a:prstGeom>
          <a:noFill/>
        </p:spPr>
      </p:pic>
      <p:pic>
        <p:nvPicPr>
          <p:cNvPr id="11" name="Picture 10" descr="A metal shelves in a room&#10;&#10;Description automatically generated">
            <a:extLst>
              <a:ext uri="{FF2B5EF4-FFF2-40B4-BE49-F238E27FC236}">
                <a16:creationId xmlns:a16="http://schemas.microsoft.com/office/drawing/2014/main" xmlns="" id="{CF6F9339-A67C-39E2-5A2C-39AFB2AC9F25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2" r="3" b="5456"/>
          <a:stretch/>
        </p:blipFill>
        <p:spPr bwMode="auto">
          <a:xfrm>
            <a:off x="10210800" y="5726640"/>
            <a:ext cx="3132000" cy="3132000"/>
          </a:xfrm>
          <a:prstGeom prst="rect">
            <a:avLst/>
          </a:prstGeom>
        </p:spPr>
      </p:pic>
      <p:pic>
        <p:nvPicPr>
          <p:cNvPr id="16" name="Picture 15" descr="A machine with buttons and knobs&#10;&#10;Description automatically generated">
            <a:extLst>
              <a:ext uri="{FF2B5EF4-FFF2-40B4-BE49-F238E27FC236}">
                <a16:creationId xmlns:a16="http://schemas.microsoft.com/office/drawing/2014/main" xmlns="" id="{0B3F1B40-2319-3EAD-CFE0-1151E49D00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4" r="-1" b="14962"/>
          <a:stretch/>
        </p:blipFill>
        <p:spPr bwMode="auto">
          <a:xfrm>
            <a:off x="13583565" y="5752565"/>
            <a:ext cx="3132000" cy="3132644"/>
          </a:xfrm>
          <a:prstGeom prst="rect">
            <a:avLst/>
          </a:prstGeom>
        </p:spPr>
      </p:pic>
      <p:pic>
        <p:nvPicPr>
          <p:cNvPr id="17" name="Picture 16" descr="A palm tree in front of a building&#10;&#10;Description automatically generated">
            <a:extLst>
              <a:ext uri="{FF2B5EF4-FFF2-40B4-BE49-F238E27FC236}">
                <a16:creationId xmlns:a16="http://schemas.microsoft.com/office/drawing/2014/main" xmlns="" id="{45057816-A803-7D9C-1A47-32D6157357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b="7327"/>
          <a:stretch/>
        </p:blipFill>
        <p:spPr bwMode="auto">
          <a:xfrm>
            <a:off x="6838035" y="2408788"/>
            <a:ext cx="9877530" cy="3004977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DF7373CB-E117-E71F-7246-D4BB86168916}"/>
              </a:ext>
            </a:extLst>
          </p:cNvPr>
          <p:cNvSpPr/>
          <p:nvPr/>
        </p:nvSpPr>
        <p:spPr>
          <a:xfrm>
            <a:off x="1065171" y="3325153"/>
            <a:ext cx="5107029" cy="3411575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Detecção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fábricas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produção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droga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Apreensão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precursores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3334F3B9-9607-3EB5-0AF8-3A111E08D0DE}"/>
              </a:ext>
            </a:extLst>
          </p:cNvPr>
          <p:cNvSpPr>
            <a:spLocks noChangeAspect="1"/>
          </p:cNvSpPr>
          <p:nvPr/>
        </p:nvSpPr>
        <p:spPr>
          <a:xfrm>
            <a:off x="1065986" y="2224431"/>
            <a:ext cx="3810000" cy="1100298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METANFETAMINAS </a:t>
            </a:r>
          </a:p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ANFETAMINAS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C6ABA72-FF9A-1C98-66E5-DBE83E8402FB}"/>
              </a:ext>
            </a:extLst>
          </p:cNvPr>
          <p:cNvSpPr/>
          <p:nvPr/>
        </p:nvSpPr>
        <p:spPr>
          <a:xfrm>
            <a:off x="6435851" y="2077065"/>
            <a:ext cx="10632949" cy="7133182"/>
          </a:xfrm>
          <a:prstGeom prst="rect">
            <a:avLst/>
          </a:prstGeom>
          <a:noFill/>
          <a:ln>
            <a:solidFill>
              <a:srgbClr val="18A1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3503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13563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/>
              <a:t>Moçambique</a:t>
            </a:r>
            <a:endParaRPr lang="en-AU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AFD4ED0C-C10E-FDA1-DE88-FE15A02DFC46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154550AA-54FE-A2FE-F2DE-435C93A8A8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2" name="object 6">
            <a:extLst>
              <a:ext uri="{FF2B5EF4-FFF2-40B4-BE49-F238E27FC236}">
                <a16:creationId xmlns:a16="http://schemas.microsoft.com/office/drawing/2014/main" xmlns="" id="{B5A87A6B-EC48-600E-C8C0-722D9B45689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3" name="object 7">
              <a:extLst>
                <a:ext uri="{FF2B5EF4-FFF2-40B4-BE49-F238E27FC236}">
                  <a16:creationId xmlns:a16="http://schemas.microsoft.com/office/drawing/2014/main" xmlns="" id="{AA026102-9969-1980-4D1D-46D0AE8D54A4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xmlns="" id="{B8F64D52-FF51-5BF4-32F5-B1AE55F69E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EF2E9B82-DEEA-9F88-B63B-81E5D5154007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xmlns="" id="{6B9C1CE2-FE7A-A453-8E48-5617A1CFC4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 b="12942"/>
          <a:stretch/>
        </p:blipFill>
        <p:spPr>
          <a:xfrm>
            <a:off x="618743" y="1574291"/>
            <a:ext cx="16003557" cy="7805115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3F3FDAFA-4BED-49D9-B922-16482A99042A}"/>
              </a:ext>
            </a:extLst>
          </p:cNvPr>
          <p:cNvSpPr>
            <a:spLocks noChangeAspect="1"/>
          </p:cNvSpPr>
          <p:nvPr/>
        </p:nvSpPr>
        <p:spPr>
          <a:xfrm>
            <a:off x="1447800" y="2247900"/>
            <a:ext cx="4481438" cy="685800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PRINCIPAIS ROTAS (2023)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980105B-ADD3-E929-BED9-7954D55D35DA}"/>
              </a:ext>
            </a:extLst>
          </p:cNvPr>
          <p:cNvSpPr txBox="1"/>
          <p:nvPr/>
        </p:nvSpPr>
        <p:spPr>
          <a:xfrm>
            <a:off x="7882491" y="8685796"/>
            <a:ext cx="8739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Elaborado a partir de dados retirados dos Relatórios de Informação Anual 2023 da PGR à Assembleia da Repúbli</a:t>
            </a:r>
            <a:r>
              <a:rPr lang="pt-PT" sz="1200" i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</a:t>
            </a:r>
          </a:p>
          <a:p>
            <a:pPr algn="r"/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r"/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algn="r"/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161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6" y="526160"/>
            <a:ext cx="159266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/>
              <a:t>Moçambique</a:t>
            </a:r>
            <a:endParaRPr lang="en-AU" i="1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AFD4ED0C-C10E-FDA1-DE88-FE15A02DFC46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154550AA-54FE-A2FE-F2DE-435C93A8A8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2" name="object 6">
            <a:extLst>
              <a:ext uri="{FF2B5EF4-FFF2-40B4-BE49-F238E27FC236}">
                <a16:creationId xmlns:a16="http://schemas.microsoft.com/office/drawing/2014/main" xmlns="" id="{B5A87A6B-EC48-600E-C8C0-722D9B45689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3" name="object 7">
              <a:extLst>
                <a:ext uri="{FF2B5EF4-FFF2-40B4-BE49-F238E27FC236}">
                  <a16:creationId xmlns:a16="http://schemas.microsoft.com/office/drawing/2014/main" xmlns="" id="{AA026102-9969-1980-4D1D-46D0AE8D54A4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xmlns="" id="{B8F64D52-FF51-5BF4-32F5-B1AE55F69E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EF2E9B82-DEEA-9F88-B63B-81E5D5154007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4767D33-9879-29FB-C14E-B4055ACDE92D}"/>
              </a:ext>
            </a:extLst>
          </p:cNvPr>
          <p:cNvGrpSpPr/>
          <p:nvPr/>
        </p:nvGrpSpPr>
        <p:grpSpPr>
          <a:xfrm>
            <a:off x="6034323" y="2381924"/>
            <a:ext cx="11186877" cy="6561583"/>
            <a:chOff x="3010081" y="241503"/>
            <a:chExt cx="15068853" cy="908944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D4B5EBE-9F1F-B3D7-7961-A74811AE5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198" y="241503"/>
              <a:ext cx="5321906" cy="5520834"/>
            </a:xfrm>
            <a:prstGeom prst="rect">
              <a:avLst/>
            </a:prstGeom>
          </p:spPr>
        </p:pic>
        <p:pic>
          <p:nvPicPr>
            <p:cNvPr id="4" name="Picture 3" descr="A sailboat on the water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BE3813D-3A2C-8754-FFD8-11FE98240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081" y="241504"/>
              <a:ext cx="5784176" cy="908944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81F1E22-8170-7D06-686C-433993BD3508}"/>
                </a:ext>
              </a:extLst>
            </p:cNvPr>
            <p:cNvGrpSpPr/>
            <p:nvPr/>
          </p:nvGrpSpPr>
          <p:grpSpPr>
            <a:xfrm>
              <a:off x="14900697" y="241504"/>
              <a:ext cx="3178237" cy="9052821"/>
              <a:chOff x="13780908" y="653668"/>
              <a:chExt cx="3250857" cy="905282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14635426-3A16-FC76-75A8-9E40D6B5B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03" t="762" r="12522" b="-1"/>
              <a:stretch/>
            </p:blipFill>
            <p:spPr>
              <a:xfrm>
                <a:off x="13780911" y="653668"/>
                <a:ext cx="3250854" cy="2726933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xmlns="" id="{3DB98558-6736-E3D3-4FBE-04B620BF5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2448697" y="5123425"/>
                <a:ext cx="5915275" cy="3250853"/>
              </a:xfrm>
              <a:prstGeom prst="rect">
                <a:avLst/>
              </a:prstGeom>
            </p:spPr>
          </p:pic>
        </p:grpSp>
        <p:pic>
          <p:nvPicPr>
            <p:cNvPr id="10" name="Picture 9" descr="Meat on a grill&#10;&#10;Description automatically generated with low confidence">
              <a:extLst>
                <a:ext uri="{FF2B5EF4-FFF2-40B4-BE49-F238E27FC236}">
                  <a16:creationId xmlns:a16="http://schemas.microsoft.com/office/drawing/2014/main" xmlns="" id="{A784ED29-7F01-2DFD-687E-A91410B22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459" y="6179136"/>
              <a:ext cx="5324645" cy="3115186"/>
            </a:xfrm>
            <a:prstGeom prst="rect">
              <a:avLst/>
            </a:prstGeom>
          </p:spPr>
        </p:pic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03AE8275-F48A-C196-F868-9328EC8F6282}"/>
              </a:ext>
            </a:extLst>
          </p:cNvPr>
          <p:cNvSpPr>
            <a:spLocks noChangeAspect="1"/>
          </p:cNvSpPr>
          <p:nvPr/>
        </p:nvSpPr>
        <p:spPr>
          <a:xfrm>
            <a:off x="1066800" y="2130758"/>
            <a:ext cx="3581400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MODUS OPERANDI</a:t>
            </a:r>
            <a:endParaRPr lang="en-AU" altLang="ko-KR" sz="2800" i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406E43E9-B182-AC43-F1D8-7BB97A268E8C}"/>
              </a:ext>
            </a:extLst>
          </p:cNvPr>
          <p:cNvSpPr/>
          <p:nvPr/>
        </p:nvSpPr>
        <p:spPr>
          <a:xfrm>
            <a:off x="1065986" y="2753482"/>
            <a:ext cx="4268014" cy="4391033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Redes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colaboradores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Corrupção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Actores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internacionais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Métodos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camuflagem</a:t>
            </a:r>
            <a:r>
              <a:rPr lang="en-AU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diversos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0C5EFB-4C56-56D0-0800-FA9A2D3C9332}"/>
              </a:ext>
            </a:extLst>
          </p:cNvPr>
          <p:cNvSpPr/>
          <p:nvPr/>
        </p:nvSpPr>
        <p:spPr>
          <a:xfrm>
            <a:off x="5722102" y="2077065"/>
            <a:ext cx="11803897" cy="7133182"/>
          </a:xfrm>
          <a:prstGeom prst="rect">
            <a:avLst/>
          </a:prstGeom>
          <a:noFill/>
          <a:ln>
            <a:solidFill>
              <a:srgbClr val="18A1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8479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65986" y="526160"/>
            <a:ext cx="170696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65" dirty="0"/>
              <a:t>Moçambique</a:t>
            </a:r>
            <a:endParaRPr lang="en-AU" spc="160" dirty="0"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AU"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xmlns="" id="{075C0520-2B29-84DC-56F2-20A04484FA5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/>
              <a:t>VIOLENT EXTREMISM AND OTHER TRANSNATIONAL ISSUES IN MOZAMBIQUE</a:t>
            </a:r>
          </a:p>
        </p:txBody>
      </p:sp>
      <p:sp>
        <p:nvSpPr>
          <p:cNvPr id="37" name="object 12">
            <a:extLst>
              <a:ext uri="{FF2B5EF4-FFF2-40B4-BE49-F238E27FC236}">
                <a16:creationId xmlns:a16="http://schemas.microsoft.com/office/drawing/2014/main" xmlns="" id="{547DBDFE-03FE-F04A-6874-073B2A87B7C6}"/>
              </a:ext>
            </a:extLst>
          </p:cNvPr>
          <p:cNvSpPr txBox="1">
            <a:spLocks/>
          </p:cNvSpPr>
          <p:nvPr/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8" name="object 6">
            <a:extLst>
              <a:ext uri="{FF2B5EF4-FFF2-40B4-BE49-F238E27FC236}">
                <a16:creationId xmlns:a16="http://schemas.microsoft.com/office/drawing/2014/main" xmlns="" id="{28216567-6632-1B85-13EC-3C07316DDC0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9" name="object 7">
              <a:extLst>
                <a:ext uri="{FF2B5EF4-FFF2-40B4-BE49-F238E27FC236}">
                  <a16:creationId xmlns:a16="http://schemas.microsoft.com/office/drawing/2014/main" xmlns="" id="{277500F0-94BE-0F94-C756-0078E2F3FAFE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40" name="object 8">
              <a:extLst>
                <a:ext uri="{FF2B5EF4-FFF2-40B4-BE49-F238E27FC236}">
                  <a16:creationId xmlns:a16="http://schemas.microsoft.com/office/drawing/2014/main" xmlns="" id="{F4E5046B-55C2-361F-DEA3-E80FB3EA237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9AD4983E-F34C-AFCA-7F04-BE3167D026BB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8AFCDB-CB4A-06A0-121C-45E1E6BA9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698" y="2933700"/>
            <a:ext cx="694800" cy="69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5F91EF-12C7-6BAD-1492-33B13559FB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8874" y="5049138"/>
            <a:ext cx="694800" cy="69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1DFFB59-A75A-E8AC-2F93-3CA07A1661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698" y="3959561"/>
            <a:ext cx="694800" cy="69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FF90E1E-D70D-57DA-07FA-55D9D7DA06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8874" y="8187875"/>
            <a:ext cx="694800" cy="69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A0C0DB5-10FC-5515-0FAB-BD1435580D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3015" y="7117935"/>
            <a:ext cx="694800" cy="694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0E195FB-14A7-5CF2-7A6C-C28A0160C8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1460" y="6059828"/>
            <a:ext cx="694800" cy="694800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D976D554-085D-0115-280F-F6EA3DB5ABF5}"/>
              </a:ext>
            </a:extLst>
          </p:cNvPr>
          <p:cNvSpPr>
            <a:spLocks noChangeAspect="1"/>
          </p:cNvSpPr>
          <p:nvPr/>
        </p:nvSpPr>
        <p:spPr>
          <a:xfrm>
            <a:off x="1043891" y="2096534"/>
            <a:ext cx="5181600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DESAFIOS E CONSIDERAÇÕES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C4FCC54-7D98-7878-77AA-0CB43F9D1DD2}"/>
              </a:ext>
            </a:extLst>
          </p:cNvPr>
          <p:cNvSpPr txBox="1"/>
          <p:nvPr/>
        </p:nvSpPr>
        <p:spPr>
          <a:xfrm>
            <a:off x="1043891" y="3104400"/>
            <a:ext cx="7097314" cy="77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Localização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geográfica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fronteiras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extensas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6CE2AF3-4C5E-8D88-A95E-06D0D4C1A89A}"/>
              </a:ext>
            </a:extLst>
          </p:cNvPr>
          <p:cNvSpPr txBox="1"/>
          <p:nvPr/>
        </p:nvSpPr>
        <p:spPr>
          <a:xfrm>
            <a:off x="1043891" y="5142852"/>
            <a:ext cx="7097314" cy="77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en-AU" altLang="ko-KR" sz="2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Insuficiência</a:t>
            </a:r>
            <a:r>
              <a:rPr lang="en-AU" altLang="ko-KR" sz="2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AU" altLang="ko-KR" sz="2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meios</a:t>
            </a:r>
            <a:r>
              <a:rPr lang="en-AU" altLang="ko-KR" sz="2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altLang="ko-KR" sz="2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humanos</a:t>
            </a:r>
            <a:r>
              <a:rPr lang="en-AU" altLang="ko-KR" sz="2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</a:t>
            </a:r>
            <a:r>
              <a:rPr lang="en-AU" altLang="ko-KR" sz="2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materiais</a:t>
            </a:r>
            <a:r>
              <a:rPr lang="en-AU" altLang="ko-KR" sz="2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AU" altLang="ko-KR" sz="23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B59C53B-2C70-E5E5-52C3-22AC3D10AC32}"/>
              </a:ext>
            </a:extLst>
          </p:cNvPr>
          <p:cNvSpPr txBox="1"/>
          <p:nvPr/>
        </p:nvSpPr>
        <p:spPr>
          <a:xfrm>
            <a:off x="1019033" y="8212034"/>
            <a:ext cx="6318662" cy="1590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Necessidade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reforçar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cooperação</a:t>
            </a:r>
            <a:endParaRPr lang="en-AU" altLang="ko-KR" sz="23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96888" lvl="1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</a:pP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nacional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internacional</a:t>
            </a:r>
            <a:endParaRPr lang="en-AU" altLang="ko-KR" sz="23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</a:pPr>
            <a:endParaRPr lang="en-AU" altLang="ko-KR" sz="23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512042A-BEC2-E5C7-B540-40085C0372C2}"/>
              </a:ext>
            </a:extLst>
          </p:cNvPr>
          <p:cNvSpPr txBox="1"/>
          <p:nvPr/>
        </p:nvSpPr>
        <p:spPr>
          <a:xfrm>
            <a:off x="1038780" y="6116222"/>
            <a:ext cx="709731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Criminalidade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organizada</a:t>
            </a:r>
            <a:endParaRPr lang="en-AU" altLang="ko-KR" sz="23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6E61957-2B4C-5B66-3F31-7BF7A141CAD7}"/>
              </a:ext>
            </a:extLst>
          </p:cNvPr>
          <p:cNvSpPr txBox="1"/>
          <p:nvPr/>
        </p:nvSpPr>
        <p:spPr>
          <a:xfrm>
            <a:off x="1065674" y="4154131"/>
            <a:ext cx="709731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Necessidade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actualizar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 regime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juridico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344CB3-4793-C1CD-E215-5DB8A14DB1D2}"/>
              </a:ext>
            </a:extLst>
          </p:cNvPr>
          <p:cNvSpPr txBox="1"/>
          <p:nvPr/>
        </p:nvSpPr>
        <p:spPr>
          <a:xfrm>
            <a:off x="1034298" y="7039140"/>
            <a:ext cx="11127452" cy="1590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Alteração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da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composição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química</a:t>
            </a: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892175" lvl="1" indent="-463550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</a:pPr>
            <a:r>
              <a:rPr lang="en-AU" altLang="ko-K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das </a:t>
            </a:r>
            <a:r>
              <a:rPr lang="en-AU" altLang="ko-KR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substâncias</a:t>
            </a:r>
            <a:endParaRPr lang="en-AU" altLang="ko-KR" sz="23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endParaRPr lang="en-AU" altLang="ko-KR" sz="23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47A14EEC-427F-FAD1-C86F-2D94125960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1"/>
          <a:stretch/>
        </p:blipFill>
        <p:spPr>
          <a:xfrm>
            <a:off x="8338302" y="746836"/>
            <a:ext cx="8915400" cy="860460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>
            <a:extLst>
              <a:ext uri="{FF2B5EF4-FFF2-40B4-BE49-F238E27FC236}">
                <a16:creationId xmlns:a16="http://schemas.microsoft.com/office/drawing/2014/main" xmlns="" id="{26092FDB-AC61-70B2-CC14-8151922A5EFD}"/>
              </a:ext>
            </a:extLst>
          </p:cNvPr>
          <p:cNvSpPr/>
          <p:nvPr/>
        </p:nvSpPr>
        <p:spPr>
          <a:xfrm>
            <a:off x="1194886" y="2486773"/>
            <a:ext cx="9688388" cy="5563540"/>
          </a:xfrm>
          <a:custGeom>
            <a:avLst/>
            <a:gdLst/>
            <a:ahLst/>
            <a:cxnLst/>
            <a:rect l="l" t="t" r="r" b="b"/>
            <a:pathLst>
              <a:path w="15621000" h="5189220">
                <a:moveTo>
                  <a:pt x="15621000" y="0"/>
                </a:moveTo>
                <a:lnTo>
                  <a:pt x="0" y="0"/>
                </a:lnTo>
                <a:lnTo>
                  <a:pt x="0" y="5189220"/>
                </a:lnTo>
                <a:lnTo>
                  <a:pt x="15621000" y="5189220"/>
                </a:lnTo>
                <a:lnTo>
                  <a:pt x="15621000" y="0"/>
                </a:lnTo>
                <a:close/>
              </a:path>
            </a:pathLst>
          </a:custGeom>
          <a:solidFill>
            <a:srgbClr val="189BD2"/>
          </a:solidFill>
        </p:spPr>
        <p:txBody>
          <a:bodyPr wrap="square" lIns="0" tIns="0" rIns="0" bIns="0" rtlCol="0"/>
          <a:lstStyle/>
          <a:p>
            <a:endPara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FFD4D05-583C-1782-CD91-E41321C0A292}"/>
              </a:ext>
            </a:extLst>
          </p:cNvPr>
          <p:cNvGrpSpPr/>
          <p:nvPr/>
        </p:nvGrpSpPr>
        <p:grpSpPr>
          <a:xfrm>
            <a:off x="1256464" y="526160"/>
            <a:ext cx="17978500" cy="10240693"/>
            <a:chOff x="618743" y="550405"/>
            <a:chExt cx="17978500" cy="102406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1AAC093-57C1-ED62-E90A-5D956877D9CF}"/>
                </a:ext>
              </a:extLst>
            </p:cNvPr>
            <p:cNvSpPr/>
            <p:nvPr/>
          </p:nvSpPr>
          <p:spPr>
            <a:xfrm>
              <a:off x="618743" y="550405"/>
              <a:ext cx="17978500" cy="10240693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7D025493-BA2B-E789-C517-6DBBB1A85CB1}"/>
                </a:ext>
              </a:extLst>
            </p:cNvPr>
            <p:cNvSpPr/>
            <p:nvPr/>
          </p:nvSpPr>
          <p:spPr>
            <a:xfrm>
              <a:off x="5131974" y="3446404"/>
              <a:ext cx="6906768" cy="3836011"/>
            </a:xfrm>
            <a:custGeom>
              <a:avLst/>
              <a:gdLst>
                <a:gd name="connsiteX0" fmla="*/ 0 w 6301464"/>
                <a:gd name="connsiteY0" fmla="*/ 0 h 6301464"/>
                <a:gd name="connsiteX1" fmla="*/ 6301464 w 6301464"/>
                <a:gd name="connsiteY1" fmla="*/ 0 h 6301464"/>
                <a:gd name="connsiteX2" fmla="*/ 6301464 w 6301464"/>
                <a:gd name="connsiteY2" fmla="*/ 6301464 h 6301464"/>
                <a:gd name="connsiteX3" fmla="*/ 0 w 6301464"/>
                <a:gd name="connsiteY3" fmla="*/ 6301464 h 6301464"/>
                <a:gd name="connsiteX4" fmla="*/ 0 w 6301464"/>
                <a:gd name="connsiteY4" fmla="*/ 0 h 630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1464" h="6301464">
                  <a:moveTo>
                    <a:pt x="0" y="0"/>
                  </a:moveTo>
                  <a:lnTo>
                    <a:pt x="6301464" y="0"/>
                  </a:lnTo>
                  <a:lnTo>
                    <a:pt x="6301464" y="6301464"/>
                  </a:lnTo>
                  <a:lnTo>
                    <a:pt x="0" y="630146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989417" tIns="38100" rIns="989417" bIns="38100" numCol="1" spcCol="1270" anchor="ctr" anchorCtr="1">
              <a:noAutofit/>
            </a:bodyPr>
            <a:lstStyle/>
            <a:p>
              <a:pPr marL="0" lvl="0" indent="0" algn="l" defTabSz="1333500">
                <a:spcBef>
                  <a:spcPct val="0"/>
                </a:spcBef>
                <a:spcAft>
                  <a:spcPct val="35000"/>
                </a:spcAft>
                <a:buClr>
                  <a:srgbClr val="179BD2"/>
                </a:buClr>
                <a:buSzPct val="100000"/>
                <a:buFont typeface="System Font Regular"/>
                <a:buNone/>
              </a:pPr>
              <a:endParaRPr lang="en-AU" sz="2000" b="0" i="0" kern="12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66232" y="10143742"/>
            <a:ext cx="89915" cy="8838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764023" y="2121407"/>
            <a:ext cx="18415" cy="26034"/>
          </a:xfrm>
          <a:custGeom>
            <a:avLst/>
            <a:gdLst/>
            <a:ahLst/>
            <a:cxnLst/>
            <a:rect l="l" t="t" r="r" b="b"/>
            <a:pathLst>
              <a:path w="18414" h="26035">
                <a:moveTo>
                  <a:pt x="13842" y="0"/>
                </a:moveTo>
                <a:lnTo>
                  <a:pt x="4063" y="0"/>
                </a:lnTo>
                <a:lnTo>
                  <a:pt x="0" y="5715"/>
                </a:lnTo>
                <a:lnTo>
                  <a:pt x="0" y="19812"/>
                </a:lnTo>
                <a:lnTo>
                  <a:pt x="4063" y="25526"/>
                </a:lnTo>
                <a:lnTo>
                  <a:pt x="13842" y="25526"/>
                </a:lnTo>
                <a:lnTo>
                  <a:pt x="17906" y="19812"/>
                </a:lnTo>
                <a:lnTo>
                  <a:pt x="17906" y="5715"/>
                </a:lnTo>
                <a:lnTo>
                  <a:pt x="13842" y="0"/>
                </a:lnTo>
                <a:close/>
              </a:path>
            </a:pathLst>
          </a:custGeom>
          <a:solidFill>
            <a:srgbClr val="229CA7"/>
          </a:solidFill>
        </p:spPr>
        <p:txBody>
          <a:bodyPr wrap="square" lIns="0" tIns="0" rIns="0" bIns="0" rtlCol="0"/>
          <a:lstStyle/>
          <a:p>
            <a:endParaRPr lang="en-AU" dirty="0">
              <a:latin typeface="Roboto" panose="02000000000000000000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5873908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65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Apoio</a:t>
            </a:r>
            <a:r>
              <a:rPr lang="en-AU" b="1" spc="16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UNODC </a:t>
            </a:r>
            <a:r>
              <a:rPr lang="en-AU" b="1" spc="165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AU" b="1" spc="16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Moçambique</a:t>
            </a:r>
            <a:endParaRPr lang="en-AU" b="1" spc="18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42" name="object 12">
            <a:extLst>
              <a:ext uri="{FF2B5EF4-FFF2-40B4-BE49-F238E27FC236}">
                <a16:creationId xmlns:a16="http://schemas.microsoft.com/office/drawing/2014/main" xmlns="" id="{9DA785FE-595F-FC54-7966-8B734734A2F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  <a:latin typeface="Roboto" panose="02000000000000000000" pitchFamily="2" charset="0"/>
              </a:rPr>
              <a:t>VIOLENT EXTREMISM AND OTHER TRANSNATIONAL ISSUES IN MOZAMBIQUE</a:t>
            </a:r>
          </a:p>
        </p:txBody>
      </p:sp>
      <p:grpSp>
        <p:nvGrpSpPr>
          <p:cNvPr id="43" name="object 6">
            <a:extLst>
              <a:ext uri="{FF2B5EF4-FFF2-40B4-BE49-F238E27FC236}">
                <a16:creationId xmlns:a16="http://schemas.microsoft.com/office/drawing/2014/main" xmlns="" id="{C2C835C0-FF05-CC92-8F8F-7BEAF36DF5E2}"/>
              </a:ext>
            </a:extLst>
          </p:cNvPr>
          <p:cNvGrpSpPr/>
          <p:nvPr/>
        </p:nvGrpSpPr>
        <p:grpSpPr>
          <a:xfrm>
            <a:off x="0" y="9419842"/>
            <a:ext cx="18316575" cy="867410"/>
            <a:chOff x="0" y="9419842"/>
            <a:chExt cx="18288000" cy="867410"/>
          </a:xfrm>
        </p:grpSpPr>
        <p:sp>
          <p:nvSpPr>
            <p:cNvPr id="44" name="object 7">
              <a:extLst>
                <a:ext uri="{FF2B5EF4-FFF2-40B4-BE49-F238E27FC236}">
                  <a16:creationId xmlns:a16="http://schemas.microsoft.com/office/drawing/2014/main" xmlns="" id="{EE6749FF-E441-9318-DF64-8593849EC67B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 dirty="0">
                <a:latin typeface="Roboto" panose="02000000000000000000" pitchFamily="2" charset="0"/>
              </a:endParaRPr>
            </a:p>
          </p:txBody>
        </p:sp>
        <p:pic>
          <p:nvPicPr>
            <p:cNvPr id="45" name="object 8">
              <a:extLst>
                <a:ext uri="{FF2B5EF4-FFF2-40B4-BE49-F238E27FC236}">
                  <a16:creationId xmlns:a16="http://schemas.microsoft.com/office/drawing/2014/main" xmlns="" id="{11E4D3A5-89F0-F72F-B538-AC89344FC5C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DAC0E2CE-6E39-D356-6D67-BC05A12620D4}"/>
              </a:ext>
            </a:extLst>
          </p:cNvPr>
          <p:cNvSpPr/>
          <p:nvPr/>
        </p:nvSpPr>
        <p:spPr>
          <a:xfrm>
            <a:off x="71827" y="3827386"/>
            <a:ext cx="12604636" cy="3373827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89417" tIns="38100" rIns="989417" bIns="38100" numCol="1" spcCol="1270" anchor="ctr" anchorCtr="1">
            <a:noAutofit/>
          </a:bodyPr>
          <a:lstStyle/>
          <a:p>
            <a:pPr lvl="1" indent="-457200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en-AU" sz="2300" i="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Apoio</a:t>
            </a:r>
            <a:r>
              <a:rPr lang="en-AU" sz="2300" i="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2300" i="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técnico</a:t>
            </a:r>
            <a:r>
              <a:rPr lang="en-AU" sz="2300" i="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 </a:t>
            </a:r>
            <a:r>
              <a:rPr lang="en-AU" sz="2300" i="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desenvolvimento</a:t>
            </a:r>
            <a:r>
              <a:rPr lang="en-AU" sz="2300" i="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AU" sz="2300" i="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políticas</a:t>
            </a:r>
            <a:r>
              <a:rPr lang="en-AU" sz="2300" i="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</a:t>
            </a:r>
            <a:r>
              <a:rPr lang="en-AU" sz="2300" i="0" kern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estratégias</a:t>
            </a:r>
            <a:endParaRPr lang="en-AU" sz="2300" b="0" i="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</a:pPr>
            <a:endParaRPr lang="en-GB" sz="2300" b="0" i="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indent="-457200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en-AU" sz="2300" b="0" i="0" kern="12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Reforço</a:t>
            </a:r>
            <a:r>
              <a:rPr lang="en-AU" sz="2300" b="0" i="0" kern="12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AU" sz="2300" b="0" i="0" kern="12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capacidades</a:t>
            </a:r>
            <a:endParaRPr lang="en-AU" sz="2300" b="0" i="0" kern="12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</a:pPr>
            <a:endParaRPr lang="en-AU" sz="2300" b="0" i="0" kern="12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indent="-457200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x-none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Cooperação nacional e transfronteiriça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</a:pPr>
            <a:endParaRPr lang="x-none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indent="-457200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x-none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Disponibilização de equipamento técnico</a:t>
            </a:r>
          </a:p>
          <a:p>
            <a:pPr marL="0" lvl="1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</a:pPr>
            <a:endParaRPr lang="x-none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indent="-457200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r>
              <a:rPr lang="x-none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Apoio na gestão de activos apreendidos </a:t>
            </a:r>
            <a:endParaRPr lang="en-AU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indent="-457200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endParaRPr lang="en-AU" sz="2000" b="0" i="0" kern="12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2B46058F-1A18-516E-203C-EC812477CF8F}"/>
              </a:ext>
            </a:extLst>
          </p:cNvPr>
          <p:cNvSpPr/>
          <p:nvPr/>
        </p:nvSpPr>
        <p:spPr>
          <a:xfrm>
            <a:off x="10152113" y="3996524"/>
            <a:ext cx="6296813" cy="2990917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89417" tIns="38100" rIns="989417" bIns="38100" numCol="1" spcCol="1270" anchor="ctr" anchorCtr="1">
            <a:noAutofit/>
          </a:bodyPr>
          <a:lstStyle/>
          <a:p>
            <a:pPr marL="0" lvl="0" indent="0" algn="ctr" defTabSz="1333500"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  <a:buFont typeface="System Font Regular"/>
              <a:buNone/>
            </a:pPr>
            <a:endParaRPr lang="en-AU" altLang="ko-KR" sz="30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A09937B4-7752-9AF6-BA20-33D6B893BA86}"/>
              </a:ext>
            </a:extLst>
          </p:cNvPr>
          <p:cNvSpPr/>
          <p:nvPr/>
        </p:nvSpPr>
        <p:spPr>
          <a:xfrm>
            <a:off x="6520017" y="4284273"/>
            <a:ext cx="8558170" cy="3373827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89417" tIns="38100" rIns="989417" bIns="38100" numCol="1" spcCol="1270" anchor="ctr" anchorCtr="1">
            <a:noAutofit/>
          </a:bodyPr>
          <a:lstStyle/>
          <a:p>
            <a:pPr lvl="1" indent="-457200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endParaRPr lang="en-AU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 indent="-457200" defTabSz="711200">
              <a:spcBef>
                <a:spcPct val="0"/>
              </a:spcBef>
              <a:spcAft>
                <a:spcPct val="15000"/>
              </a:spcAft>
              <a:buClr>
                <a:schemeClr val="tx1"/>
              </a:buClr>
              <a:buSzPct val="100000"/>
              <a:buFont typeface="System Font Regular"/>
              <a:buChar char="→"/>
            </a:pPr>
            <a:endParaRPr lang="en-AU" sz="2000" b="0" i="0" kern="12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xmlns="" id="{B03B5AF3-CDBA-A02E-0E78-DF0FE17B8660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420D82-CE93-F602-820A-CBF92DB3B96F}"/>
              </a:ext>
            </a:extLst>
          </p:cNvPr>
          <p:cNvPicPr>
            <a:picLocks/>
          </p:cNvPicPr>
          <p:nvPr/>
        </p:nvPicPr>
        <p:blipFill>
          <a:blip r:embed="rId7"/>
          <a:srcRect t="14692" b="14692"/>
          <a:stretch/>
        </p:blipFill>
        <p:spPr>
          <a:xfrm>
            <a:off x="11277600" y="2262916"/>
            <a:ext cx="6075349" cy="3052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28ECFE-9059-3886-849C-951EC31036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9319" b="19319"/>
          <a:stretch/>
        </p:blipFill>
        <p:spPr>
          <a:xfrm>
            <a:off x="11277600" y="5646506"/>
            <a:ext cx="6032165" cy="277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98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20225"/>
          </a:xfrm>
          <a:custGeom>
            <a:avLst/>
            <a:gdLst/>
            <a:ahLst/>
            <a:cxnLst/>
            <a:rect l="l" t="t" r="r" b="b"/>
            <a:pathLst>
              <a:path w="18288000" h="9420225">
                <a:moveTo>
                  <a:pt x="0" y="9419844"/>
                </a:moveTo>
                <a:lnTo>
                  <a:pt x="18288000" y="9419844"/>
                </a:lnTo>
                <a:lnTo>
                  <a:pt x="18288000" y="0"/>
                </a:lnTo>
                <a:lnTo>
                  <a:pt x="0" y="0"/>
                </a:lnTo>
                <a:lnTo>
                  <a:pt x="0" y="9419844"/>
                </a:lnTo>
                <a:close/>
              </a:path>
            </a:pathLst>
          </a:custGeom>
          <a:solidFill>
            <a:srgbClr val="EBF5F7"/>
          </a:solidFill>
        </p:spPr>
        <p:txBody>
          <a:bodyPr wrap="square" lIns="0" tIns="0" rIns="0" bIns="0" rtlCol="0"/>
          <a:lstStyle/>
          <a:p>
            <a:endParaRPr lang="en-A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6" name="object 17">
            <a:extLst>
              <a:ext uri="{FF2B5EF4-FFF2-40B4-BE49-F238E27FC236}">
                <a16:creationId xmlns:a16="http://schemas.microsoft.com/office/drawing/2014/main" xmlns="" id="{BD7D2686-2A81-9A2B-B209-27DD43662C9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334" y="-440435"/>
            <a:ext cx="7589520" cy="973226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667000" y="1831085"/>
            <a:ext cx="15621000" cy="5189220"/>
          </a:xfrm>
          <a:custGeom>
            <a:avLst/>
            <a:gdLst/>
            <a:ahLst/>
            <a:cxnLst/>
            <a:rect l="l" t="t" r="r" b="b"/>
            <a:pathLst>
              <a:path w="15621000" h="5189220">
                <a:moveTo>
                  <a:pt x="15621000" y="0"/>
                </a:moveTo>
                <a:lnTo>
                  <a:pt x="0" y="0"/>
                </a:lnTo>
                <a:lnTo>
                  <a:pt x="0" y="5189220"/>
                </a:lnTo>
                <a:lnTo>
                  <a:pt x="15621000" y="5189220"/>
                </a:lnTo>
                <a:lnTo>
                  <a:pt x="15621000" y="0"/>
                </a:lnTo>
                <a:close/>
              </a:path>
            </a:pathLst>
          </a:custGeom>
          <a:solidFill>
            <a:srgbClr val="189BD2"/>
          </a:solidFill>
        </p:spPr>
        <p:txBody>
          <a:bodyPr wrap="square" lIns="0" tIns="0" rIns="0" bIns="0" rtlCol="0"/>
          <a:lstStyle/>
          <a:p>
            <a:endParaRPr lang="en-A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57538" y="4373435"/>
            <a:ext cx="9853930" cy="104775"/>
            <a:chOff x="2657538" y="4373435"/>
            <a:chExt cx="9853930" cy="10477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7000" y="4383023"/>
              <a:ext cx="9834372" cy="853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662301" y="4378197"/>
              <a:ext cx="9844405" cy="95250"/>
            </a:xfrm>
            <a:custGeom>
              <a:avLst/>
              <a:gdLst/>
              <a:ahLst/>
              <a:cxnLst/>
              <a:rect l="l" t="t" r="r" b="b"/>
              <a:pathLst>
                <a:path w="9844405" h="95250">
                  <a:moveTo>
                    <a:pt x="0" y="94869"/>
                  </a:moveTo>
                  <a:lnTo>
                    <a:pt x="9843897" y="94869"/>
                  </a:lnTo>
                  <a:lnTo>
                    <a:pt x="9843897" y="0"/>
                  </a:lnTo>
                  <a:lnTo>
                    <a:pt x="0" y="0"/>
                  </a:lnTo>
                  <a:lnTo>
                    <a:pt x="0" y="9486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269994" y="4919294"/>
            <a:ext cx="4721606" cy="1725472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lang="en-AU" sz="3000" b="1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Luiz Beggiora</a:t>
            </a:r>
            <a:endParaRPr lang="en-AU" sz="3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en-AU" sz="1800" spc="-5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Oficial</a:t>
            </a:r>
            <a:r>
              <a:rPr lang="en-AU" sz="1800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AU" sz="1800" spc="-5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Prevenção</a:t>
            </a:r>
            <a:r>
              <a:rPr lang="en-AU" sz="1800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Crime e de </a:t>
            </a:r>
            <a:r>
              <a:rPr lang="en-AU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</a:t>
            </a:r>
            <a:r>
              <a:rPr lang="en-AU" sz="1800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ustiça </a:t>
            </a:r>
            <a:r>
              <a:rPr lang="en-AU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AU" sz="1800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riminal</a:t>
            </a: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en-AU" i="1" u="sng" spc="-5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luiz.beggiora@un.org</a:t>
            </a:r>
            <a:endParaRPr lang="en-AU" sz="1800" i="1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44000" y="4919294"/>
            <a:ext cx="8077200" cy="1448473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lang="en-AU" sz="3000" b="1" spc="-20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Escritório</a:t>
            </a:r>
            <a:r>
              <a:rPr lang="en-AU" sz="3000" b="1" spc="-20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UNODC </a:t>
            </a:r>
            <a:r>
              <a:rPr lang="en-AU" sz="3000" b="1" spc="-20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AU" sz="3000" b="1" spc="-20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Moçambique</a:t>
            </a:r>
            <a:endParaRPr lang="en-AU" sz="3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en-AU" sz="1800" spc="-10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Rua</a:t>
            </a:r>
            <a:r>
              <a:rPr lang="en-AU" sz="1800" spc="-10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3510, Nº 163, </a:t>
            </a:r>
            <a:r>
              <a:rPr lang="en-AU" sz="1800" spc="-10" dirty="0" err="1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Sommerschield</a:t>
            </a:r>
            <a:r>
              <a:rPr lang="en-AU" sz="1800" spc="-10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</a:t>
            </a: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en-AU" spc="-10" dirty="0">
                <a:solidFill>
                  <a:srgbClr val="EC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Maputo</a:t>
            </a:r>
            <a:endParaRPr lang="en-A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xmlns="" id="{FA4D9EC4-8F09-CD13-BE09-114A8647A2C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VIOLENT EXTREMISM AND OTHER TRANSNATIONAL ISSUES IN MOZAMBIQUE</a:t>
            </a:r>
          </a:p>
        </p:txBody>
      </p:sp>
      <p:grpSp>
        <p:nvGrpSpPr>
          <p:cNvPr id="17" name="object 6">
            <a:extLst>
              <a:ext uri="{FF2B5EF4-FFF2-40B4-BE49-F238E27FC236}">
                <a16:creationId xmlns:a16="http://schemas.microsoft.com/office/drawing/2014/main" xmlns="" id="{373217C6-2BEF-AA70-655D-F40C7C301D51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18" name="object 7">
              <a:extLst>
                <a:ext uri="{FF2B5EF4-FFF2-40B4-BE49-F238E27FC236}">
                  <a16:creationId xmlns:a16="http://schemas.microsoft.com/office/drawing/2014/main" xmlns="" id="{06233DD7-FB35-E69A-78EF-A0E2D6CE1E71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9" name="object 8">
              <a:extLst>
                <a:ext uri="{FF2B5EF4-FFF2-40B4-BE49-F238E27FC236}">
                  <a16:creationId xmlns:a16="http://schemas.microsoft.com/office/drawing/2014/main" xmlns="" id="{49717CC1-2365-1566-EC68-B22535C290D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21" name="object 12">
            <a:extLst>
              <a:ext uri="{FF2B5EF4-FFF2-40B4-BE49-F238E27FC236}">
                <a16:creationId xmlns:a16="http://schemas.microsoft.com/office/drawing/2014/main" xmlns="" id="{5D75AA4B-4F1A-D5FB-CA26-9CF8E64DD932}"/>
              </a:ext>
            </a:extLst>
          </p:cNvPr>
          <p:cNvSpPr txBox="1">
            <a:spLocks/>
          </p:cNvSpPr>
          <p:nvPr/>
        </p:nvSpPr>
        <p:spPr>
          <a:xfrm>
            <a:off x="4269994" y="3489321"/>
            <a:ext cx="12189206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5000" b="1" kern="0" spc="165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Obrigado</a:t>
            </a:r>
            <a:r>
              <a:rPr lang="en-AU" sz="5000" b="1" kern="0" spc="1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pela </a:t>
            </a:r>
            <a:r>
              <a:rPr lang="en-AU" sz="5000" b="1" kern="0" spc="165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vossa</a:t>
            </a:r>
            <a:r>
              <a:rPr lang="en-AU" sz="5000" b="1" kern="0" spc="1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5000" b="1" kern="0" spc="165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atenção</a:t>
            </a:r>
            <a:r>
              <a:rPr lang="en-AU" sz="5000" b="1" kern="0" spc="16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  <a:endParaRPr lang="en-AU" sz="5000" b="1" kern="0" spc="16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xmlns="" id="{7DDABE62-9982-F7DF-A87C-70249ED892EE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3709B3-B973-4612-FC83-398CB6FFDD2F}"/>
              </a:ext>
            </a:extLst>
          </p:cNvPr>
          <p:cNvSpPr txBox="1"/>
          <p:nvPr/>
        </p:nvSpPr>
        <p:spPr>
          <a:xfrm>
            <a:off x="1093762" y="9736088"/>
            <a:ext cx="950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PT" sz="1200" b="0" i="0" u="none" strike="noStrike" kern="1200" cap="none" spc="-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Icons</a:t>
            </a:r>
            <a:r>
              <a:rPr kumimoji="0" lang="pt-PT" sz="1200" b="0" i="0" u="none" strike="noStrike" kern="1200" cap="none" spc="-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pt-PT" sz="1200" b="0" i="0" u="none" strike="noStrike" kern="1200" cap="none" spc="-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by</a:t>
            </a:r>
            <a:r>
              <a:rPr kumimoji="0" lang="pt-PT" sz="1200" b="0" i="0" u="none" strike="noStrike" kern="1200" cap="none" spc="-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pt-PT" sz="1200" b="0" i="0" u="none" strike="noStrike" kern="1200" cap="none" spc="-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Freepik</a:t>
            </a:r>
            <a:endParaRPr lang="pt-PT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420225"/>
          </a:xfrm>
          <a:custGeom>
            <a:avLst/>
            <a:gdLst/>
            <a:ahLst/>
            <a:cxnLst/>
            <a:rect l="l" t="t" r="r" b="b"/>
            <a:pathLst>
              <a:path w="18288000" h="9420225">
                <a:moveTo>
                  <a:pt x="0" y="9419844"/>
                </a:moveTo>
                <a:lnTo>
                  <a:pt x="18288000" y="9419844"/>
                </a:lnTo>
                <a:lnTo>
                  <a:pt x="18288000" y="0"/>
                </a:lnTo>
                <a:lnTo>
                  <a:pt x="0" y="0"/>
                </a:lnTo>
                <a:lnTo>
                  <a:pt x="0" y="9419844"/>
                </a:lnTo>
                <a:close/>
              </a:path>
            </a:pathLst>
          </a:custGeom>
          <a:solidFill>
            <a:srgbClr val="EBF5F7"/>
          </a:solidFill>
        </p:spPr>
        <p:txBody>
          <a:bodyPr wrap="square" lIns="0" tIns="0" rIns="0" bIns="0" rtlCol="0"/>
          <a:lstStyle/>
          <a:p>
            <a:endPara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xmlns="" id="{FA4D9EC4-8F09-CD13-BE09-114A8647A2C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VIOLENT EXTREMISM AND OTHER TRANSNATIONAL ISSUES IN MOZAMBIQUE</a:t>
            </a:r>
          </a:p>
        </p:txBody>
      </p:sp>
      <p:grpSp>
        <p:nvGrpSpPr>
          <p:cNvPr id="17" name="object 6">
            <a:extLst>
              <a:ext uri="{FF2B5EF4-FFF2-40B4-BE49-F238E27FC236}">
                <a16:creationId xmlns:a16="http://schemas.microsoft.com/office/drawing/2014/main" xmlns="" id="{373217C6-2BEF-AA70-655D-F40C7C301D51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18" name="object 7">
              <a:extLst>
                <a:ext uri="{FF2B5EF4-FFF2-40B4-BE49-F238E27FC236}">
                  <a16:creationId xmlns:a16="http://schemas.microsoft.com/office/drawing/2014/main" xmlns="" id="{06233DD7-FB35-E69A-78EF-A0E2D6CE1E71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9" name="object 8">
              <a:extLst>
                <a:ext uri="{FF2B5EF4-FFF2-40B4-BE49-F238E27FC236}">
                  <a16:creationId xmlns:a16="http://schemas.microsoft.com/office/drawing/2014/main" xmlns="" id="{49717CC1-2365-1566-EC68-B22535C290D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6ED4BB-2263-C058-8CCD-5ECCB581FEF7}"/>
              </a:ext>
            </a:extLst>
          </p:cNvPr>
          <p:cNvSpPr txBox="1"/>
          <p:nvPr/>
        </p:nvSpPr>
        <p:spPr>
          <a:xfrm>
            <a:off x="1093762" y="9736089"/>
            <a:ext cx="130032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fronteiras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nomes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indicados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bem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como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as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designações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utilizadas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mapas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incluídos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neste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mapa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não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implicam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aprovação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aceitação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oficial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parte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das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Nações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Unidas</a:t>
            </a:r>
            <a:r>
              <a:rPr lang="en-A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9" name="Picture 8" descr="A group of colorful posters&#10;&#10;Description automatically generated">
            <a:extLst>
              <a:ext uri="{FF2B5EF4-FFF2-40B4-BE49-F238E27FC236}">
                <a16:creationId xmlns:a16="http://schemas.microsoft.com/office/drawing/2014/main" xmlns="" id="{0C2FFCF2-E48E-E36E-5465-DBABB6584E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8" b="27548"/>
          <a:stretch/>
        </p:blipFill>
        <p:spPr>
          <a:xfrm>
            <a:off x="2382982" y="797551"/>
            <a:ext cx="7772400" cy="4183382"/>
          </a:xfrm>
          <a:prstGeom prst="rect">
            <a:avLst/>
          </a:prstGeom>
        </p:spPr>
      </p:pic>
      <p:pic>
        <p:nvPicPr>
          <p:cNvPr id="20" name="Picture 19" descr="A book and a book on a blue background&#10;&#10;Description automatically generated">
            <a:extLst>
              <a:ext uri="{FF2B5EF4-FFF2-40B4-BE49-F238E27FC236}">
                <a16:creationId xmlns:a16="http://schemas.microsoft.com/office/drawing/2014/main" xmlns="" id="{29B2596C-6EEB-3807-891A-A551258D9D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0"/>
          <a:stretch/>
        </p:blipFill>
        <p:spPr>
          <a:xfrm>
            <a:off x="2384367" y="5429489"/>
            <a:ext cx="7772400" cy="3673297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9A5727E8-14E2-6B28-8633-D4A379E77355}"/>
              </a:ext>
            </a:extLst>
          </p:cNvPr>
          <p:cNvSpPr>
            <a:spLocks noChangeAspect="1"/>
          </p:cNvSpPr>
          <p:nvPr/>
        </p:nvSpPr>
        <p:spPr>
          <a:xfrm>
            <a:off x="2078181" y="5209112"/>
            <a:ext cx="8334962" cy="867410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r>
              <a:rPr lang="pt-PT" sz="23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Global Sobre Cocaína do UNODC (2023)</a:t>
            </a:r>
            <a:endParaRPr lang="pt-PT" sz="2300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B13ADDEC-73F0-64E6-DD4F-F34178F29BEC}"/>
              </a:ext>
            </a:extLst>
          </p:cNvPr>
          <p:cNvSpPr>
            <a:spLocks noChangeAspect="1"/>
          </p:cNvSpPr>
          <p:nvPr/>
        </p:nvSpPr>
        <p:spPr>
          <a:xfrm>
            <a:off x="2105144" y="454850"/>
            <a:ext cx="8291374" cy="867410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r>
              <a:rPr lang="pt-PT" sz="23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Mundial Sobre Drogas de 2024 do UNODC </a:t>
            </a:r>
            <a:endParaRPr lang="pt-PT" sz="2300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5" name="Picture 24" descr="A qr code on a white background&#10;&#10;Description automatically generated">
            <a:extLst>
              <a:ext uri="{FF2B5EF4-FFF2-40B4-BE49-F238E27FC236}">
                <a16:creationId xmlns:a16="http://schemas.microsoft.com/office/drawing/2014/main" xmlns="" id="{9C1D5693-4AA7-D755-5F3E-A9961277E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408" y="789966"/>
            <a:ext cx="4190967" cy="4190967"/>
          </a:xfrm>
          <a:prstGeom prst="rect">
            <a:avLst/>
          </a:prstGeom>
        </p:spPr>
      </p:pic>
      <p:pic>
        <p:nvPicPr>
          <p:cNvPr id="28" name="Picture 27" descr="A qr code on a white background&#10;&#10;Description automatically generated">
            <a:extLst>
              <a:ext uri="{FF2B5EF4-FFF2-40B4-BE49-F238E27FC236}">
                <a16:creationId xmlns:a16="http://schemas.microsoft.com/office/drawing/2014/main" xmlns="" id="{0785F4B7-FC1F-92FB-7D0E-29ABDB759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5118871"/>
            <a:ext cx="4190967" cy="41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3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647700"/>
            <a:ext cx="16156027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27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</a:t>
            </a:r>
            <a:r>
              <a:rPr lang="en-AU" b="1" spc="27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Problema</a:t>
            </a:r>
            <a:r>
              <a:rPr lang="en-AU" b="1" spc="27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Mundial das Drogas</a:t>
            </a:r>
            <a:endParaRPr lang="en-AU" b="1" spc="-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xmlns="" id="{65B0E8A6-DB7F-BE93-6BCB-D2CF0947BC2D}"/>
              </a:ext>
            </a:extLst>
          </p:cNvPr>
          <p:cNvSpPr txBox="1">
            <a:spLocks/>
          </p:cNvSpPr>
          <p:nvPr/>
        </p:nvSpPr>
        <p:spPr>
          <a:xfrm>
            <a:off x="12420600" y="9417444"/>
            <a:ext cx="1615602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Roboto" panose="02000000000000000000" pitchFamily="2" charset="0"/>
              </a:defRPr>
            </a:lvl1pPr>
          </a:lstStyle>
          <a:p>
            <a:pPr>
              <a:spcBef>
                <a:spcPts val="100"/>
              </a:spcBef>
            </a:pPr>
            <a:r>
              <a:rPr lang="en-AU" sz="2800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Desafios</a:t>
            </a:r>
            <a:r>
              <a:rPr lang="en-AU" sz="28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AU" sz="2800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Comuns</a:t>
            </a:r>
            <a:r>
              <a:rPr lang="en-AU" sz="28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AU" sz="2800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Dinâmicas</a:t>
            </a:r>
            <a:r>
              <a:rPr lang="en-AU" sz="28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AU" sz="2800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Locais</a:t>
            </a:r>
            <a:endParaRPr lang="en-AU" sz="2800" b="1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AD396A-E026-F822-DDB4-F88428337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xmlns="" id="{814E6875-22B2-F58E-5C2F-DFD10B0D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C07AC83-51DE-E8E0-5793-20823946F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4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FA7131-64DD-6F59-072B-DC57DD791A94}"/>
              </a:ext>
            </a:extLst>
          </p:cNvPr>
          <p:cNvSpPr txBox="1"/>
          <p:nvPr/>
        </p:nvSpPr>
        <p:spPr>
          <a:xfrm>
            <a:off x="1600200" y="3848100"/>
            <a:ext cx="6225417" cy="2149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lang="en-AU" sz="4400" b="1" kern="0" spc="165" dirty="0">
                <a:solidFill>
                  <a:srgbClr val="18A1C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TRÁFICO DE DROGAS </a:t>
            </a:r>
          </a:p>
          <a:p>
            <a:pPr marL="12700" algn="r">
              <a:spcBef>
                <a:spcPts val="100"/>
              </a:spcBef>
            </a:pPr>
            <a:r>
              <a:rPr lang="en-AU" sz="4400" b="1" kern="0" spc="165" dirty="0">
                <a:solidFill>
                  <a:srgbClr val="18A1C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MUNDO E</a:t>
            </a:r>
          </a:p>
          <a:p>
            <a:pPr marL="12700" algn="r">
              <a:spcBef>
                <a:spcPts val="100"/>
              </a:spcBef>
            </a:pPr>
            <a:r>
              <a:rPr lang="en-AU" sz="4400" b="1" kern="0" spc="165" dirty="0">
                <a:solidFill>
                  <a:srgbClr val="18A1C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MOÇAMBIQUE</a:t>
            </a:r>
            <a:endParaRPr lang="pt-PT" sz="4400" b="1" dirty="0">
              <a:solidFill>
                <a:srgbClr val="18A1C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B288D6C-85C1-D58B-0F80-D95DB922136F}"/>
              </a:ext>
            </a:extLst>
          </p:cNvPr>
          <p:cNvSpPr/>
          <p:nvPr/>
        </p:nvSpPr>
        <p:spPr>
          <a:xfrm>
            <a:off x="8187426" y="2335279"/>
            <a:ext cx="45719" cy="50689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ysClr val="windowText" lastClr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B023D6-6377-0DF6-7B3E-30D78E074DD6}"/>
              </a:ext>
            </a:extLst>
          </p:cNvPr>
          <p:cNvSpPr txBox="1"/>
          <p:nvPr/>
        </p:nvSpPr>
        <p:spPr>
          <a:xfrm>
            <a:off x="9535185" y="2908545"/>
            <a:ext cx="730444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Tendências do tráfico de droga no mundo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7C40A59-2E15-E027-FFDC-40FFE7A3E92F}"/>
              </a:ext>
            </a:extLst>
          </p:cNvPr>
          <p:cNvSpPr txBox="1"/>
          <p:nvPr/>
        </p:nvSpPr>
        <p:spPr>
          <a:xfrm>
            <a:off x="9535185" y="3965769"/>
            <a:ext cx="788356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papel do continente africano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1A7D063-2A0A-13EE-E07E-00FDF9807A7A}"/>
              </a:ext>
            </a:extLst>
          </p:cNvPr>
          <p:cNvSpPr txBox="1"/>
          <p:nvPr/>
        </p:nvSpPr>
        <p:spPr>
          <a:xfrm>
            <a:off x="9535185" y="5098770"/>
            <a:ext cx="724464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em Moçambique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4CB46D3-ED33-A655-5EB4-82EFCEB68FA1}"/>
              </a:ext>
            </a:extLst>
          </p:cNvPr>
          <p:cNvSpPr txBox="1"/>
          <p:nvPr/>
        </p:nvSpPr>
        <p:spPr>
          <a:xfrm>
            <a:off x="9535185" y="6231771"/>
            <a:ext cx="651196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Apoio do UNODC no combate ao tráfico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631BE6C8-ACC5-273C-DB34-2BCFDBA3426A}"/>
              </a:ext>
            </a:extLst>
          </p:cNvPr>
          <p:cNvSpPr>
            <a:spLocks noChangeAspect="1"/>
          </p:cNvSpPr>
          <p:nvPr/>
        </p:nvSpPr>
        <p:spPr>
          <a:xfrm>
            <a:off x="8686800" y="2744352"/>
            <a:ext cx="753898" cy="725052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6BAF81C8-FA86-4C38-9924-CECCAF4FC701}"/>
              </a:ext>
            </a:extLst>
          </p:cNvPr>
          <p:cNvSpPr>
            <a:spLocks noChangeAspect="1"/>
          </p:cNvSpPr>
          <p:nvPr/>
        </p:nvSpPr>
        <p:spPr>
          <a:xfrm>
            <a:off x="8694039" y="3848100"/>
            <a:ext cx="753898" cy="725052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B15C3FCA-4939-043C-F3DC-EE64954EB91A}"/>
              </a:ext>
            </a:extLst>
          </p:cNvPr>
          <p:cNvSpPr>
            <a:spLocks noChangeAspect="1"/>
          </p:cNvSpPr>
          <p:nvPr/>
        </p:nvSpPr>
        <p:spPr>
          <a:xfrm>
            <a:off x="8694039" y="4951848"/>
            <a:ext cx="753898" cy="725052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9A8442FF-A68E-D19E-019F-6EC2989ACF29}"/>
              </a:ext>
            </a:extLst>
          </p:cNvPr>
          <p:cNvSpPr>
            <a:spLocks noChangeAspect="1"/>
          </p:cNvSpPr>
          <p:nvPr/>
        </p:nvSpPr>
        <p:spPr>
          <a:xfrm>
            <a:off x="8694039" y="6055596"/>
            <a:ext cx="753898" cy="725052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31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13563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/>
              <a:t>Mundo</a:t>
            </a:r>
            <a:endParaRPr lang="en-AU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AFD4ED0C-C10E-FDA1-DE88-FE15A02DFC46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154550AA-54FE-A2FE-F2DE-435C93A8A8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2" name="object 6">
            <a:extLst>
              <a:ext uri="{FF2B5EF4-FFF2-40B4-BE49-F238E27FC236}">
                <a16:creationId xmlns:a16="http://schemas.microsoft.com/office/drawing/2014/main" xmlns="" id="{B5A87A6B-EC48-600E-C8C0-722D9B45689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3" name="object 7">
              <a:extLst>
                <a:ext uri="{FF2B5EF4-FFF2-40B4-BE49-F238E27FC236}">
                  <a16:creationId xmlns:a16="http://schemas.microsoft.com/office/drawing/2014/main" xmlns="" id="{AA026102-9969-1980-4D1D-46D0AE8D54A4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xmlns="" id="{B8F64D52-FF51-5BF4-32F5-B1AE55F69E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EF2E9B82-DEEA-9F88-B63B-81E5D5154007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5965823B-5B29-D2B1-A728-828398F5F806}"/>
              </a:ext>
            </a:extLst>
          </p:cNvPr>
          <p:cNvSpPr/>
          <p:nvPr/>
        </p:nvSpPr>
        <p:spPr>
          <a:xfrm>
            <a:off x="1065986" y="2431807"/>
            <a:ext cx="5105401" cy="4159493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Valores máximos históricos de cultivo 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folha de coca e de </a:t>
            </a: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produção 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cocaína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Aumento de hectares de arbustos de coca em </a:t>
            </a: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12% 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entre 2021 e 2022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xmlns="" id="{718FA96F-82F9-267C-120C-6F0F5B1C134C}"/>
              </a:ext>
            </a:extLst>
          </p:cNvPr>
          <p:cNvSpPr>
            <a:spLocks noChangeAspect="1"/>
          </p:cNvSpPr>
          <p:nvPr/>
        </p:nvSpPr>
        <p:spPr>
          <a:xfrm>
            <a:off x="1065986" y="1806593"/>
            <a:ext cx="1829613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COCAÍNA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Picture 15" descr="A graph of a growing graph&#10;&#10;Description automatically generated with medium confidence">
            <a:extLst>
              <a:ext uri="{FF2B5EF4-FFF2-40B4-BE49-F238E27FC236}">
                <a16:creationId xmlns:a16="http://schemas.microsoft.com/office/drawing/2014/main" xmlns="" id="{D76785C4-E2C3-6661-F2A3-1369AB7BF0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t="21580" r="14359" b="12924"/>
          <a:stretch/>
        </p:blipFill>
        <p:spPr>
          <a:xfrm>
            <a:off x="7407630" y="2377891"/>
            <a:ext cx="10029394" cy="65630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14E685F-0AEE-F192-D751-9B6A53BDA0FE}"/>
              </a:ext>
            </a:extLst>
          </p:cNvPr>
          <p:cNvSpPr txBox="1"/>
          <p:nvPr/>
        </p:nvSpPr>
        <p:spPr>
          <a:xfrm>
            <a:off x="6454901" y="1933289"/>
            <a:ext cx="12982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Cultivo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mundial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arbustos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coca 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apreensões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produção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cocaína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1998-2022</a:t>
            </a:r>
            <a:endParaRPr lang="pt-PT" b="1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2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5987" y="526160"/>
            <a:ext cx="113563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b="1" spc="170" dirty="0"/>
              <a:t>Mundo</a:t>
            </a:r>
            <a:endParaRPr lang="en-AU" spc="31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AFD4ED0C-C10E-FDA1-DE88-FE15A02DFC46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xmlns="" id="{154550AA-54FE-A2FE-F2DE-435C93A8A8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pt-BR" spc="-10" dirty="0">
                <a:solidFill>
                  <a:schemeClr val="tx1"/>
                </a:solidFill>
              </a:rPr>
              <a:t>VIOLENT EXTREMISM AND OTHER TRANSNATIONAL ISSUES IN MOZAMBIQUE</a:t>
            </a:r>
          </a:p>
        </p:txBody>
      </p:sp>
      <p:grpSp>
        <p:nvGrpSpPr>
          <p:cNvPr id="32" name="object 6">
            <a:extLst>
              <a:ext uri="{FF2B5EF4-FFF2-40B4-BE49-F238E27FC236}">
                <a16:creationId xmlns:a16="http://schemas.microsoft.com/office/drawing/2014/main" xmlns="" id="{B5A87A6B-EC48-600E-C8C0-722D9B456898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33" name="object 7">
              <a:extLst>
                <a:ext uri="{FF2B5EF4-FFF2-40B4-BE49-F238E27FC236}">
                  <a16:creationId xmlns:a16="http://schemas.microsoft.com/office/drawing/2014/main" xmlns="" id="{AA026102-9969-1980-4D1D-46D0AE8D54A4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/>
            </a:p>
          </p:txBody>
        </p:sp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xmlns="" id="{B8F64D52-FF51-5BF4-32F5-B1AE55F69E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3" name="object 10">
            <a:extLst>
              <a:ext uri="{FF2B5EF4-FFF2-40B4-BE49-F238E27FC236}">
                <a16:creationId xmlns:a16="http://schemas.microsoft.com/office/drawing/2014/main" xmlns="" id="{EF2E9B82-DEEA-9F88-B63B-81E5D5154007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5965823B-5B29-D2B1-A728-828398F5F806}"/>
              </a:ext>
            </a:extLst>
          </p:cNvPr>
          <p:cNvSpPr/>
          <p:nvPr/>
        </p:nvSpPr>
        <p:spPr>
          <a:xfrm>
            <a:off x="1065986" y="2435805"/>
            <a:ext cx="5105401" cy="3722746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Produção total de cocaína em 2022 </a:t>
            </a: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três vezes 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superior à quantidade fabricada em 2013 e  2014 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Expansão 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 tráfico para leste (Ásia e África)</a:t>
            </a:r>
          </a:p>
          <a:p>
            <a:pPr marL="15875" lvl="1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xmlns="" id="{718FA96F-82F9-267C-120C-6F0F5B1C134C}"/>
              </a:ext>
            </a:extLst>
          </p:cNvPr>
          <p:cNvSpPr>
            <a:spLocks noChangeAspect="1"/>
          </p:cNvSpPr>
          <p:nvPr/>
        </p:nvSpPr>
        <p:spPr>
          <a:xfrm>
            <a:off x="1065986" y="1806593"/>
            <a:ext cx="1829613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COCAÍNA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Picture 15" descr="A graph of a growing graph&#10;&#10;Description automatically generated with medium confidence">
            <a:extLst>
              <a:ext uri="{FF2B5EF4-FFF2-40B4-BE49-F238E27FC236}">
                <a16:creationId xmlns:a16="http://schemas.microsoft.com/office/drawing/2014/main" xmlns="" id="{D76785C4-E2C3-6661-F2A3-1369AB7BF0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t="21580" r="14359" b="12924"/>
          <a:stretch/>
        </p:blipFill>
        <p:spPr>
          <a:xfrm>
            <a:off x="7407630" y="2377891"/>
            <a:ext cx="10029394" cy="65630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14E685F-0AEE-F192-D751-9B6A53BDA0FE}"/>
              </a:ext>
            </a:extLst>
          </p:cNvPr>
          <p:cNvSpPr txBox="1"/>
          <p:nvPr/>
        </p:nvSpPr>
        <p:spPr>
          <a:xfrm>
            <a:off x="6454901" y="1933289"/>
            <a:ext cx="12982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Cultivo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mundial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arbustos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coca 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apreensões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produção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cocaína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1998-2022</a:t>
            </a:r>
            <a:endParaRPr lang="pt-PT" b="1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4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5">
            <a:extLst>
              <a:ext uri="{FF2B5EF4-FFF2-40B4-BE49-F238E27FC236}">
                <a16:creationId xmlns:a16="http://schemas.microsoft.com/office/drawing/2014/main" xmlns="" id="{25A41B5A-2588-D584-CB03-59A5574372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02C9E27E-9862-0A5C-B7F8-232B9B192CC3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A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xmlns="" id="{F63E01AD-82CE-FAF1-BB42-56202CE2248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VIOLENT EXTREMISM AND OTHER TRANSNATIONAL ISSUES IN MOZAMBIQUE</a:t>
            </a:r>
          </a:p>
        </p:txBody>
      </p:sp>
      <p:grpSp>
        <p:nvGrpSpPr>
          <p:cNvPr id="19" name="object 6">
            <a:extLst>
              <a:ext uri="{FF2B5EF4-FFF2-40B4-BE49-F238E27FC236}">
                <a16:creationId xmlns:a16="http://schemas.microsoft.com/office/drawing/2014/main" xmlns="" id="{62F160CB-A1DD-E7C1-48D7-3F4DE6A57060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21" name="object 7">
              <a:extLst>
                <a:ext uri="{FF2B5EF4-FFF2-40B4-BE49-F238E27FC236}">
                  <a16:creationId xmlns:a16="http://schemas.microsoft.com/office/drawing/2014/main" xmlns="" id="{DCA2861B-1BDA-9BAF-AE3B-B550F03B5EE3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xmlns="" id="{5B0B28EB-1985-2BD2-4C9F-CF5F1F2D519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23" name="object 8">
            <a:extLst>
              <a:ext uri="{FF2B5EF4-FFF2-40B4-BE49-F238E27FC236}">
                <a16:creationId xmlns:a16="http://schemas.microsoft.com/office/drawing/2014/main" xmlns="" id="{A55DB3FB-5DDA-CAC4-5A93-22CF0B1295AD}"/>
              </a:ext>
            </a:extLst>
          </p:cNvPr>
          <p:cNvSpPr txBox="1">
            <a:spLocks/>
          </p:cNvSpPr>
          <p:nvPr/>
        </p:nvSpPr>
        <p:spPr>
          <a:xfrm>
            <a:off x="1065987" y="526160"/>
            <a:ext cx="144788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Roboto" panose="02000000000000000000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1" kern="0" spc="270" dirty="0">
                <a:ea typeface="Roboto" panose="02000000000000000000" pitchFamily="2" charset="0"/>
              </a:rPr>
              <a:t>Mundo</a:t>
            </a:r>
            <a:endParaRPr lang="en-AU" kern="0" spc="70" dirty="0">
              <a:ea typeface="Roboto" panose="02000000000000000000" pitchFamily="2" charset="0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xmlns="" id="{5ACD0E2F-4F0B-4FA2-9085-98187FAF2B1B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15394A9E-8FD8-ECED-5F7D-2D052FAFB818}"/>
              </a:ext>
            </a:extLst>
          </p:cNvPr>
          <p:cNvSpPr/>
          <p:nvPr/>
        </p:nvSpPr>
        <p:spPr>
          <a:xfrm>
            <a:off x="1065986" y="2431808"/>
            <a:ext cx="5105401" cy="3874506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Afeganistão 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como um dos principais produtores do mundo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Proibição</a:t>
            </a: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cultivo em 2022 no Afeganistão e descida no nível de produção e cultivo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1BA631C1-971E-EE48-963D-5011719A7252}"/>
              </a:ext>
            </a:extLst>
          </p:cNvPr>
          <p:cNvSpPr>
            <a:spLocks noChangeAspect="1"/>
          </p:cNvSpPr>
          <p:nvPr/>
        </p:nvSpPr>
        <p:spPr>
          <a:xfrm>
            <a:off x="1065986" y="1806593"/>
            <a:ext cx="1829613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HEROÍNA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" name="Picture 19" descr="A graph and numbers on a white background&#10;&#10;Description automatically generated">
            <a:extLst>
              <a:ext uri="{FF2B5EF4-FFF2-40B4-BE49-F238E27FC236}">
                <a16:creationId xmlns:a16="http://schemas.microsoft.com/office/drawing/2014/main" xmlns="" id="{1046DE85-DF85-F9A3-26D6-BF33C991A4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18139" b="3995"/>
          <a:stretch/>
        </p:blipFill>
        <p:spPr>
          <a:xfrm>
            <a:off x="6214187" y="1963917"/>
            <a:ext cx="12073813" cy="70069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F1FC045-876A-546E-10C7-84919C259059}"/>
              </a:ext>
            </a:extLst>
          </p:cNvPr>
          <p:cNvSpPr txBox="1"/>
          <p:nvPr/>
        </p:nvSpPr>
        <p:spPr>
          <a:xfrm>
            <a:off x="13792200" y="8219301"/>
            <a:ext cx="12016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Mundial Sobre Drogas de 2024 do UNODC 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A789D4-1564-84C3-F371-01A59BC50292}"/>
              </a:ext>
            </a:extLst>
          </p:cNvPr>
          <p:cNvSpPr txBox="1"/>
          <p:nvPr/>
        </p:nvSpPr>
        <p:spPr>
          <a:xfrm>
            <a:off x="6454901" y="1933289"/>
            <a:ext cx="12982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Cultivo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a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nível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global de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folha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coca e de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papoila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ópio</a:t>
            </a:r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6AF2C0BC-46DF-C654-4409-E2DA36394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75" y="4027005"/>
            <a:ext cx="1072800" cy="1072800"/>
          </a:xfrm>
          <a:prstGeom prst="rect">
            <a:avLst/>
          </a:prstGeom>
        </p:spPr>
      </p:pic>
      <p:pic>
        <p:nvPicPr>
          <p:cNvPr id="31" name="Picture 3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C2FDF9D3-7855-6509-37F6-5F9DB2AD8A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75" y="6786089"/>
            <a:ext cx="1072800" cy="1072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5">
            <a:extLst>
              <a:ext uri="{FF2B5EF4-FFF2-40B4-BE49-F238E27FC236}">
                <a16:creationId xmlns:a16="http://schemas.microsoft.com/office/drawing/2014/main" xmlns="" id="{25A41B5A-2588-D584-CB03-59A5574372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02C9E27E-9862-0A5C-B7F8-232B9B192CC3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A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xmlns="" id="{F63E01AD-82CE-FAF1-BB42-56202CE2248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VIOLENT EXTREMISM AND OTHER TRANSNATIONAL ISSUES IN MOZAMBIQUE</a:t>
            </a:r>
          </a:p>
        </p:txBody>
      </p:sp>
      <p:grpSp>
        <p:nvGrpSpPr>
          <p:cNvPr id="19" name="object 6">
            <a:extLst>
              <a:ext uri="{FF2B5EF4-FFF2-40B4-BE49-F238E27FC236}">
                <a16:creationId xmlns:a16="http://schemas.microsoft.com/office/drawing/2014/main" xmlns="" id="{62F160CB-A1DD-E7C1-48D7-3F4DE6A57060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21" name="object 7">
              <a:extLst>
                <a:ext uri="{FF2B5EF4-FFF2-40B4-BE49-F238E27FC236}">
                  <a16:creationId xmlns:a16="http://schemas.microsoft.com/office/drawing/2014/main" xmlns="" id="{DCA2861B-1BDA-9BAF-AE3B-B550F03B5EE3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xmlns="" id="{5B0B28EB-1985-2BD2-4C9F-CF5F1F2D519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23" name="object 8">
            <a:extLst>
              <a:ext uri="{FF2B5EF4-FFF2-40B4-BE49-F238E27FC236}">
                <a16:creationId xmlns:a16="http://schemas.microsoft.com/office/drawing/2014/main" xmlns="" id="{A55DB3FB-5DDA-CAC4-5A93-22CF0B1295AD}"/>
              </a:ext>
            </a:extLst>
          </p:cNvPr>
          <p:cNvSpPr txBox="1">
            <a:spLocks/>
          </p:cNvSpPr>
          <p:nvPr/>
        </p:nvSpPr>
        <p:spPr>
          <a:xfrm>
            <a:off x="1065987" y="526160"/>
            <a:ext cx="144788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Roboto" panose="02000000000000000000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1" kern="0" spc="270" dirty="0">
                <a:ea typeface="Roboto" panose="02000000000000000000" pitchFamily="2" charset="0"/>
              </a:rPr>
              <a:t>Mundo</a:t>
            </a:r>
            <a:endParaRPr lang="en-AU" kern="0" spc="70" dirty="0">
              <a:ea typeface="Roboto" panose="02000000000000000000" pitchFamily="2" charset="0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xmlns="" id="{5ACD0E2F-4F0B-4FA2-9085-98187FAF2B1B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F8F075-5ADE-D272-9F8B-235CFF0F470D}"/>
              </a:ext>
            </a:extLst>
          </p:cNvPr>
          <p:cNvSpPr txBox="1"/>
          <p:nvPr/>
        </p:nvSpPr>
        <p:spPr>
          <a:xfrm>
            <a:off x="9256481" y="1362694"/>
            <a:ext cx="1111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449D20F9-1840-67D7-DEEF-FAAD5E8FCC0C}"/>
              </a:ext>
            </a:extLst>
          </p:cNvPr>
          <p:cNvSpPr/>
          <p:nvPr/>
        </p:nvSpPr>
        <p:spPr>
          <a:xfrm>
            <a:off x="1065986" y="2431807"/>
            <a:ext cx="5105401" cy="4311893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Perante o contexto afegão o mercado de procura deverá adaptar-se de diferentes formas</a:t>
            </a: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Poderão surgir no mercado novos opiáceos sintéticos, mais potentes e com maior risco de overdose</a:t>
            </a: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95C6685A-805A-6807-1728-171E5AD6BF6E}"/>
              </a:ext>
            </a:extLst>
          </p:cNvPr>
          <p:cNvSpPr>
            <a:spLocks noChangeAspect="1"/>
          </p:cNvSpPr>
          <p:nvPr/>
        </p:nvSpPr>
        <p:spPr>
          <a:xfrm>
            <a:off x="1065986" y="1806593"/>
            <a:ext cx="1829613" cy="622724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HEROÍNA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97648A-6A66-692C-4615-AE5A3918232F}"/>
              </a:ext>
            </a:extLst>
          </p:cNvPr>
          <p:cNvSpPr txBox="1"/>
          <p:nvPr/>
        </p:nvSpPr>
        <p:spPr>
          <a:xfrm>
            <a:off x="6454901" y="1933289"/>
            <a:ext cx="12982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Produção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a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nível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global de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cocaína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e </a:t>
            </a:r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ópio</a:t>
            </a:r>
            <a:endParaRPr lang="en-GB" b="1" dirty="0">
              <a:solidFill>
                <a:srgbClr val="231F2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25" name="Picture 24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xmlns="" id="{EBB429B3-9340-E494-39F0-D87AF11C0F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t="2921" b="9591"/>
          <a:stretch/>
        </p:blipFill>
        <p:spPr>
          <a:xfrm>
            <a:off x="6416801" y="2350989"/>
            <a:ext cx="11084864" cy="70204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F205BBC-34E3-057C-8A36-23175291AD80}"/>
              </a:ext>
            </a:extLst>
          </p:cNvPr>
          <p:cNvSpPr txBox="1"/>
          <p:nvPr/>
        </p:nvSpPr>
        <p:spPr>
          <a:xfrm>
            <a:off x="13129565" y="8447901"/>
            <a:ext cx="12016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Mundial Sobre Drogas de 2024 do UNODC 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7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5">
            <a:extLst>
              <a:ext uri="{FF2B5EF4-FFF2-40B4-BE49-F238E27FC236}">
                <a16:creationId xmlns:a16="http://schemas.microsoft.com/office/drawing/2014/main" xmlns="" id="{25A41B5A-2588-D584-CB03-59A5574372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17905"/>
            <a:ext cx="6435851" cy="56386"/>
          </a:xfrm>
          <a:prstGeom prst="rect">
            <a:avLst/>
          </a:prstGeom>
        </p:spPr>
      </p:pic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02C9E27E-9862-0A5C-B7F8-232B9B192CC3}"/>
              </a:ext>
            </a:extLst>
          </p:cNvPr>
          <p:cNvSpPr/>
          <p:nvPr/>
        </p:nvSpPr>
        <p:spPr>
          <a:xfrm>
            <a:off x="0" y="9419842"/>
            <a:ext cx="18288000" cy="867410"/>
          </a:xfrm>
          <a:custGeom>
            <a:avLst/>
            <a:gdLst/>
            <a:ahLst/>
            <a:cxnLst/>
            <a:rect l="l" t="t" r="r" b="b"/>
            <a:pathLst>
              <a:path w="18288000" h="867409">
                <a:moveTo>
                  <a:pt x="18288000" y="0"/>
                </a:moveTo>
                <a:lnTo>
                  <a:pt x="0" y="0"/>
                </a:lnTo>
                <a:lnTo>
                  <a:pt x="0" y="867156"/>
                </a:lnTo>
                <a:lnTo>
                  <a:pt x="18288000" y="86715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A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xmlns="" id="{F63E01AD-82CE-FAF1-BB42-56202CE2248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210800" y="9752406"/>
            <a:ext cx="79963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lang="en-AU" spc="-1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VIOLENT EXTREMISM AND OTHER TRANSNATIONAL ISSUES IN MOZAMBIQUE</a:t>
            </a:r>
          </a:p>
        </p:txBody>
      </p:sp>
      <p:grpSp>
        <p:nvGrpSpPr>
          <p:cNvPr id="19" name="object 6">
            <a:extLst>
              <a:ext uri="{FF2B5EF4-FFF2-40B4-BE49-F238E27FC236}">
                <a16:creationId xmlns:a16="http://schemas.microsoft.com/office/drawing/2014/main" xmlns="" id="{62F160CB-A1DD-E7C1-48D7-3F4DE6A57060}"/>
              </a:ext>
            </a:extLst>
          </p:cNvPr>
          <p:cNvGrpSpPr/>
          <p:nvPr/>
        </p:nvGrpSpPr>
        <p:grpSpPr>
          <a:xfrm>
            <a:off x="0" y="9419842"/>
            <a:ext cx="18288000" cy="867410"/>
            <a:chOff x="0" y="9419842"/>
            <a:chExt cx="18288000" cy="867410"/>
          </a:xfrm>
        </p:grpSpPr>
        <p:sp>
          <p:nvSpPr>
            <p:cNvPr id="21" name="object 7">
              <a:extLst>
                <a:ext uri="{FF2B5EF4-FFF2-40B4-BE49-F238E27FC236}">
                  <a16:creationId xmlns:a16="http://schemas.microsoft.com/office/drawing/2014/main" xmlns="" id="{DCA2861B-1BDA-9BAF-AE3B-B550F03B5EE3}"/>
                </a:ext>
              </a:extLst>
            </p:cNvPr>
            <p:cNvSpPr/>
            <p:nvPr/>
          </p:nvSpPr>
          <p:spPr>
            <a:xfrm>
              <a:off x="0" y="9419842"/>
              <a:ext cx="18288000" cy="867410"/>
            </a:xfrm>
            <a:custGeom>
              <a:avLst/>
              <a:gdLst/>
              <a:ahLst/>
              <a:cxnLst/>
              <a:rect l="l" t="t" r="r" b="b"/>
              <a:pathLst>
                <a:path w="18288000" h="867409">
                  <a:moveTo>
                    <a:pt x="18288000" y="0"/>
                  </a:moveTo>
                  <a:lnTo>
                    <a:pt x="0" y="0"/>
                  </a:lnTo>
                  <a:lnTo>
                    <a:pt x="0" y="867156"/>
                  </a:lnTo>
                  <a:lnTo>
                    <a:pt x="18288000" y="86715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xmlns="" id="{5B0B28EB-1985-2BD2-4C9F-CF5F1F2D519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9419842"/>
              <a:ext cx="896112" cy="867153"/>
            </a:xfrm>
            <a:prstGeom prst="rect">
              <a:avLst/>
            </a:prstGeom>
          </p:spPr>
        </p:pic>
      </p:grpSp>
      <p:sp>
        <p:nvSpPr>
          <p:cNvPr id="23" name="object 8">
            <a:extLst>
              <a:ext uri="{FF2B5EF4-FFF2-40B4-BE49-F238E27FC236}">
                <a16:creationId xmlns:a16="http://schemas.microsoft.com/office/drawing/2014/main" xmlns="" id="{A55DB3FB-5DDA-CAC4-5A93-22CF0B1295AD}"/>
              </a:ext>
            </a:extLst>
          </p:cNvPr>
          <p:cNvSpPr txBox="1">
            <a:spLocks/>
          </p:cNvSpPr>
          <p:nvPr/>
        </p:nvSpPr>
        <p:spPr>
          <a:xfrm>
            <a:off x="1065987" y="526160"/>
            <a:ext cx="1447881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Roboto" panose="02000000000000000000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1" kern="0" spc="270" dirty="0">
                <a:ea typeface="Roboto" panose="02000000000000000000" pitchFamily="2" charset="0"/>
              </a:rPr>
              <a:t>Mundo</a:t>
            </a:r>
            <a:endParaRPr lang="en-AU" kern="0" spc="70" dirty="0">
              <a:ea typeface="Roboto" panose="02000000000000000000" pitchFamily="2" charset="0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xmlns="" id="{5ACD0E2F-4F0B-4FA2-9085-98187FAF2B1B}"/>
              </a:ext>
            </a:extLst>
          </p:cNvPr>
          <p:cNvSpPr txBox="1">
            <a:spLocks/>
          </p:cNvSpPr>
          <p:nvPr/>
        </p:nvSpPr>
        <p:spPr>
          <a:xfrm>
            <a:off x="12192000" y="9734796"/>
            <a:ext cx="5791200" cy="237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2000" b="0" i="0" kern="1200">
                <a:solidFill>
                  <a:srgbClr val="189BD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-10" normalizeH="0" baseline="0" dirty="0">
                <a:ln>
                  <a:noFill/>
                </a:ln>
                <a:solidFill>
                  <a:srgbClr val="40B1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TRÁFICO DE DROGAS NO MUNDO E EM MOÇAMBIQUE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F8F075-5ADE-D272-9F8B-235CFF0F470D}"/>
              </a:ext>
            </a:extLst>
          </p:cNvPr>
          <p:cNvSpPr txBox="1"/>
          <p:nvPr/>
        </p:nvSpPr>
        <p:spPr>
          <a:xfrm>
            <a:off x="9256481" y="1362694"/>
            <a:ext cx="1111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449D20F9-1840-67D7-DEEF-FAAD5E8FCC0C}"/>
              </a:ext>
            </a:extLst>
          </p:cNvPr>
          <p:cNvSpPr/>
          <p:nvPr/>
        </p:nvSpPr>
        <p:spPr>
          <a:xfrm>
            <a:off x="2384550" y="3222608"/>
            <a:ext cx="5868215" cy="5534475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rgbClr val="18A1CD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0000" tIns="38100" rIns="180000" bIns="38100" numCol="1" spcCol="1270" anchor="ctr" anchorCtr="1">
            <a:noAutofit/>
          </a:bodyPr>
          <a:lstStyle/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endParaRPr lang="pt-PT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Apreensões globais de estimulantes do tipo anfetaminas (ATS) continuam a registar níveis historicamente elevados</a:t>
            </a:r>
            <a:r>
              <a:rPr lang="x-none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  <a:buFont typeface="System Font Regular"/>
              <a:buChar char="→"/>
            </a:pPr>
            <a:r>
              <a:rPr lang="pt-PT" altLang="ko-KR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Maior parte das apreensões regista-se no </a:t>
            </a:r>
            <a:r>
              <a:rPr lang="pt-PT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Leste, Sudeste e Sudoeste Asiático </a:t>
            </a: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0850" lvl="1" indent="-434975" defTabSz="711200"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SzPct val="100000"/>
            </a:pPr>
            <a:endParaRPr lang="en-AU" altLang="ko-KR" sz="2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95C6685A-805A-6807-1728-171E5AD6BF6E}"/>
              </a:ext>
            </a:extLst>
          </p:cNvPr>
          <p:cNvSpPr>
            <a:spLocks noChangeAspect="1"/>
          </p:cNvSpPr>
          <p:nvPr/>
        </p:nvSpPr>
        <p:spPr>
          <a:xfrm>
            <a:off x="2384551" y="2171700"/>
            <a:ext cx="4039414" cy="1050908"/>
          </a:xfrm>
          <a:custGeom>
            <a:avLst/>
            <a:gdLst>
              <a:gd name="connsiteX0" fmla="*/ 0 w 6301464"/>
              <a:gd name="connsiteY0" fmla="*/ 0 h 6301464"/>
              <a:gd name="connsiteX1" fmla="*/ 6301464 w 6301464"/>
              <a:gd name="connsiteY1" fmla="*/ 0 h 6301464"/>
              <a:gd name="connsiteX2" fmla="*/ 6301464 w 6301464"/>
              <a:gd name="connsiteY2" fmla="*/ 6301464 h 6301464"/>
              <a:gd name="connsiteX3" fmla="*/ 0 w 6301464"/>
              <a:gd name="connsiteY3" fmla="*/ 6301464 h 6301464"/>
              <a:gd name="connsiteX4" fmla="*/ 0 w 6301464"/>
              <a:gd name="connsiteY4" fmla="*/ 0 h 63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464" h="6301464">
                <a:moveTo>
                  <a:pt x="0" y="0"/>
                </a:moveTo>
                <a:lnTo>
                  <a:pt x="6301464" y="0"/>
                </a:lnTo>
                <a:lnTo>
                  <a:pt x="6301464" y="6301464"/>
                </a:lnTo>
                <a:lnTo>
                  <a:pt x="0" y="63014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0B1DC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ESTIMULANTES DE </a:t>
            </a:r>
          </a:p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79BD2"/>
              </a:buClr>
              <a:buSzPct val="100000"/>
            </a:pPr>
            <a:r>
              <a:rPr lang="pt-PT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TIPO ANFETAMÍNICO</a:t>
            </a:r>
            <a:endParaRPr lang="en-AU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09AB71-3E5B-D0F2-FBDE-98B346126D7B}"/>
              </a:ext>
            </a:extLst>
          </p:cNvPr>
          <p:cNvSpPr txBox="1"/>
          <p:nvPr/>
        </p:nvSpPr>
        <p:spPr>
          <a:xfrm>
            <a:off x="9593885" y="2210119"/>
            <a:ext cx="12982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Tendências</a:t>
            </a:r>
            <a:r>
              <a:rPr lang="en-GB" b="1" dirty="0">
                <a:solidFill>
                  <a:srgbClr val="231F2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apreensões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 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drogas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GB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quantia</a:t>
            </a:r>
            <a:r>
              <a:rPr lang="en-GB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89A77B-92DC-753B-D568-387778143E3B}"/>
              </a:ext>
            </a:extLst>
          </p:cNvPr>
          <p:cNvSpPr txBox="1"/>
          <p:nvPr/>
        </p:nvSpPr>
        <p:spPr>
          <a:xfrm>
            <a:off x="11757965" y="8867780"/>
            <a:ext cx="12016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Fonte: </a:t>
            </a:r>
            <a:r>
              <a:rPr lang="pt-PT" sz="1200" i="1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Relatório Mundial Sobre Drogas de 2024 do UNODC </a:t>
            </a:r>
            <a:endParaRPr lang="pt-PT" sz="1200" i="1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graph of marijuana growing&#10;&#10;Description automatically generated">
            <a:extLst>
              <a:ext uri="{FF2B5EF4-FFF2-40B4-BE49-F238E27FC236}">
                <a16:creationId xmlns:a16="http://schemas.microsoft.com/office/drawing/2014/main" xmlns="" id="{E7AB4F33-DDD4-D37C-F2A2-3AE8ABAAB1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5133" r="25969" b="18987"/>
          <a:stretch/>
        </p:blipFill>
        <p:spPr>
          <a:xfrm>
            <a:off x="9624365" y="2659003"/>
            <a:ext cx="6096000" cy="61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18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CF6F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F7257A4B3B44468232F1C5FBF3D1CD" ma:contentTypeVersion="18" ma:contentTypeDescription="Create a new document." ma:contentTypeScope="" ma:versionID="0e1515f7c1d0f0191c2243b56bb9f85b">
  <xsd:schema xmlns:xsd="http://www.w3.org/2001/XMLSchema" xmlns:xs="http://www.w3.org/2001/XMLSchema" xmlns:p="http://schemas.microsoft.com/office/2006/metadata/properties" xmlns:ns2="17951be4-0012-4840-bbea-0cfedecb3fae" xmlns:ns3="d5956e05-8692-4b6f-b296-843600bd528b" xmlns:ns4="985ec44e-1bab-4c0b-9df0-6ba128686fc9" targetNamespace="http://schemas.microsoft.com/office/2006/metadata/properties" ma:root="true" ma:fieldsID="8aa6a4188d626408bcd263a53c00f0b0" ns2:_="" ns3:_="" ns4:_="">
    <xsd:import namespace="17951be4-0012-4840-bbea-0cfedecb3fae"/>
    <xsd:import namespace="d5956e05-8692-4b6f-b296-843600bd528b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51be4-0012-4840-bbea-0cfedecb3f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56e05-8692-4b6f-b296-843600bd528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c503dbe-a0ba-435b-b7ca-61bee309546b}" ma:internalName="TaxCatchAll" ma:showField="CatchAllData" ma:web="d5956e05-8692-4b6f-b296-843600bd52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2359CB-D835-4E0A-A9EB-364616B0BB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C66D5E-E674-4665-BB41-DB65F4420F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951be4-0012-4840-bbea-0cfedecb3fae"/>
    <ds:schemaRef ds:uri="d5956e05-8692-4b6f-b296-843600bd528b"/>
    <ds:schemaRef ds:uri="985ec44e-1bab-4c0b-9df0-6ba128686f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f9e35db-544f-4f60-bdcc-5ea416e6dc70}" enabled="0" method="" siteId="{0f9e35db-544f-4f60-bdcc-5ea416e6dc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4324</TotalTime>
  <Words>1637</Words>
  <Application>Microsoft Macintosh PowerPoint</Application>
  <PresentationFormat>Custom</PresentationFormat>
  <Paragraphs>357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Roboto</vt:lpstr>
      <vt:lpstr>Roboto Condensed</vt:lpstr>
      <vt:lpstr>Roboto Light</vt:lpstr>
      <vt:lpstr>System Font Regular</vt:lpstr>
      <vt:lpstr>Trebuchet MS</vt:lpstr>
      <vt:lpstr>Office Theme</vt:lpstr>
      <vt:lpstr>PowerPoint Presentation</vt:lpstr>
      <vt:lpstr>PowerPoint Presentation</vt:lpstr>
      <vt:lpstr>O Problema Mundial das Drogas</vt:lpstr>
      <vt:lpstr>PowerPoint Presentation</vt:lpstr>
      <vt:lpstr>Mundo</vt:lpstr>
      <vt:lpstr>Mundo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África</vt:lpstr>
      <vt:lpstr>África</vt:lpstr>
      <vt:lpstr>África</vt:lpstr>
      <vt:lpstr>África</vt:lpstr>
      <vt:lpstr>África</vt:lpstr>
      <vt:lpstr>África</vt:lpstr>
      <vt:lpstr>Moçambique</vt:lpstr>
      <vt:lpstr>Moçambique</vt:lpstr>
      <vt:lpstr>Moçambique</vt:lpstr>
      <vt:lpstr>Moçambique</vt:lpstr>
      <vt:lpstr>Moçambique</vt:lpstr>
      <vt:lpstr>Moçambique</vt:lpstr>
      <vt:lpstr>Moçambique</vt:lpstr>
      <vt:lpstr>Moçambique</vt:lpstr>
      <vt:lpstr>Apoio do UNODC em Moçambique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Slides_Mapping Outcome Presentation</dc:title>
  <dc:creator>Belinda</dc:creator>
  <cp:keywords>DAE9CHg5ZKg,BAE4GFekjns</cp:keywords>
  <cp:lastModifiedBy>Microsoft Office User</cp:lastModifiedBy>
  <cp:revision>15</cp:revision>
  <dcterms:created xsi:type="dcterms:W3CDTF">2023-04-28T14:18:13Z</dcterms:created>
  <dcterms:modified xsi:type="dcterms:W3CDTF">2025-02-17T10:58:55Z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2023-04-28T00:00:00Z</vt:filetime>
  </property>
</Properties>
</file>