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70" r:id="rId2"/>
    <p:sldId id="256" r:id="rId3"/>
    <p:sldId id="257" r:id="rId4"/>
    <p:sldId id="259" r:id="rId5"/>
    <p:sldId id="265" r:id="rId6"/>
    <p:sldId id="267" r:id="rId7"/>
    <p:sldId id="268" r:id="rId8"/>
    <p:sldId id="266" r:id="rId9"/>
    <p:sldId id="269" r:id="rId10"/>
    <p:sldId id="271" r:id="rId11"/>
  </p:sldIdLst>
  <p:sldSz cx="12192000" cy="6858000"/>
  <p:notesSz cx="6797675" cy="992505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9AB00-A79C-49EB-ABC9-D08CDF5299F5}" type="datetimeFigureOut">
              <a:rPr lang="pt-PT" smtClean="0"/>
              <a:pPr/>
              <a:t>13/02/2025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7075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7075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C5A8F-0801-4088-AA5C-54446D42238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737138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C53ECC-A3F1-4EEE-965D-7892C5A0B011}" type="datetimeFigureOut">
              <a:rPr lang="pt-PT" smtClean="0"/>
              <a:pPr/>
              <a:t>13/02/2025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5CB70-D726-4680-8825-45DE859467B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4482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8573-1A45-4FAA-89BC-2D6A325E58F7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19518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3B61-D7D3-47DD-938D-4AAE85C3B790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7687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1DD6-4493-4CF2-B890-2F3E51665EE8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8669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9145-4263-4923-A2C8-17B5553746ED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93695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CB63-712C-41BB-8F67-66A1C6E87388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7190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2D26-9C42-4A87-A1D7-547E3AE9B88D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20848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D429A-EC57-44B1-95EC-D51CE37E14A6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8997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E44A-ABA1-4E85-AE0E-A6FBCE44BC90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6130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6BBC-0394-4BD1-9EBF-6A8F0B69F7CA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62743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27F6-5734-4F7B-85E2-22DC69BCB8C2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1922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86900-57C0-400D-9729-BCBBEE037687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3212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7275-20C2-4F57-89A0-AE203621ED2A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82401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4DAB8-2EB6-4012-AAD8-821940AF5891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987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FD480-7A91-4825-B2B4-AECB296C8EE7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66789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C464-8097-41AA-85F2-C341ADD26B9B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39940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316A4-DDCF-4338-B305-627CBB7CE4B7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79389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79F0A-477B-4947-83C8-CC0B44B0FA5D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8106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774BDDA5-1034-7B89-EAD6-5C7EAFBC3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1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61AD2CFD-8853-88B8-CF9A-BD758D39B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271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6D153-2D83-9108-44CB-0BB7022C4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9E926F8D-EFD3-78CE-6529-E46406316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10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315A9B79-A255-51F6-15B3-46870F630A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22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4385" y="457200"/>
            <a:ext cx="9144000" cy="2387600"/>
          </a:xfrm>
        </p:spPr>
        <p:txBody>
          <a:bodyPr>
            <a:normAutofit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  <a:tabLst>
                <a:tab pos="2971800" algn="ctr"/>
              </a:tabLst>
            </a:pPr>
            <a:r>
              <a:rPr kumimoji="0" lang="pt-PT" altLang="pt-PT" sz="7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br>
              <a:rPr kumimoji="0" lang="pt-PT" altLang="pt-PT" sz="7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pt-PT" altLang="pt-PT" sz="2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REPÚBLICA DE MOÇAMBIQUE</a:t>
            </a:r>
            <a:br>
              <a:rPr kumimoji="0" lang="pt-PT" altLang="pt-PT" sz="2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pt-PT" altLang="pt-PT" sz="2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_____</a:t>
            </a:r>
            <a:br>
              <a:rPr kumimoji="0" lang="pt-PT" altLang="pt-PT" sz="2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pt-PT" alt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GABINETE CENTRAL DE PREVENÇÃO E COMBATE À DROGA</a:t>
            </a:r>
            <a:endParaRPr lang="pt-PT" sz="1800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8" name="Picture 2" descr="Brasão de armas de Moçambiq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391" y="877888"/>
            <a:ext cx="833438" cy="67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2589212" y="3483567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3600" b="1" dirty="0">
                <a:solidFill>
                  <a:srgbClr val="C00000"/>
                </a:solidFill>
              </a:rPr>
              <a:t>Quadro Legal  Relativo a  Prevenção e Combate à Droga em Moçambique</a:t>
            </a:r>
            <a:endParaRPr lang="pt-PT" sz="3600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2</a:t>
            </a:fld>
            <a:endParaRPr lang="pt-PT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5113" algn="ctr"/>
                <a:tab pos="2971800" algn="ctr"/>
                <a:tab pos="5610225" algn="r"/>
              </a:tabLst>
            </a:pPr>
            <a:endParaRPr kumimoji="0" lang="pt-P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45720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5113" algn="ctr"/>
                <a:tab pos="2971800" algn="ctr"/>
                <a:tab pos="5610225" algn="r"/>
              </a:tabLst>
            </a:pPr>
            <a:br>
              <a:rPr kumimoji="0" lang="pt-P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5113" algn="ctr"/>
                <a:tab pos="2971800" algn="ctr"/>
                <a:tab pos="5610225" algn="r"/>
              </a:tabLst>
            </a:pPr>
            <a:endParaRPr kumimoji="0" lang="pt-P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45720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5113" algn="ctr"/>
                <a:tab pos="2971800" algn="ctr"/>
                <a:tab pos="5610225" algn="r"/>
              </a:tabLst>
            </a:pPr>
            <a:br>
              <a:rPr kumimoji="0" lang="pt-P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07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7544" y="897227"/>
            <a:ext cx="8915400" cy="4491487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t-BR" dirty="0"/>
              <a:t>     </a:t>
            </a:r>
          </a:p>
          <a:p>
            <a:pPr algn="just">
              <a:lnSpc>
                <a:spcPct val="150000"/>
              </a:lnSpc>
              <a:buNone/>
            </a:pPr>
            <a:r>
              <a:rPr lang="pt-BR" sz="3800" dirty="0"/>
              <a:t>      </a:t>
            </a: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A República de Moçambique em 1997, aprovou a </a:t>
            </a:r>
            <a:r>
              <a:rPr lang="pt-BR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Lei nº 3/97, de 13 de Março</a:t>
            </a:r>
            <a:r>
              <a:rPr lang="pt-BR" sz="3800" b="1" dirty="0">
                <a:latin typeface="Times New Roman" pitchFamily="18" charset="0"/>
                <a:cs typeface="Times New Roman" pitchFamily="18" charset="0"/>
              </a:rPr>
              <a:t>, que define e estabelece o regime jurídico aplicavél ao tráfico e consumo de Estupefacientes  e Substâncias Psicotropicas, Precursosres e Preparados ou outras substâncias de efeitos semilares.</a:t>
            </a:r>
            <a:endParaRPr lang="pt-PT" sz="3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pt-PT" sz="3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      Esta lei resulta da necessidade de transpor para o direito interno as normas e principios de Direito Internacional Público de modo a tornar exequíveis as disposições mais significativas das Convenções Internacionais, sobretudo da </a:t>
            </a:r>
            <a:r>
              <a:rPr lang="pt-BR" sz="3800" b="1" dirty="0">
                <a:latin typeface="Times New Roman" pitchFamily="18" charset="0"/>
                <a:cs typeface="Times New Roman" pitchFamily="18" charset="0"/>
              </a:rPr>
              <a:t>Convenção das Nações Undidas sobre o Táfico Ilícito de Esupefacientes e de Substancias Psicotrópicas de 1988</a:t>
            </a: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pt-PT" sz="3800" dirty="0">
              <a:latin typeface="Times New Roman" pitchFamily="18" charset="0"/>
              <a:cs typeface="Times New Roman" pitchFamily="18" charset="0"/>
            </a:endParaRPr>
          </a:p>
          <a:p>
            <a:pPr lvl="8">
              <a:lnSpc>
                <a:spcPct val="150000"/>
              </a:lnSpc>
              <a:buNone/>
            </a:pPr>
            <a:endParaRPr lang="pt-PT" dirty="0">
              <a:solidFill>
                <a:srgbClr val="002060"/>
              </a:solidFill>
            </a:endParaRPr>
          </a:p>
          <a:p>
            <a:pPr lvl="6"/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2032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4</a:t>
            </a:fld>
            <a:endParaRPr lang="pt-PT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022542" y="386367"/>
            <a:ext cx="9594202" cy="5988676"/>
          </a:xfrm>
        </p:spPr>
        <p:txBody>
          <a:bodyPr>
            <a:normAutofit lnSpcReduction="10000"/>
          </a:bodyPr>
          <a:lstStyle/>
          <a:p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A Lei nº 3/97, de 13 de Março, </a:t>
            </a:r>
            <a:r>
              <a:rPr lang="pt-BR" b="1" dirty="0">
                <a:latin typeface="Times New Roman" pitchFamily="18" charset="0"/>
                <a:cs typeface="Times New Roman" pitchFamily="18" charset="0"/>
              </a:rPr>
              <a:t>cria o  Gabinete Central de Prevenção e Combate à Droga (GCPCD)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que </a:t>
            </a:r>
            <a:r>
              <a:rPr lang="pt-PT" dirty="0">
                <a:latin typeface="Times New Roman" pitchFamily="18" charset="0"/>
                <a:cs typeface="Times New Roman" pitchFamily="18" charset="0"/>
              </a:rPr>
              <a:t>é um organismo central dependente do Conselho de Ministros e tem por objectivo essencial centralizar as informações que possam facilitar a investigação de tráfico ilícito de estupefacientes, substâncias psicotrópicas ou precursores, coordenar a planificação das acções tendentes à repressão daquele mesmo tráfico, colaborar, para esse fim, com as autoridades competentes de investigação e de repressão e cooperar com os serviços correspondentes de outros países. </a:t>
            </a:r>
          </a:p>
          <a:p>
            <a:pPr algn="just">
              <a:lnSpc>
                <a:spcPct val="150000"/>
              </a:lnSpc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Compete, ainda, ao GCPCD participar na formulação de políticas e estratégias visando a repressão do consumo e tráfico ilícitos de estupefacientes, substâncias psicotrópicas ou precursores. </a:t>
            </a:r>
            <a:r>
              <a:rPr lang="pt-PT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i="1" dirty="0">
                <a:latin typeface="Times New Roman" pitchFamily="18" charset="0"/>
                <a:cs typeface="Times New Roman" pitchFamily="18" charset="0"/>
              </a:rPr>
              <a:t>Dispõem os artigos 27, 28 e 29 o objectivo, as atribuições e as competências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).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O GCPCD </a:t>
            </a:r>
            <a:r>
              <a:rPr lang="pt-PT" dirty="0">
                <a:latin typeface="Times New Roman" pitchFamily="18" charset="0"/>
                <a:cs typeface="Times New Roman" pitchFamily="18" charset="0"/>
              </a:rPr>
              <a:t>é de âmbito nacional,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estando representado na cidade de Maputo e nas províncias  através dos </a:t>
            </a:r>
            <a:r>
              <a:rPr lang="pt-BR" i="1" dirty="0">
                <a:latin typeface="Times New Roman" pitchFamily="18" charset="0"/>
                <a:cs typeface="Times New Roman" pitchFamily="18" charset="0"/>
              </a:rPr>
              <a:t>Gabinetes Provincais de Prevenção e Combate à Droga.</a:t>
            </a:r>
            <a:endParaRPr lang="pt-PT" i="1" dirty="0">
              <a:latin typeface="Times New Roman" pitchFamily="18" charset="0"/>
              <a:cs typeface="Times New Roman" pitchFamily="18" charset="0"/>
            </a:endParaRP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699361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6588" y="1268053"/>
            <a:ext cx="9856965" cy="500395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BR" sz="800" dirty="0"/>
              <a:t> </a:t>
            </a:r>
            <a:br>
              <a:rPr lang="pt-PT" sz="800" dirty="0"/>
            </a:br>
            <a:r>
              <a:rPr lang="pt-BR" sz="2200" b="1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pt-BR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Decreto nº 28/2023, de 24 de Maio, aprova o Estatuto Orgânico do GCPCD</a:t>
            </a:r>
            <a:r>
              <a:rPr lang="pt-BR" sz="2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200" dirty="0">
                <a:latin typeface="Times New Roman" pitchFamily="18" charset="0"/>
                <a:cs typeface="Times New Roman" pitchFamily="18" charset="0"/>
              </a:rPr>
              <a:t>revogando o Decreto nº 41/97, de 18 de Novembro.</a:t>
            </a:r>
            <a:br>
              <a:rPr lang="pt-PT" sz="2200" dirty="0">
                <a:latin typeface="Times New Roman" pitchFamily="18" charset="0"/>
                <a:cs typeface="Times New Roman" pitchFamily="18" charset="0"/>
              </a:rPr>
            </a:br>
            <a:r>
              <a:rPr lang="pt-BR" sz="22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pt-PT" sz="2200" dirty="0">
                <a:latin typeface="Times New Roman" pitchFamily="18" charset="0"/>
                <a:cs typeface="Times New Roman" pitchFamily="18" charset="0"/>
              </a:rPr>
            </a:br>
            <a:r>
              <a:rPr lang="pt-BR" sz="2200" dirty="0">
                <a:latin typeface="Times New Roman" pitchFamily="18" charset="0"/>
                <a:cs typeface="Times New Roman" pitchFamily="18" charset="0"/>
              </a:rPr>
              <a:t>Nos termos do artigo 9 deste Decreto, o GCPCD é composto pelos representantes das áreas que superintendem os seguintes sectores: </a:t>
            </a:r>
            <a:r>
              <a:rPr lang="pt-PT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Acção Social;</a:t>
            </a:r>
            <a:r>
              <a:rPr lang="pt-PT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Educação;</a:t>
            </a:r>
            <a:r>
              <a:rPr lang="pt-PT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Desportos;</a:t>
            </a:r>
            <a:r>
              <a:rPr lang="pt-PT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Juventude;</a:t>
            </a:r>
            <a:r>
              <a:rPr lang="pt-PT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Saúde;</a:t>
            </a:r>
            <a:r>
              <a:rPr lang="pt-PT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Transportes e Comunicações;</a:t>
            </a:r>
            <a:r>
              <a:rPr lang="pt-PT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Indústria e Comércio (INAE);</a:t>
            </a:r>
            <a:r>
              <a:rPr lang="pt-PT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Agricultura;</a:t>
            </a:r>
            <a:r>
              <a:rPr lang="pt-PT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Cultura e Tirismo;</a:t>
            </a:r>
            <a:r>
              <a:rPr lang="pt-PT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Economia e Finanças;</a:t>
            </a:r>
            <a:r>
              <a:rPr lang="pt-PT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Justiça;</a:t>
            </a:r>
            <a:r>
              <a:rPr lang="pt-PT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Interior;</a:t>
            </a:r>
            <a:r>
              <a:rPr lang="pt-PT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Defesa Nacional;</a:t>
            </a:r>
            <a:r>
              <a:rPr lang="pt-PT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Procuradoria Geral da República;</a:t>
            </a:r>
            <a:r>
              <a:rPr lang="pt-PT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Negócios Estrangeiros e Cooperação;</a:t>
            </a:r>
            <a:r>
              <a:rPr lang="pt-PT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Ciência, Tecnologia e Ensino Superior; e</a:t>
            </a:r>
            <a:r>
              <a:rPr lang="pt-PT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Ensino técnico Profissional</a:t>
            </a:r>
            <a:br>
              <a:rPr lang="pt-PT" sz="2200" i="1" dirty="0">
                <a:latin typeface="Times New Roman" pitchFamily="18" charset="0"/>
                <a:cs typeface="Times New Roman" pitchFamily="18" charset="0"/>
              </a:rPr>
            </a:br>
            <a:r>
              <a:rPr lang="pt-BR" sz="2200" i="1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pt-PT" sz="2200" dirty="0"/>
            </a:br>
            <a:endParaRPr lang="pt-PT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47108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1061991"/>
            <a:ext cx="8911687" cy="4566077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br>
              <a:rPr lang="pt-BR" sz="2000" dirty="0"/>
            </a:b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O artigo 10 do Estatuto Orgânico do GCPCD, estabelece os órgãos que funcinam na instituição,  definindo  a natureza, compentências, composição  e funcionamento de cada um, nomeadamente:</a:t>
            </a:r>
            <a:br>
              <a:rPr lang="pt-BR" sz="2000" dirty="0">
                <a:latin typeface="Times New Roman" pitchFamily="18" charset="0"/>
                <a:cs typeface="Times New Roman" pitchFamily="18" charset="0"/>
              </a:rPr>
            </a:br>
            <a:br>
              <a:rPr lang="pt-PT" sz="2000" dirty="0">
                <a:latin typeface="Times New Roman" pitchFamily="18" charset="0"/>
                <a:cs typeface="Times New Roman" pitchFamily="18" charset="0"/>
              </a:rPr>
            </a:b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O Conselho de Direcção;</a:t>
            </a:r>
            <a:br>
              <a:rPr lang="pt-PT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- O Conselho Técnico;</a:t>
            </a:r>
            <a:br>
              <a:rPr lang="pt-PT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- O Conselho Consultivo; e</a:t>
            </a:r>
            <a:br>
              <a:rPr lang="pt-PT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- O Conselho de Prevenção e Combate à Droga</a:t>
            </a:r>
            <a:endParaRPr lang="pt-PT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40210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7</a:t>
            </a:fld>
            <a:endParaRPr lang="pt-PT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592925" y="624109"/>
            <a:ext cx="8911687" cy="517138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O artigo 18 do Estatuto Orgânico do GCPCD, estabelece  a estrutura  de funcionamento  da institução,  que </a:t>
            </a:r>
            <a:r>
              <a:rPr lang="pt-PT" sz="2000" dirty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a seguinte:</a:t>
            </a:r>
            <a:endParaRPr lang="pt-PT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-  Serviços Centrais de Prevenção e Combate à Droga;</a:t>
            </a:r>
            <a:endParaRPr lang="pt-PT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-  Serviços Centrais de Educação Pública e Divulgação; </a:t>
            </a:r>
            <a:endParaRPr lang="pt-PT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-  Serviços Centrais de Estudos, Planificação e Cooperaçã;</a:t>
            </a:r>
            <a:endParaRPr lang="pt-PT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Departamento de Informática, Documentação, Comunicação e Imagem;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Departamento Jurídico;</a:t>
            </a:r>
            <a:endParaRPr lang="pt-PT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-  Departamento de Administração e Finanças;</a:t>
            </a:r>
            <a:endParaRPr lang="pt-PT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-  Departamento de Recursos Humanos; e </a:t>
            </a:r>
            <a:endParaRPr lang="pt-PT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-  Repartição de Aquisiçoes.</a:t>
            </a:r>
            <a:endParaRPr lang="pt-PT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329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3498" y="996191"/>
            <a:ext cx="9344696" cy="376899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pt-BR" sz="2800" dirty="0"/>
            </a:br>
            <a:r>
              <a:rPr lang="pt-BR" sz="2200" dirty="0">
                <a:latin typeface="Times New Roman" pitchFamily="18" charset="0"/>
                <a:cs typeface="Times New Roman" pitchFamily="18" charset="0"/>
              </a:rPr>
              <a:t>O Estatuto Orgânico do GCPCD, no artigo 27, estabelece que a intituição localmente se representa pelos Gabinetes Provinciais de Prevenção e Combate à Droga</a:t>
            </a:r>
            <a:br>
              <a:rPr lang="pt-PT" sz="2200" dirty="0">
                <a:latin typeface="Times New Roman" pitchFamily="18" charset="0"/>
                <a:cs typeface="Times New Roman" pitchFamily="18" charset="0"/>
              </a:rPr>
            </a:br>
            <a:r>
              <a:rPr lang="pt-BR" sz="22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pt-PT" sz="2200" dirty="0">
                <a:latin typeface="Times New Roman" pitchFamily="18" charset="0"/>
                <a:cs typeface="Times New Roman" pitchFamily="18" charset="0"/>
              </a:rPr>
            </a:br>
            <a:r>
              <a:rPr lang="pt-BR" sz="2200" dirty="0">
                <a:latin typeface="Times New Roman" pitchFamily="18" charset="0"/>
                <a:cs typeface="Times New Roman" pitchFamily="18" charset="0"/>
              </a:rPr>
              <a:t>Por Despacho da Directora do GCPCD, de 29 de Novembro de 2023, foi aprovado o </a:t>
            </a:r>
            <a:r>
              <a:rPr lang="pt-BR" sz="2200" b="1" dirty="0">
                <a:latin typeface="Times New Roman" pitchFamily="18" charset="0"/>
                <a:cs typeface="Times New Roman" pitchFamily="18" charset="0"/>
              </a:rPr>
              <a:t>Regulamento Interno do GCPCD que regulamenta o funcionamento da instituição</a:t>
            </a:r>
            <a:r>
              <a:rPr lang="pt-BR" sz="2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pt-PT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09936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1409" y="1396842"/>
            <a:ext cx="8911687" cy="3046369"/>
          </a:xfrm>
        </p:spPr>
        <p:txBody>
          <a:bodyPr>
            <a:normAutofit/>
          </a:bodyPr>
          <a:lstStyle/>
          <a:p>
            <a:br>
              <a:rPr lang="pt-PT" b="1" i="1" dirty="0"/>
            </a:br>
            <a:r>
              <a:rPr lang="pt-PT" b="1" i="1" dirty="0">
                <a:solidFill>
                  <a:srgbClr val="FF0000"/>
                </a:solidFill>
              </a:rPr>
              <a:t>“Investir na Prevenção do Consumo de Drogas é Tarefas de Todos!”</a:t>
            </a:r>
            <a:br>
              <a:rPr lang="pt-PT" dirty="0">
                <a:solidFill>
                  <a:srgbClr val="FF0000"/>
                </a:solidFill>
              </a:rPr>
            </a:br>
            <a:endParaRPr lang="pt-PT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9</a:t>
            </a:fld>
            <a:endParaRPr lang="pt-P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676</TotalTime>
  <Words>647</Words>
  <Application>Microsoft Office PowerPoint</Application>
  <PresentationFormat>Ecrã Panorâmico</PresentationFormat>
  <Paragraphs>37</Paragraphs>
  <Slides>10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7" baseType="lpstr">
      <vt:lpstr>Arial</vt:lpstr>
      <vt:lpstr>Bookman Old Style</vt:lpstr>
      <vt:lpstr>Calibri</vt:lpstr>
      <vt:lpstr>Century Gothic</vt:lpstr>
      <vt:lpstr>Times New Roman</vt:lpstr>
      <vt:lpstr>Wingdings 3</vt:lpstr>
      <vt:lpstr>Wisp</vt:lpstr>
      <vt:lpstr>Apresentação do PowerPoint</vt:lpstr>
      <vt:lpstr>  REPÚBLICA DE MOÇAMBIQUE _____ GABINETE CENTRAL DE PREVENÇÃO E COMBATE À DROGA</vt:lpstr>
      <vt:lpstr>Apresentação do PowerPoint</vt:lpstr>
      <vt:lpstr>Apresentação do PowerPoint</vt:lpstr>
      <vt:lpstr>  O Decreto nº 28/2023, de 24 de Maio, aprova o Estatuto Orgânico do GCPCD, revogando o Decreto nº 41/97, de 18 de Novembro.   Nos termos do artigo 9 deste Decreto, o GCPCD é composto pelos representantes das áreas que superintendem os seguintes sectores:  Acção Social; Educação; Desportos; Juventude; Saúde; Transportes e Comunicações; Indústria e Comércio (INAE); Agricultura; Cultura e Tirismo; Economia e Finanças; Justiça; Interior; Defesa Nacional; Procuradoria Geral da República; Negócios Estrangeiros e Cooperação; Ciência, Tecnologia e Ensino Superior; e Ensino técnico Profissional   </vt:lpstr>
      <vt:lpstr> O artigo 10 do Estatuto Orgânico do GCPCD, estabelece os órgãos que funcinam na instituição,  definindo  a natureza, compentências, composição  e funcionamento de cada um, nomeadamente:  - O Conselho de Direcção; - O Conselho Técnico; - O Conselho Consultivo; e - O Conselho de Prevenção e Combate à Droga</vt:lpstr>
      <vt:lpstr> </vt:lpstr>
      <vt:lpstr> O Estatuto Orgânico do GCPCD, no artigo 27, estabelece que a intituição localmente se representa pelos Gabinetes Provinciais de Prevenção e Combate à Droga   Por Despacho da Directora do GCPCD, de 29 de Novembro de 2023, foi aprovado o Regulamento Interno do GCPCD que regulamenta o funcionamento da instituição.</vt:lpstr>
      <vt:lpstr> “Investir na Prevenção do Consumo de Drogas é Tarefas de Todos!” </vt:lpstr>
      <vt:lpstr>Apresentação do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REPÚBLICA DE MOÇAMBIQUE _____ GABINETE CENTRAL DE PREVENÇÃO E COMBATE À DROGA</dc:title>
  <dc:creator>HP</dc:creator>
  <cp:lastModifiedBy>HP</cp:lastModifiedBy>
  <cp:revision>51</cp:revision>
  <cp:lastPrinted>2025-01-10T10:06:09Z</cp:lastPrinted>
  <dcterms:created xsi:type="dcterms:W3CDTF">2023-12-01T06:14:10Z</dcterms:created>
  <dcterms:modified xsi:type="dcterms:W3CDTF">2025-02-13T07:11:30Z</dcterms:modified>
</cp:coreProperties>
</file>