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73" r:id="rId2"/>
    <p:sldId id="256" r:id="rId3"/>
    <p:sldId id="257" r:id="rId4"/>
    <p:sldId id="259" r:id="rId5"/>
    <p:sldId id="265" r:id="rId6"/>
    <p:sldId id="267" r:id="rId7"/>
    <p:sldId id="268" r:id="rId8"/>
    <p:sldId id="266" r:id="rId9"/>
    <p:sldId id="261" r:id="rId10"/>
    <p:sldId id="264" r:id="rId11"/>
    <p:sldId id="262" r:id="rId12"/>
    <p:sldId id="263" r:id="rId13"/>
    <p:sldId id="270" r:id="rId14"/>
    <p:sldId id="269" r:id="rId15"/>
    <p:sldId id="271" r:id="rId16"/>
    <p:sldId id="272" r:id="rId17"/>
    <p:sldId id="274" r:id="rId18"/>
  </p:sldIdLst>
  <p:sldSz cx="12192000" cy="6858000"/>
  <p:notesSz cx="6797675" cy="992505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9AB00-A79C-49EB-ABC9-D08CDF5299F5}" type="datetimeFigureOut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C5A8F-0801-4088-AA5C-54446D42238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3713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53ECC-A3F1-4EEE-965D-7892C5A0B011}" type="datetimeFigureOut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5CB70-D726-4680-8825-45DE859467B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448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5CB70-D726-4680-8825-45DE859467B8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7711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8573-1A45-4FAA-89BC-2D6A325E58F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951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3B61-D7D3-47DD-938D-4AAE85C3B790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768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1DD6-4493-4CF2-B890-2F3E51665EE8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8669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9145-4263-4923-A2C8-17B5553746E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3695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CCB63-712C-41BB-8F67-66A1C6E87388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190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2D26-9C42-4A87-A1D7-547E3AE9B88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0848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D429A-EC57-44B1-95EC-D51CE37E14A6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8997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E44A-ABA1-4E85-AE0E-A6FBCE44BC90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13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6BBC-0394-4BD1-9EBF-6A8F0B69F7CA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274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27F6-5734-4F7B-85E2-22DC69BCB8C2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192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86900-57C0-400D-9729-BCBBEE03768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212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37275-20C2-4F57-89A0-AE203621ED2A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240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4DAB8-2EB6-4012-AAD8-821940AF5891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987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FD480-7A91-4825-B2B4-AECB296C8EE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678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9C464-8097-41AA-85F2-C341ADD26B9B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994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16A4-DDCF-4338-B305-627CBB7CE4B7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938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79F0A-477B-4947-83C8-CC0B44B0FA5D}" type="datetime1">
              <a:rPr lang="pt-PT" smtClean="0"/>
              <a:pPr/>
              <a:t>13/02/2025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987E56-E1AC-439B-B25F-D338C07D413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810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EAE8399-54F0-4F3C-368D-22061AC3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E1C8CF5-0E52-BCE9-7B73-12F8207ACA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39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741" y="400174"/>
            <a:ext cx="8911687" cy="54210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1800" b="1" dirty="0"/>
              <a:t>Princípio da participação da sociedade civil</a:t>
            </a:r>
            <a:br>
              <a:rPr lang="pt-PT" sz="1800" dirty="0"/>
            </a:br>
            <a:r>
              <a:rPr lang="pt-BR" sz="1800" dirty="0">
                <a:latin typeface="Times New Roman" pitchFamily="18" charset="0"/>
                <a:cs typeface="Times New Roman" pitchFamily="18" charset="0"/>
              </a:rPr>
              <a:t>Permite a intervenção de actores oriundos da sociedade civil, implicando: (1) Apoio às iniciativas da sociedade civil, nomeadamente ONGs, comunidades locais, instituições religiosas, entre outras, nos domínios da prevenção primária, secundária e terciária; (2) Incentivo e valorização da participação dos cidadãos na denúncia de situações relacionadas com o tráfico e consumo ilícito de droga e criminalidade conexa; (3) encorajar  a  sociedade civil para que se empenhe nas áreas de tratamento e reinserção social de toxicodependentes, por via da comparticipação das famílias; e (4) sensibilização das famílias, dos professores, dos estudantes, dos profissionais de comunicação social e sobretudo dos jovens e adolescentes sobre as consequências nefastas do tráfico e consumo de droga e da toxicodependência.</a:t>
            </a:r>
            <a:br>
              <a:rPr lang="pt-PT" sz="1800" dirty="0"/>
            </a:br>
            <a:r>
              <a:rPr lang="pt-PT" sz="1800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4711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483" y="624109"/>
            <a:ext cx="9595130" cy="56092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A conjugação destes princípios estruturantes de actuação sobre a problemática da droga e toxicodependência resultou na adopção de duas (2) políticas de Estado, sendo : 1 - a primazia das acções de prevenção à toxicodependência e 2 - o reforço das acções de combate ao tráfico ilícito de drogas, ao branqueamento de capitais e a criminalidade conexa; cujos objectivos gerais são: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Prevenção ao tráfico e consumo ilícitos de drogas;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Redução de danos à saúde dos usuários de droga;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Reforço do combate ao tráfico ilícito de drogas;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Garantia da segurança, tranquilidade e ordens públicas;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Prevenção e combate ao branqueamento de capitais;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Controlo e fiscalização da importação de substâncias precursoras;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Tratamento dos usuários de droga; e 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Reinserção social dos usuários de droga.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82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4" y="365125"/>
            <a:ext cx="9438320" cy="5391731"/>
          </a:xfrm>
        </p:spPr>
        <p:txBody>
          <a:bodyPr>
            <a:normAutofit/>
          </a:bodyPr>
          <a:lstStyle/>
          <a:p>
            <a:pPr lvl="0"/>
            <a:r>
              <a:rPr lang="pt-PT" sz="1600" b="1" dirty="0"/>
              <a:t>             </a:t>
            </a:r>
            <a:br>
              <a:rPr lang="pt-PT" sz="1600" b="1" dirty="0"/>
            </a:br>
            <a:r>
              <a:rPr lang="pt-PT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pt-PT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Estratégia Nacional Sobre Drogas Ilícitas e Outras Substâncias </a:t>
            </a:r>
            <a:r>
              <a:rPr lang="pt-PT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Psicoativas</a:t>
            </a:r>
            <a:br>
              <a:rPr lang="pt-PT" sz="1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O nosso País, aprovou em 2014, a Estratégia Nacional Sobre Drogas Ilícitas e Outras Substâncias </a:t>
            </a:r>
            <a:r>
              <a:rPr lang="pt-PT" sz="1800" dirty="0" err="1">
                <a:latin typeface="Times New Roman" pitchFamily="18" charset="0"/>
                <a:cs typeface="Times New Roman" pitchFamily="18" charset="0"/>
              </a:rPr>
              <a:t>Psicoativas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, com vigência de 2014 a 2023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A Estratégia Nacional Sobre Drogas Ilícitas e Outras Substâncias </a:t>
            </a:r>
            <a:r>
              <a:rPr lang="pt-PT" sz="1800" dirty="0" err="1">
                <a:latin typeface="Times New Roman" pitchFamily="18" charset="0"/>
                <a:cs typeface="Times New Roman" pitchFamily="18" charset="0"/>
              </a:rPr>
              <a:t>Psicoativas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, tem como objectivos: 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b="1" dirty="0">
                <a:latin typeface="Times New Roman" pitchFamily="18" charset="0"/>
                <a:cs typeface="Times New Roman" pitchFamily="18" charset="0"/>
              </a:rPr>
              <a:t>Primeiro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- Estabelecer um instrumento orientador para a implementação da Política e Estratégias de Prevenção e Combate ao Tráfico e Consumo Ilícitos de Drogas;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b="1" dirty="0">
                <a:latin typeface="Times New Roman" pitchFamily="18" charset="0"/>
                <a:cs typeface="Times New Roman" pitchFamily="18" charset="0"/>
              </a:rPr>
              <a:t>Segundo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- Definir as áreas e acções prioritárias de intervenção, bem como as responsabilidades de cada uma das instituições que directa ou indirectamente participam na implementação do processo de prevenção e combate à droga;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b="1" dirty="0">
                <a:latin typeface="Times New Roman" pitchFamily="18" charset="0"/>
                <a:cs typeface="Times New Roman" pitchFamily="18" charset="0"/>
              </a:rPr>
              <a:t>Terceiro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- Definir os mecanismos de coordenação interinstitucional dos procedimentos conducentes a poder-se enfrentar os desafios de prevenção e combate à droga.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6567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377446"/>
          </a:xfrm>
        </p:spPr>
        <p:txBody>
          <a:bodyPr>
            <a:noAutofit/>
          </a:bodyPr>
          <a:lstStyle/>
          <a:p>
            <a:r>
              <a:rPr lang="pt-PT" sz="1800">
                <a:latin typeface="Times New Roman" pitchFamily="18" charset="0"/>
                <a:cs typeface="Times New Roman" pitchFamily="18" charset="0"/>
              </a:rPr>
              <a:t>A  Estratégia 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Nacional Sobre Drogas Ilícitas e Outras Substâncias </a:t>
            </a:r>
            <a:r>
              <a:rPr lang="pt-PT" sz="1800" dirty="0" err="1">
                <a:latin typeface="Times New Roman" pitchFamily="18" charset="0"/>
                <a:cs typeface="Times New Roman" pitchFamily="18" charset="0"/>
              </a:rPr>
              <a:t>Psicoativas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define 6 áreas estratégicas, nomeadamente: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Melhoria do desempenho das instituições responsáveis pela prevenção à toxicodependência e controlo ao narcotráfico;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 Aprimoramento dos instrumentos nucleares concernentes à Política e legislação sobre drogas;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 Redução da procura e da oferta de drogas ilícitas (Prevenção de forma transversal, fiscalização e combate ao narcotráfico);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- Mitigação do consumo abusivo e nocivo de bebidas alcoólicas, tabaco e outras substâncias aditivas (numa abordagem holística);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- Redução de danos, tratamento, reabilitação e reinserção social dos </a:t>
            </a:r>
            <a:r>
              <a:rPr lang="pt-PT" sz="1800" dirty="0" err="1">
                <a:latin typeface="Times New Roman" pitchFamily="18" charset="0"/>
                <a:cs typeface="Times New Roman" pitchFamily="18" charset="0"/>
              </a:rPr>
              <a:t>toxiocodependentes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 (com base em evidências, ética e direitos humanos); e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- Investigação/pesquisa e cooperação em torno de matérias atinentes às drogas.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294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652" y="997596"/>
            <a:ext cx="8911687" cy="5055473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pt-PT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Os instrumentos legais relativos a problemática da droga em Moçambique, sobretudo: - a </a:t>
            </a:r>
            <a: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Lei nº 3/97, de 13 de Março</a:t>
            </a: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b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 Política e Estratégia da Prevenção e Combate à Droga</a:t>
            </a: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;</a:t>
            </a:r>
            <a: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  </a:t>
            </a:r>
            <a:b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Estratégia Nacional Sobre Drogas Ilícitas e Outras Substâncias </a:t>
            </a:r>
            <a:r>
              <a:rPr lang="pt-PT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Psicoativas</a:t>
            </a: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b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requerem  uma profunda actualização por forma a adequa-los </a:t>
            </a:r>
            <a:r>
              <a:rPr lang="pt-BR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pt-PT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conjunturas actuais  tanto no plano   nacional  como   internacional.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343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016" y="1783207"/>
            <a:ext cx="8911687" cy="2994853"/>
          </a:xfrm>
        </p:spPr>
        <p:txBody>
          <a:bodyPr/>
          <a:lstStyle/>
          <a:p>
            <a:r>
              <a:rPr lang="pt-PT" b="1" i="1" dirty="0">
                <a:solidFill>
                  <a:srgbClr val="FF0000"/>
                </a:solidFill>
              </a:rPr>
              <a:t>“Investir na Prevenção do Consumo de Drogas é Tarefas de Todos!”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15</a:t>
            </a:fld>
            <a:endParaRPr lang="pt-P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2772" y="1937755"/>
            <a:ext cx="8911687" cy="1280890"/>
          </a:xfrm>
        </p:spPr>
        <p:txBody>
          <a:bodyPr/>
          <a:lstStyle/>
          <a:p>
            <a:pPr algn="ctr"/>
            <a:r>
              <a:rPr lang="pt-P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MUITO  OBRIGADO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8849AC3-79BE-419C-7D13-FB02477A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17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5F82FB6-53A8-3DE5-B214-44C415CB94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4385" y="457200"/>
            <a:ext cx="9144000" cy="2387600"/>
          </a:xfrm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2971800" algn="ctr"/>
              </a:tabLst>
            </a:pPr>
            <a:r>
              <a:rPr kumimoji="0" lang="pt-PT" altLang="pt-PT" sz="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br>
              <a:rPr kumimoji="0" lang="pt-PT" altLang="pt-PT" sz="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REPÚBLICA DE MOÇAMBIQUE</a:t>
            </a:r>
            <a:b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PT" altLang="pt-PT" sz="2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_____</a:t>
            </a:r>
            <a:br>
              <a:rPr kumimoji="0" lang="pt-PT" altLang="pt-PT" sz="2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pt-PT" altLang="pt-P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GABINETE CENTRAL DE PREVENÇÃO E COMBATE À DROGA</a:t>
            </a:r>
            <a:endParaRPr lang="pt-PT" sz="18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pic>
        <p:nvPicPr>
          <p:cNvPr id="8" name="Picture 2" descr="Brasão de armas de Moçambiq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391" y="877888"/>
            <a:ext cx="833438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589212" y="3483567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3600" b="1" dirty="0">
                <a:solidFill>
                  <a:srgbClr val="C00000"/>
                </a:solidFill>
              </a:rPr>
              <a:t>Politicas e estrategias de prevencao e combate ao trafico de drogas </a:t>
            </a:r>
            <a:endParaRPr lang="pt-PT" sz="36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2</a:t>
            </a:fld>
            <a:endParaRPr lang="pt-PT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endParaRPr kumimoji="0" lang="pt-P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4572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br>
              <a:rPr kumimoji="0" lang="pt-P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endParaRPr kumimoji="0" lang="pt-P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4572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5113" algn="ctr"/>
                <a:tab pos="2971800" algn="ctr"/>
                <a:tab pos="5610225" algn="r"/>
              </a:tabLst>
            </a:pPr>
            <a:br>
              <a:rPr kumimoji="0" lang="pt-P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0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7544" y="897227"/>
            <a:ext cx="8915400" cy="44914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/>
              <a:t>     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pt-B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Política e Estratégia da Prevenção e Combate à Droga</a:t>
            </a:r>
            <a:endParaRPr lang="pt-PT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      Através da Resolução nº 15/2003, de 4 de Abril, do Conselho de Ministros, Moçambique  aprovou a </a:t>
            </a:r>
            <a:r>
              <a:rPr lang="pt-B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Política e Estratégia da Prevenção e Combate à Droga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, instrumento que permitiu estabelecer   os princípios da política e estratégias de prevenção e combate ao tráfico e consumo de drogas ilícitas no país, abrindo caminho para a adopção de medidas que permitem a intervenção organizada, articulada e coordenada das instituições do Estado, das ONGs anti-drogas, das confissões religiosas, das comunidades locais e da sociedade em geral, neste domínio</a:t>
            </a:r>
          </a:p>
          <a:p>
            <a:pPr>
              <a:lnSpc>
                <a:spcPct val="150000"/>
              </a:lnSpc>
            </a:pPr>
            <a:endParaRPr lang="pt-PT" dirty="0"/>
          </a:p>
          <a:p>
            <a:pPr lvl="8">
              <a:lnSpc>
                <a:spcPct val="150000"/>
              </a:lnSpc>
              <a:buNone/>
            </a:pPr>
            <a:endParaRPr lang="pt-PT" dirty="0">
              <a:solidFill>
                <a:srgbClr val="002060"/>
              </a:solidFill>
            </a:endParaRPr>
          </a:p>
          <a:p>
            <a:pPr lvl="6">
              <a:lnSpc>
                <a:spcPct val="150000"/>
              </a:lnSpc>
            </a:pP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3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4203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4</a:t>
            </a:fld>
            <a:endParaRPr lang="pt-PT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22542" y="386367"/>
            <a:ext cx="9594202" cy="5988676"/>
          </a:xfrm>
        </p:spPr>
        <p:txBody>
          <a:bodyPr>
            <a:normAutofit/>
          </a:bodyPr>
          <a:lstStyle/>
          <a:p>
            <a:endParaRPr lang="pt-BR" dirty="0"/>
          </a:p>
          <a:p>
            <a:pPr>
              <a:lnSpc>
                <a:spcPct val="150000"/>
              </a:lnSpc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Os  princípios de política adoptados são: (i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) princípio de prevenção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(ii)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princípio humanista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(iii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) princício de cooperação internacional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(iv)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princípio do pragmatismo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(v)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princípio de segurança nas acções de combate à droga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(vi)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princípio da coordenação integrada e da racionalização dos meios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; e (vii) </a:t>
            </a:r>
            <a:r>
              <a:rPr lang="pt-BR" i="1" dirty="0">
                <a:latin typeface="Times New Roman" pitchFamily="18" charset="0"/>
                <a:cs typeface="Times New Roman" pitchFamily="18" charset="0"/>
              </a:rPr>
              <a:t>princípio da participação da sociedade civil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Estes princípios resultam do reconhecimento da complexidade do problema do tráfico e consumo de drogas ilícitas e da toxicodependência, procurando estabelecer um quadro de uma abordagem mais equilibrada e inclusiva na perspectiva de repressão do tráfico e consumo e a mitigação de danos causados pelo consumo e abuso de drogas</a:t>
            </a:r>
            <a:r>
              <a:rPr lang="pt-BR" dirty="0"/>
              <a:t>.</a:t>
            </a:r>
            <a:endParaRPr lang="pt-PT" dirty="0"/>
          </a:p>
          <a:p>
            <a:pPr>
              <a:buNone/>
            </a:pP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9936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647" y="624110"/>
            <a:ext cx="9856965" cy="562214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sz="800" dirty="0"/>
              <a:t> </a:t>
            </a:r>
            <a:br>
              <a:rPr lang="pt-PT" sz="800" dirty="0"/>
            </a:b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O princípio da prevenção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Este princípio prioriza interevenções de carácter preventivo visando reduzir a procura de drogas através de acções adequadas de formação e informação da comunidade ou de determinados grupos alvos.  </a:t>
            </a: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pt-BR" sz="2000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O princípio humanista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Remete a promoção e garantia de acesso ao tratamento através dos serviços públicos de atendimento e prestação de cuidados de saúde aos toxidependentes; bem como a adopção de políticas de redução de danos; e o incentivo a efectiva reinserção social e profissional dos usuários da droga, para além de assegurar a qualidade dos serviços prestados pelas instituições do tratamento, recuperação e reinserção social. </a:t>
            </a: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br>
              <a:rPr lang="pt-PT" sz="1800" dirty="0"/>
            </a:br>
            <a:br>
              <a:rPr lang="pt-PT" sz="1800" dirty="0"/>
            </a:br>
            <a:br>
              <a:rPr lang="pt-PT" sz="1800" dirty="0"/>
            </a:br>
            <a:br>
              <a:rPr lang="pt-PT" dirty="0"/>
            </a:br>
            <a:r>
              <a:rPr lang="pt-BR" dirty="0"/>
              <a:t> </a:t>
            </a:r>
            <a:br>
              <a:rPr lang="pt-PT" dirty="0"/>
            </a:br>
            <a:endParaRPr lang="pt-PT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710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528" y="611231"/>
            <a:ext cx="8911687" cy="477213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t-BR" sz="2400" dirty="0"/>
            </a:br>
            <a:r>
              <a:rPr lang="pt-BR" sz="2400" b="1" dirty="0"/>
              <a:t> </a:t>
            </a:r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O princípio da </a:t>
            </a:r>
            <a:r>
              <a:rPr lang="pt-PT" sz="2000" b="1" dirty="0">
                <a:latin typeface="Times New Roman" pitchFamily="18" charset="0"/>
                <a:cs typeface="Times New Roman" pitchFamily="18" charset="0"/>
              </a:rPr>
              <a:t>cooperação internacional </a:t>
            </a:r>
            <a:br>
              <a:rPr lang="pt-PT" sz="2000" dirty="0">
                <a:latin typeface="Times New Roman" pitchFamily="18" charset="0"/>
                <a:cs typeface="Times New Roman" pitchFamily="18" charset="0"/>
              </a:rPr>
            </a:br>
            <a:r>
              <a:rPr lang="pt-PT" sz="2000" dirty="0">
                <a:latin typeface="Times New Roman" pitchFamily="18" charset="0"/>
                <a:cs typeface="Times New Roman" pitchFamily="18" charset="0"/>
              </a:rPr>
              <a:t>Sendo o tráfico de drogas um problema de dimensão global, a valorização de intervenção, em concerto com outros Estados e actores externos, a definição e concretização de iniciativas conjuntas face ao problema comum, norteiam este princípio. Os principais objectivos da cooperação internacional são: (1) valorização da participação activa do país no desenvolvimento de iniciativas de cooperação no quadro da responsabilidade partilhada; (2) harmonização das políticas nacionais com as directrizes adoptadas ao nível da ONU, UA, SADC e CPLP; e (3) valorização e promoção de iniciativas de cooperação bilateral e multilateral, em especial com os países vizinhos. </a:t>
            </a:r>
            <a:br>
              <a:rPr lang="pt-PT" sz="2400" dirty="0"/>
            </a:br>
            <a:r>
              <a:rPr lang="pt-BR" sz="2400" dirty="0"/>
              <a:t> </a:t>
            </a:r>
            <a:br>
              <a:rPr lang="pt-PT" sz="2400" dirty="0"/>
            </a:br>
            <a:endParaRPr lang="pt-PT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021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7</a:t>
            </a:fld>
            <a:endParaRPr lang="pt-PT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92925" y="624110"/>
            <a:ext cx="8911687" cy="493956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PT" sz="1800" b="1" dirty="0">
                <a:latin typeface="Times New Roman" pitchFamily="18" charset="0"/>
                <a:cs typeface="Times New Roman" pitchFamily="18" charset="0"/>
              </a:rPr>
              <a:t>O Princípio do pragmatismo</a:t>
            </a:r>
            <a:endParaRPr lang="pt-PT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A atitude de abertura à inovação e a adopção de práticas e experiências cientificamente comprovadas na abordagem da questão da droga, particularmente a toxicodependência e sua consequente adequação à realidade moçambicana, traduzindo-se em: (1) promoção de acções que minimizem os efeitos do consumo de drogas e salvaguardem a reinserção </a:t>
            </a:r>
            <a:r>
              <a:rPr lang="pt-PT" sz="1800" dirty="0" err="1">
                <a:latin typeface="Times New Roman" pitchFamily="18" charset="0"/>
                <a:cs typeface="Times New Roman" pitchFamily="18" charset="0"/>
              </a:rPr>
              <a:t>sócio-profissional</a:t>
            </a:r>
            <a:r>
              <a:rPr lang="pt-PT" sz="1800" dirty="0">
                <a:latin typeface="Times New Roman" pitchFamily="18" charset="0"/>
                <a:cs typeface="Times New Roman" pitchFamily="18" charset="0"/>
              </a:rPr>
              <a:t>; (2) acompanhamento e análise de experiências inovadoras doutros países nos diversos domínios da questão da droga e toxicodependência; e (3) adopção das soluções decorrentes das convenções internacionais adequadas à nossa realidade, sempre tendo em atenção a natureza e dimensão do problema no país, os recursos e meios disponíveis e as prioridades para a sociedade.</a:t>
            </a:r>
          </a:p>
        </p:txBody>
      </p:sp>
    </p:spTree>
    <p:extLst>
      <p:ext uri="{BB962C8B-B14F-4D97-AF65-F5344CB8AC3E}">
        <p14:creationId xmlns:p14="http://schemas.microsoft.com/office/powerpoint/2010/main" val="421532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103" y="592427"/>
            <a:ext cx="9659156" cy="51515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br>
              <a:rPr lang="pt-BR" sz="1600" b="1" dirty="0"/>
            </a:br>
            <a:r>
              <a:rPr lang="pt-BR" sz="1800" b="1" dirty="0"/>
              <a:t>Princípio de segurança nas acções de combate à droga </a:t>
            </a:r>
            <a:br>
              <a:rPr lang="pt-PT" sz="1800" dirty="0"/>
            </a:br>
            <a:r>
              <a:rPr lang="pt-BR" sz="1800" dirty="0">
                <a:latin typeface="Times New Roman" pitchFamily="18" charset="0"/>
                <a:cs typeface="Times New Roman" pitchFamily="18" charset="0"/>
              </a:rPr>
              <a:t>Este princípio visa garantir a protecção de pessoas e bens nos domínios de saúde pública e defesa de menores, bem como em matéria de prevenção e repressão do crime, tendo em vista a manutenção da paz e da ordem pública. Assim, está ligado a este princípio, o seguinte: (1) combate ao tráfico ilícito, incluindo a aplicação de sanções penais adequadas aos traficantes e aos traficantes consumidores; (2) Consagração legal de mecanismos que permitam, em todos os casos, a apreensão de drogas ilícitas pelas autoridades policiais e a prossecução das actividades de investigação necessárias; (3) previsão e sanções diferenciadas por actos que envolvam tráfico, consumo e posse de drogas mais perigosas para a saúde, ou cuja aquisição tenda a estar associada a comportamentos ofensivos dos bens jurídicos essenciais da comunidade;  e (4) promoção de medidas especiais de segurança nas escolas e outros locais frequentados por adolescentes e jovens.</a:t>
            </a:r>
            <a:endParaRPr lang="pt-PT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9936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2135" y="540913"/>
            <a:ext cx="9267423" cy="480381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1800" b="1" dirty="0">
                <a:latin typeface="Times New Roman" pitchFamily="18" charset="0"/>
                <a:cs typeface="Times New Roman" pitchFamily="18" charset="0"/>
              </a:rPr>
              <a:t>Princípio da coordenação integrada e da racionalização dos meios </a:t>
            </a:r>
            <a:br>
              <a:rPr lang="pt-PT" sz="1800" dirty="0">
                <a:latin typeface="Times New Roman" pitchFamily="18" charset="0"/>
                <a:cs typeface="Times New Roman" pitchFamily="18" charset="0"/>
              </a:rPr>
            </a:br>
            <a:r>
              <a:rPr lang="pt-BR" sz="1800" dirty="0">
                <a:latin typeface="Times New Roman" pitchFamily="18" charset="0"/>
                <a:cs typeface="Times New Roman" pitchFamily="18" charset="0"/>
              </a:rPr>
              <a:t>Pressupõe a existência de mecanismos que assegurem uma coordenação ou articulação eficaz entre as diversas instituições públicas, serviços e organismos competentes na problemática da droga e toxicodependência, bem como a optimização dos recursos, evitando a sobreposição de actividades e o desperdício de recursos excassos. Assim, o princípio implica (1) intervenção harmonizada em matérias de prevenção e combate à droga e toxicodependência, em particular entre as instiruições representadas no GCPCD; e (2) optimização da gestão dos recursos existentes (humanos e materiais), incluindo a promoção de iniciativas de formação profissional, investigação científica e a avaliação contínua dos resultados nesta área.</a:t>
            </a:r>
            <a:endParaRPr lang="pt-PT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7E56-E1AC-439B-B25F-D338C07D4130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127643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834</TotalTime>
  <Words>1628</Words>
  <Application>Microsoft Office PowerPoint</Application>
  <PresentationFormat>Ecrã Panorâmico</PresentationFormat>
  <Paragraphs>46</Paragraphs>
  <Slides>17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4" baseType="lpstr">
      <vt:lpstr>Arial</vt:lpstr>
      <vt:lpstr>Bookman Old Style</vt:lpstr>
      <vt:lpstr>Calibri</vt:lpstr>
      <vt:lpstr>Century Gothic</vt:lpstr>
      <vt:lpstr>Times New Roman</vt:lpstr>
      <vt:lpstr>Wingdings 3</vt:lpstr>
      <vt:lpstr>Wisp</vt:lpstr>
      <vt:lpstr>Apresentação do PowerPoint</vt:lpstr>
      <vt:lpstr>  REPÚBLICA DE MOÇAMBIQUE _____ GABINETE CENTRAL DE PREVENÇÃO E COMBATE À DROGA</vt:lpstr>
      <vt:lpstr>Apresentação do PowerPoint</vt:lpstr>
      <vt:lpstr>Apresentação do PowerPoint</vt:lpstr>
      <vt:lpstr>  O princípio da prevenção  Este princípio prioriza interevenções de carácter preventivo visando reduzir a procura de drogas através de acções adequadas de formação e informação da comunidade ou de determinados grupos alvos.     O princípio humanista  Remete a promoção e garantia de acesso ao tratamento através dos serviços públicos de atendimento e prestação de cuidados de saúde aos toxidependentes; bem como a adopção de políticas de redução de danos; e o incentivo a efectiva reinserção social e profissional dos usuários da droga, para além de assegurar a qualidade dos serviços prestados pelas instituições do tratamento, recuperação e reinserção social.        </vt:lpstr>
      <vt:lpstr>  O princípio da cooperação internacional  Sendo o tráfico de drogas um problema de dimensão global, a valorização de intervenção, em concerto com outros Estados e actores externos, a definição e concretização de iniciativas conjuntas face ao problema comum, norteiam este princípio. Os principais objectivos da cooperação internacional são: (1) valorização da participação activa do país no desenvolvimento de iniciativas de cooperação no quadro da responsabilidade partilhada; (2) harmonização das políticas nacionais com as directrizes adoptadas ao nível da ONU, UA, SADC e CPLP; e (3) valorização e promoção de iniciativas de cooperação bilateral e multilateral, em especial com os países vizinhos.    </vt:lpstr>
      <vt:lpstr> </vt:lpstr>
      <vt:lpstr> Princípio de segurança nas acções de combate à droga  Este princípio visa garantir a protecção de pessoas e bens nos domínios de saúde pública e defesa de menores, bem como em matéria de prevenção e repressão do crime, tendo em vista a manutenção da paz e da ordem pública. Assim, está ligado a este princípio, o seguinte: (1) combate ao tráfico ilícito, incluindo a aplicação de sanções penais adequadas aos traficantes e aos traficantes consumidores; (2) Consagração legal de mecanismos que permitam, em todos os casos, a apreensão de drogas ilícitas pelas autoridades policiais e a prossecução das actividades de investigação necessárias; (3) previsão e sanções diferenciadas por actos que envolvam tráfico, consumo e posse de drogas mais perigosas para a saúde, ou cuja aquisição tenda a estar associada a comportamentos ofensivos dos bens jurídicos essenciais da comunidade;  e (4) promoção de medidas especiais de segurança nas escolas e outros locais frequentados por adolescentes e jovens.</vt:lpstr>
      <vt:lpstr>Princípio da coordenação integrada e da racionalização dos meios  Pressupõe a existência de mecanismos que assegurem uma coordenação ou articulação eficaz entre as diversas instituições públicas, serviços e organismos competentes na problemática da droga e toxicodependência, bem como a optimização dos recursos, evitando a sobreposição de actividades e o desperdício de recursos excassos. Assim, o princípio implica (1) intervenção harmonizada em matérias de prevenção e combate à droga e toxicodependência, em particular entre as instiruições representadas no GCPCD; e (2) optimização da gestão dos recursos existentes (humanos e materiais), incluindo a promoção de iniciativas de formação profissional, investigação científica e a avaliação contínua dos resultados nesta área.</vt:lpstr>
      <vt:lpstr>Princípio da participação da sociedade civil Permite a intervenção de actores oriundos da sociedade civil, implicando: (1) Apoio às iniciativas da sociedade civil, nomeadamente ONGs, comunidades locais, instituições religiosas, entre outras, nos domínios da prevenção primária, secundária e terciária; (2) Incentivo e valorização da participação dos cidadãos na denúncia de situações relacionadas com o tráfico e consumo ilícito de droga e criminalidade conexa; (3) encorajar  a  sociedade civil para que se empenhe nas áreas de tratamento e reinserção social de toxicodependentes, por via da comparticipação das famílias; e (4) sensibilização das famílias, dos professores, dos estudantes, dos profissionais de comunicação social e sobretudo dos jovens e adolescentes sobre as consequências nefastas do tráfico e consumo de droga e da toxicodependência.  </vt:lpstr>
      <vt:lpstr>A conjugação destes princípios estruturantes de actuação sobre a problemática da droga e toxicodependência resultou na adopção de duas (2) políticas de Estado, sendo : 1 - a primazia das acções de prevenção à toxicodependência e 2 - o reforço das acções de combate ao tráfico ilícito de drogas, ao branqueamento de capitais e a criminalidade conexa; cujos objectivos gerais são:  - Prevenção ao tráfico e consumo ilícitos de drogas; - Redução de danos à saúde dos usuários de droga; - Reforço do combate ao tráfico ilícito de drogas; - Garantia da segurança, tranquilidade e ordens públicas; - Prevenção e combate ao branqueamento de capitais; - Controlo e fiscalização da importação de substâncias precursoras; - Tratamento dos usuários de droga; e  - Reinserção social dos usuários de droga.</vt:lpstr>
      <vt:lpstr>                            Estratégia Nacional Sobre Drogas Ilícitas e Outras Substâncias Psicoativas   O nosso País, aprovou em 2014, a Estratégia Nacional Sobre Drogas Ilícitas e Outras Substâncias Psicoativas, com vigência de 2014 a 2023  A Estratégia Nacional Sobre Drogas Ilícitas e Outras Substâncias Psicoativas, tem como objectivos:    Primeiro - Estabelecer um instrumento orientador para a implementação da Política e Estratégias de Prevenção e Combate ao Tráfico e Consumo Ilícitos de Drogas;   Segundo - Definir as áreas e acções prioritárias de intervenção, bem como as responsabilidades de cada uma das instituições que directa ou indirectamente participam na implementação do processo de prevenção e combate à droga;   Terceiro - Definir os mecanismos de coordenação interinstitucional dos procedimentos conducentes a poder-se enfrentar os desafios de prevenção e combate à droga.  </vt:lpstr>
      <vt:lpstr>A  Estratégia Nacional Sobre Drogas Ilícitas e Outras Substâncias Psicoativas define 6 áreas estratégicas, nomeadamente:  - Melhoria do desempenho das instituições responsáveis pela prevenção à toxicodependência e controlo ao narcotráfico;  -  Aprimoramento dos instrumentos nucleares concernentes à Política e legislação sobre drogas;  -  Redução da procura e da oferta de drogas ilícitas (Prevenção de forma transversal, fiscalização e combate ao narcotráfico);   - Mitigação do consumo abusivo e nocivo de bebidas alcoólicas, tabaco e outras substâncias aditivas (numa abordagem holística);   - Redução de danos, tratamento, reabilitação e reinserção social dos toxiocodependentes (com base em evidências, ética e direitos humanos); e  - Investigação/pesquisa e cooperação em torno de matérias atinentes às drogas.</vt:lpstr>
      <vt:lpstr> Os instrumentos legais relativos a problemática da droga em Moçambique, sobretudo: - a Lei nº 3/97, de 13 de Março ;  - a Política e Estratégia da Prevenção e Combate à Droga ; e    - a Estratégia Nacional Sobre Drogas Ilícitas e Outras Substâncias Psicoativas,   requerem  uma profunda actualização por forma a adequa-los às conjunturas actuais  tanto no plano   nacional  como   internacional.  </vt:lpstr>
      <vt:lpstr>“Investir na Prevenção do Consumo de Drogas é Tarefas de Todos!”</vt:lpstr>
      <vt:lpstr>MUITO  OBRIGADO </vt:lpstr>
      <vt:lpstr>Apresentação do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REPÚBLICA DE MOÇAMBIQUE _____ GABINETE CENTRAL DE PREVENÇÃO E COMBATE À DROGA</dc:title>
  <dc:creator>HP</dc:creator>
  <cp:lastModifiedBy>HP</cp:lastModifiedBy>
  <cp:revision>49</cp:revision>
  <cp:lastPrinted>2025-01-10T10:06:09Z</cp:lastPrinted>
  <dcterms:created xsi:type="dcterms:W3CDTF">2023-12-01T06:14:10Z</dcterms:created>
  <dcterms:modified xsi:type="dcterms:W3CDTF">2025-02-13T07:06:58Z</dcterms:modified>
</cp:coreProperties>
</file>